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2" r:id="rId3"/>
    <p:sldId id="263" r:id="rId4"/>
    <p:sldId id="271" r:id="rId5"/>
    <p:sldId id="260" r:id="rId6"/>
    <p:sldId id="261" r:id="rId7"/>
    <p:sldId id="272" r:id="rId8"/>
    <p:sldId id="274" r:id="rId9"/>
    <p:sldId id="273" r:id="rId10"/>
    <p:sldId id="268" r:id="rId11"/>
    <p:sldId id="269" r:id="rId12"/>
    <p:sldId id="266" r:id="rId13"/>
    <p:sldId id="270" r:id="rId14"/>
    <p:sldId id="265" r:id="rId15"/>
    <p:sldId id="25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C80"/>
    <a:srgbClr val="5177C2"/>
    <a:srgbClr val="4D88D4"/>
    <a:srgbClr val="617598"/>
    <a:srgbClr val="2C4C75"/>
    <a:srgbClr val="94B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6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D1308-F717-42E0-8893-B3B56D265258}" type="datetimeFigureOut">
              <a:rPr lang="de-AT" smtClean="0"/>
              <a:t>08.10.2015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8A03D-7B5A-483B-B32B-85AA40A82DF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5550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7C4EE-D43C-4121-8848-AF9861DE644B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B9898-CC79-4D36-8822-E5AB0C9768C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01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3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96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71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05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73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89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63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00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38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77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62B6F-DB00-4267-A62B-5EA9CBD1C3BF}" type="datetimeFigureOut">
              <a:rPr lang="fr-FR" smtClean="0"/>
              <a:t>08/10/2015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C6FA-3382-4AC8-891A-48023CB5D0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31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7"/>
            <a:ext cx="12192002" cy="108970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07136" y="2072559"/>
            <a:ext cx="9460539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Validation of the cleaning processes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of </a:t>
            </a:r>
            <a:r>
              <a:rPr lang="en-US" sz="4800" b="1" dirty="0"/>
              <a:t>Robotic </a:t>
            </a:r>
            <a:r>
              <a:rPr lang="en-US" sz="4800" b="1" dirty="0" smtClean="0"/>
              <a:t>Instruments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T. Miorini, Austria</a:t>
            </a: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Bahamas" panose="020B7200000000000000" pitchFamily="34" charset="0"/>
              </a:rPr>
              <a:t>ÖGSV</a:t>
            </a:r>
            <a:endParaRPr lang="de-AT" sz="4000" b="1" dirty="0">
              <a:solidFill>
                <a:srgbClr val="00B050"/>
              </a:solidFill>
              <a:latin typeface="Bahama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3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67" y="2895780"/>
            <a:ext cx="910590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44" y="477838"/>
            <a:ext cx="117633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76" y="763588"/>
            <a:ext cx="1666875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63" y="392907"/>
            <a:ext cx="11969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mit Pfeil 19"/>
          <p:cNvCxnSpPr>
            <a:cxnSpLocks noChangeShapeType="1"/>
          </p:cNvCxnSpPr>
          <p:nvPr/>
        </p:nvCxnSpPr>
        <p:spPr bwMode="auto">
          <a:xfrm flipH="1">
            <a:off x="1776413" y="2062343"/>
            <a:ext cx="215900" cy="135371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erade Verbindung mit Pfeil 19"/>
          <p:cNvCxnSpPr>
            <a:cxnSpLocks noChangeShapeType="1"/>
          </p:cNvCxnSpPr>
          <p:nvPr/>
        </p:nvCxnSpPr>
        <p:spPr bwMode="auto">
          <a:xfrm flipH="1">
            <a:off x="5152814" y="2218921"/>
            <a:ext cx="215900" cy="135371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Gerade Verbindung mit Pfeil 19"/>
          <p:cNvCxnSpPr>
            <a:cxnSpLocks noChangeShapeType="1"/>
          </p:cNvCxnSpPr>
          <p:nvPr/>
        </p:nvCxnSpPr>
        <p:spPr bwMode="auto">
          <a:xfrm flipH="1">
            <a:off x="8063600" y="2218920"/>
            <a:ext cx="215900" cy="135371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3140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76379" y="31180"/>
            <a:ext cx="10515600" cy="1325563"/>
          </a:xfrm>
        </p:spPr>
        <p:txBody>
          <a:bodyPr/>
          <a:lstStyle/>
          <a:p>
            <a:r>
              <a:rPr lang="de-AT" dirty="0" smtClean="0"/>
              <a:t>Protein Tests after </a:t>
            </a:r>
            <a:r>
              <a:rPr lang="de-AT" dirty="0" err="1" smtClean="0"/>
              <a:t>manual</a:t>
            </a:r>
            <a:r>
              <a:rPr lang="de-AT" dirty="0" smtClean="0"/>
              <a:t> </a:t>
            </a:r>
            <a:r>
              <a:rPr lang="de-AT" dirty="0" err="1" smtClean="0"/>
              <a:t>cleaning</a:t>
            </a:r>
            <a:endParaRPr lang="de-AT" dirty="0"/>
          </a:p>
        </p:txBody>
      </p:sp>
      <p:pic>
        <p:nvPicPr>
          <p:cNvPr id="14" name="Picture 5" descr="D:\Benutzer\lanm39pru\Desktop\BB_Z-Steri\141217_Bilder\P10004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2" r="15250"/>
          <a:stretch/>
        </p:blipFill>
        <p:spPr bwMode="auto">
          <a:xfrm>
            <a:off x="776379" y="1930747"/>
            <a:ext cx="4899802" cy="444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:\Benutzer\lanm39pru\Desktop\BB_Z-Steri\141217_Bilder\P10004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r="7697"/>
          <a:stretch/>
        </p:blipFill>
        <p:spPr bwMode="auto">
          <a:xfrm>
            <a:off x="6469811" y="1930747"/>
            <a:ext cx="4917057" cy="44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75219" y="1343891"/>
            <a:ext cx="310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 smtClean="0"/>
              <a:t>First </a:t>
            </a:r>
            <a:r>
              <a:rPr lang="de-AT" sz="2400" dirty="0" err="1" smtClean="0"/>
              <a:t>manual</a:t>
            </a:r>
            <a:r>
              <a:rPr lang="de-AT" sz="2400" dirty="0" smtClean="0"/>
              <a:t> </a:t>
            </a:r>
            <a:r>
              <a:rPr lang="de-AT" sz="2400" dirty="0" err="1" smtClean="0"/>
              <a:t>cleaning</a:t>
            </a:r>
            <a:endParaRPr lang="de-AT" sz="2400" dirty="0"/>
          </a:p>
        </p:txBody>
      </p:sp>
      <p:sp>
        <p:nvSpPr>
          <p:cNvPr id="16" name="Textfeld 15"/>
          <p:cNvSpPr txBox="1"/>
          <p:nvPr/>
        </p:nvSpPr>
        <p:spPr>
          <a:xfrm>
            <a:off x="7235403" y="1340967"/>
            <a:ext cx="338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 smtClean="0"/>
              <a:t>Second </a:t>
            </a:r>
            <a:r>
              <a:rPr lang="de-AT" sz="2400" dirty="0" err="1" smtClean="0"/>
              <a:t>manual</a:t>
            </a:r>
            <a:r>
              <a:rPr lang="de-AT" sz="2400" dirty="0" smtClean="0"/>
              <a:t> </a:t>
            </a:r>
            <a:r>
              <a:rPr lang="de-AT" sz="2400" dirty="0" err="1" smtClean="0"/>
              <a:t>cleaning</a:t>
            </a:r>
            <a:endParaRPr lang="de-AT" sz="2400" dirty="0"/>
          </a:p>
        </p:txBody>
      </p:sp>
      <p:sp>
        <p:nvSpPr>
          <p:cNvPr id="17" name="Textfeld 16"/>
          <p:cNvSpPr txBox="1"/>
          <p:nvPr/>
        </p:nvSpPr>
        <p:spPr>
          <a:xfrm>
            <a:off x="1169043" y="4247909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&gt;50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926893" y="4247909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&gt;50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748695" y="4247909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&gt;50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429444" y="4247909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&gt;50</a:t>
            </a:r>
            <a:endParaRPr lang="de-AT" b="1" dirty="0">
              <a:solidFill>
                <a:srgbClr val="FF0000"/>
              </a:solidFill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7429444" y="1930746"/>
            <a:ext cx="299386" cy="10302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9105492" y="1930747"/>
            <a:ext cx="299386" cy="1030241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10688442" y="1930747"/>
            <a:ext cx="299386" cy="1030241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9105491" y="4152848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00B050"/>
                </a:solidFill>
              </a:rPr>
              <a:t>&lt;50</a:t>
            </a:r>
            <a:endParaRPr lang="de-AT" b="1" dirty="0">
              <a:solidFill>
                <a:srgbClr val="00B05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0621227" y="4152848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00B050"/>
                </a:solidFill>
              </a:rPr>
              <a:t>&lt;50</a:t>
            </a:r>
            <a:endParaRPr lang="de-A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7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4400" y="31180"/>
            <a:ext cx="10515600" cy="1325563"/>
          </a:xfrm>
        </p:spPr>
        <p:txBody>
          <a:bodyPr/>
          <a:lstStyle/>
          <a:p>
            <a:r>
              <a:rPr lang="de-AT" dirty="0" smtClean="0"/>
              <a:t>Programme </a:t>
            </a:r>
            <a:r>
              <a:rPr lang="de-AT" dirty="0" err="1" smtClean="0"/>
              <a:t>specifications</a:t>
            </a:r>
            <a:endParaRPr lang="de-AT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054117"/>
              </p:ext>
            </p:extLst>
          </p:nvPr>
        </p:nvGraphicFramePr>
        <p:xfrm>
          <a:off x="632700" y="2075833"/>
          <a:ext cx="7125061" cy="37025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1894"/>
                <a:gridCol w="1105830"/>
                <a:gridCol w="890946"/>
                <a:gridCol w="890946"/>
                <a:gridCol w="889690"/>
                <a:gridCol w="801727"/>
                <a:gridCol w="764028"/>
              </a:tblGrid>
              <a:tr h="62874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spc="25" dirty="0">
                          <a:effectLst/>
                        </a:rPr>
                        <a:t> 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spc="25" dirty="0" smtClean="0">
                          <a:effectLst/>
                        </a:rPr>
                        <a:t>Programme </a:t>
                      </a:r>
                      <a:r>
                        <a:rPr lang="de-DE" sz="1400" spc="25" dirty="0">
                          <a:effectLst/>
                        </a:rPr>
                        <a:t>3</a:t>
                      </a:r>
                      <a:endParaRPr lang="de-AT" sz="1400" spc="25" dirty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spc="25" dirty="0">
                          <a:effectLst/>
                        </a:rPr>
                        <a:t>Da Vinci TD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79438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spc="25">
                          <a:effectLst/>
                        </a:rPr>
                        <a:t>Phase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400" spc="25" dirty="0" smtClean="0">
                          <a:effectLst/>
                        </a:rPr>
                        <a:t>H</a:t>
                      </a:r>
                      <a:r>
                        <a:rPr lang="it-IT" sz="1400" spc="25" baseline="-25000" dirty="0" smtClean="0">
                          <a:effectLst/>
                        </a:rPr>
                        <a:t>2</a:t>
                      </a:r>
                      <a:r>
                        <a:rPr lang="it-IT" sz="1400" spc="25" dirty="0" smtClean="0">
                          <a:effectLst/>
                        </a:rPr>
                        <a:t>O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400" spc="25" dirty="0">
                          <a:effectLst/>
                        </a:rPr>
                        <a:t>+ H</a:t>
                      </a:r>
                      <a:r>
                        <a:rPr lang="it-IT" sz="1400" spc="25" baseline="-25000" dirty="0">
                          <a:effectLst/>
                        </a:rPr>
                        <a:t>2</a:t>
                      </a:r>
                      <a:r>
                        <a:rPr lang="it-IT" sz="1400" spc="25" dirty="0">
                          <a:effectLst/>
                        </a:rPr>
                        <a:t>O (L)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spc="25" dirty="0" err="1" smtClean="0">
                          <a:effectLst/>
                        </a:rPr>
                        <a:t>Dosing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spc="25">
                          <a:effectLst/>
                        </a:rPr>
                        <a:t>°C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AT" sz="1400" spc="25" dirty="0" smtClean="0">
                          <a:effectLst/>
                          <a:latin typeface="Times New Roman"/>
                          <a:ea typeface="Times New Roman"/>
                        </a:rPr>
                        <a:t>min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  <a:tr h="558881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spc="25" dirty="0">
                          <a:effectLst/>
                        </a:rPr>
                        <a:t>ml/L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spc="25" dirty="0">
                          <a:effectLst/>
                        </a:rPr>
                        <a:t>DT</a:t>
                      </a:r>
                      <a:br>
                        <a:rPr lang="de-DE" sz="1400" spc="25" dirty="0">
                          <a:effectLst/>
                        </a:rPr>
                      </a:br>
                      <a:r>
                        <a:rPr lang="de-DE" sz="1400" spc="25" dirty="0">
                          <a:effectLst/>
                        </a:rPr>
                        <a:t>(°C)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7943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 err="1" smtClean="0">
                          <a:effectLst/>
                        </a:rPr>
                        <a:t>Prerinse</a:t>
                      </a:r>
                      <a:r>
                        <a:rPr lang="de-DE" sz="1400" spc="25" dirty="0" smtClean="0">
                          <a:effectLst/>
                        </a:rPr>
                        <a:t> 1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AD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0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0,8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>
                          <a:effectLst/>
                        </a:rPr>
                        <a:t>40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45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>
                          <a:effectLst/>
                        </a:rPr>
                        <a:t>20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  <a:tr h="27943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 err="1" smtClean="0">
                          <a:effectLst/>
                        </a:rPr>
                        <a:t>Prerinse</a:t>
                      </a:r>
                      <a:r>
                        <a:rPr lang="de-DE" sz="1400" spc="25" dirty="0" smtClean="0">
                          <a:effectLst/>
                        </a:rPr>
                        <a:t> 2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>
                          <a:effectLst/>
                        </a:rPr>
                        <a:t>-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  <a:tr h="27943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 err="1" smtClean="0">
                          <a:effectLst/>
                        </a:rPr>
                        <a:t>Cleaning</a:t>
                      </a:r>
                      <a:r>
                        <a:rPr lang="de-DE" sz="1400" spc="25" dirty="0" smtClean="0">
                          <a:effectLst/>
                        </a:rPr>
                        <a:t> 1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it-IT" sz="1400" spc="25">
                          <a:effectLst/>
                        </a:rPr>
                        <a:t>AD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0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0,8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>
                          <a:effectLst/>
                        </a:rPr>
                        <a:t>40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55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10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  <a:tr h="27943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 err="1" smtClean="0">
                          <a:effectLst/>
                        </a:rPr>
                        <a:t>Cleaning</a:t>
                      </a:r>
                      <a:r>
                        <a:rPr lang="de-DE" sz="1400" spc="25" dirty="0" smtClean="0">
                          <a:effectLst/>
                        </a:rPr>
                        <a:t> 2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>
                          <a:effectLst/>
                        </a:rPr>
                        <a:t>-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  <a:tr h="27943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 err="1" smtClean="0">
                          <a:effectLst/>
                        </a:rPr>
                        <a:t>Rinsing</a:t>
                      </a:r>
                      <a:r>
                        <a:rPr lang="de-DE" sz="1400" spc="25" dirty="0" smtClean="0">
                          <a:effectLst/>
                        </a:rPr>
                        <a:t> 1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AD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0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>
                          <a:effectLst/>
                        </a:rPr>
                        <a:t>-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11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2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  <a:tr h="27943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 err="1" smtClean="0">
                          <a:effectLst/>
                        </a:rPr>
                        <a:t>Rinsing</a:t>
                      </a:r>
                      <a:r>
                        <a:rPr lang="de-DE" sz="1400" spc="25" dirty="0" smtClean="0">
                          <a:effectLst/>
                        </a:rPr>
                        <a:t> 2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AD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0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>
                          <a:effectLst/>
                        </a:rPr>
                        <a:t>11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10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  <a:tr h="27943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AT" sz="1400" spc="25" dirty="0" err="1" smtClean="0">
                          <a:effectLst/>
                        </a:rPr>
                        <a:t>Disinfection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AT" sz="1400" spc="25">
                          <a:effectLst/>
                        </a:rPr>
                        <a:t>AD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AT" sz="1400" spc="25">
                          <a:effectLst/>
                        </a:rPr>
                        <a:t>-3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AT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AT" sz="1400" spc="25">
                          <a:effectLst/>
                        </a:rPr>
                        <a:t>-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AT" sz="1400" spc="25" dirty="0">
                          <a:effectLst/>
                        </a:rPr>
                        <a:t>93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AT" sz="1400" spc="25" dirty="0">
                          <a:effectLst/>
                        </a:rPr>
                        <a:t>5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  <a:tr h="279438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AT" sz="1400" spc="25" dirty="0" err="1" smtClean="0">
                          <a:effectLst/>
                        </a:rPr>
                        <a:t>Drying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 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 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 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 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>
                          <a:effectLst/>
                        </a:rPr>
                        <a:t>100</a:t>
                      </a:r>
                      <a:endParaRPr lang="de-AT" sz="1400" spc="25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400" spc="25" dirty="0">
                          <a:effectLst/>
                        </a:rPr>
                        <a:t>15</a:t>
                      </a:r>
                      <a:endParaRPr lang="de-AT" sz="1400" spc="25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 anchor="ctr"/>
                </a:tc>
              </a:tr>
            </a:tbl>
          </a:graphicData>
        </a:graphic>
      </p:graphicFrame>
      <p:pic>
        <p:nvPicPr>
          <p:cNvPr id="8" name="Picture 6" descr="D:\Benutzer\lanm39pru\Desktop\BB_Z-Steri\141217_Bilder\P10004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04" y="2064136"/>
            <a:ext cx="3283696" cy="367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76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1180"/>
            <a:ext cx="10515600" cy="1325563"/>
          </a:xfrm>
        </p:spPr>
        <p:txBody>
          <a:bodyPr/>
          <a:lstStyle/>
          <a:p>
            <a:r>
              <a:rPr lang="de-AT" dirty="0" smtClean="0"/>
              <a:t>Protein Test after </a:t>
            </a:r>
            <a:r>
              <a:rPr lang="de-AT" dirty="0" err="1" smtClean="0"/>
              <a:t>automated</a:t>
            </a:r>
            <a:r>
              <a:rPr lang="de-AT" dirty="0" smtClean="0"/>
              <a:t> </a:t>
            </a:r>
            <a:r>
              <a:rPr lang="de-AT" dirty="0" err="1" smtClean="0"/>
              <a:t>cleaning</a:t>
            </a:r>
            <a:endParaRPr lang="de-AT" dirty="0"/>
          </a:p>
        </p:txBody>
      </p:sp>
      <p:pic>
        <p:nvPicPr>
          <p:cNvPr id="7" name="Picture 6" descr="D:\Benutzer\lanm39pru\Desktop\BB_Z-Steri\141217_Bilder\P10005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26" y="1903685"/>
            <a:ext cx="7523601" cy="415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779506" y="3787676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00B050"/>
                </a:solidFill>
              </a:rPr>
              <a:t>&lt;50</a:t>
            </a:r>
            <a:endParaRPr lang="de-AT" b="1" dirty="0">
              <a:solidFill>
                <a:srgbClr val="00B05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74014" y="3787676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00B050"/>
                </a:solidFill>
              </a:rPr>
              <a:t>&lt;50</a:t>
            </a:r>
            <a:endParaRPr lang="de-AT" b="1" dirty="0">
              <a:solidFill>
                <a:srgbClr val="00B05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924586" y="3796636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00B050"/>
                </a:solidFill>
              </a:rPr>
              <a:t>&lt;50</a:t>
            </a:r>
            <a:endParaRPr lang="de-AT" b="1" dirty="0">
              <a:solidFill>
                <a:srgbClr val="00B05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12425" y="3796636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00B050"/>
                </a:solidFill>
              </a:rPr>
              <a:t>&lt;50</a:t>
            </a:r>
            <a:endParaRPr lang="de-AT" b="1" dirty="0">
              <a:solidFill>
                <a:srgbClr val="00B05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102222" y="3787676"/>
            <a:ext cx="5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00B050"/>
                </a:solidFill>
              </a:rPr>
              <a:t>&lt;50</a:t>
            </a:r>
            <a:endParaRPr lang="de-A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2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93476" y="31180"/>
            <a:ext cx="10515600" cy="1325563"/>
          </a:xfrm>
        </p:spPr>
        <p:txBody>
          <a:bodyPr/>
          <a:lstStyle/>
          <a:p>
            <a:r>
              <a:rPr lang="de-AT" dirty="0" err="1" smtClean="0"/>
              <a:t>Conclusion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04400" y="1797917"/>
            <a:ext cx="105156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AT" sz="3600" dirty="0" smtClean="0"/>
              <a:t>Validation of cleaning processes of robotic instruments </a:t>
            </a:r>
            <a:r>
              <a:rPr lang="de-AT" sz="3600" dirty="0" smtClean="0"/>
              <a:t>is demanding </a:t>
            </a:r>
            <a:r>
              <a:rPr lang="de-AT" sz="3600" dirty="0" smtClean="0"/>
              <a:t>but possible</a:t>
            </a:r>
          </a:p>
          <a:p>
            <a:pPr>
              <a:defRPr/>
            </a:pPr>
            <a:r>
              <a:rPr lang="de-AT" sz="3600" dirty="0" smtClean="0"/>
              <a:t>Protein </a:t>
            </a:r>
            <a:r>
              <a:rPr lang="de-AT" sz="3600" dirty="0" err="1" smtClean="0"/>
              <a:t>tests</a:t>
            </a:r>
            <a:r>
              <a:rPr lang="de-AT" sz="3600" dirty="0" smtClean="0"/>
              <a:t> after </a:t>
            </a:r>
            <a:r>
              <a:rPr lang="de-AT" sz="3600" dirty="0" err="1" smtClean="0"/>
              <a:t>manual</a:t>
            </a:r>
            <a:r>
              <a:rPr lang="de-AT" sz="3600" dirty="0" smtClean="0"/>
              <a:t> </a:t>
            </a:r>
            <a:r>
              <a:rPr lang="de-AT" sz="3600" dirty="0" err="1" smtClean="0"/>
              <a:t>cleaning</a:t>
            </a:r>
            <a:r>
              <a:rPr lang="de-AT" sz="3600" dirty="0" smtClean="0"/>
              <a:t> </a:t>
            </a:r>
            <a:r>
              <a:rPr lang="de-AT" sz="3600" dirty="0" err="1" smtClean="0"/>
              <a:t>are</a:t>
            </a:r>
            <a:r>
              <a:rPr lang="de-AT" sz="3600" dirty="0" smtClean="0"/>
              <a:t> </a:t>
            </a:r>
            <a:r>
              <a:rPr lang="de-AT" sz="3600" dirty="0" err="1" smtClean="0"/>
              <a:t>reasonable</a:t>
            </a:r>
            <a:r>
              <a:rPr lang="de-AT" sz="3600" dirty="0" smtClean="0"/>
              <a:t> </a:t>
            </a:r>
            <a:r>
              <a:rPr lang="de-AT" sz="3600" dirty="0" err="1" smtClean="0"/>
              <a:t>and</a:t>
            </a:r>
            <a:r>
              <a:rPr lang="de-AT" sz="3600" dirty="0" smtClean="0"/>
              <a:t> </a:t>
            </a:r>
            <a:r>
              <a:rPr lang="de-AT" sz="3600" dirty="0" err="1" smtClean="0"/>
              <a:t>compulsory</a:t>
            </a:r>
            <a:r>
              <a:rPr lang="de-AT" sz="3600" dirty="0" smtClean="0"/>
              <a:t> in Austria</a:t>
            </a:r>
          </a:p>
          <a:p>
            <a:pPr>
              <a:defRPr/>
            </a:pPr>
            <a:r>
              <a:rPr lang="de-AT" sz="3600" dirty="0" err="1"/>
              <a:t>Automated</a:t>
            </a:r>
            <a:r>
              <a:rPr lang="de-AT" sz="3600" dirty="0"/>
              <a:t> </a:t>
            </a:r>
            <a:r>
              <a:rPr lang="de-AT" sz="3600" dirty="0" err="1"/>
              <a:t>cleaning</a:t>
            </a:r>
            <a:r>
              <a:rPr lang="de-AT" sz="3600" dirty="0"/>
              <a:t> after </a:t>
            </a:r>
            <a:r>
              <a:rPr lang="de-AT" sz="3600" dirty="0" err="1"/>
              <a:t>manual</a:t>
            </a:r>
            <a:r>
              <a:rPr lang="de-AT" sz="3600" dirty="0"/>
              <a:t> </a:t>
            </a:r>
            <a:r>
              <a:rPr lang="de-AT" sz="3600" dirty="0" err="1"/>
              <a:t>cleaning</a:t>
            </a:r>
            <a:r>
              <a:rPr lang="de-AT" sz="3600" dirty="0"/>
              <a:t> </a:t>
            </a:r>
            <a:r>
              <a:rPr lang="de-AT" sz="3600" dirty="0" err="1"/>
              <a:t>is</a:t>
            </a:r>
            <a:r>
              <a:rPr lang="de-AT" sz="3600" dirty="0"/>
              <a:t> </a:t>
            </a:r>
            <a:r>
              <a:rPr lang="de-AT" sz="3600" dirty="0" smtClean="0"/>
              <a:t>essent</a:t>
            </a:r>
            <a:r>
              <a:rPr lang="de-AT" sz="3600" dirty="0"/>
              <a:t>ial</a:t>
            </a:r>
          </a:p>
        </p:txBody>
      </p:sp>
    </p:spTree>
    <p:extLst>
      <p:ext uri="{BB962C8B-B14F-4D97-AF65-F5344CB8AC3E}">
        <p14:creationId xmlns:p14="http://schemas.microsoft.com/office/powerpoint/2010/main" val="203538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35" y="296429"/>
            <a:ext cx="1098958" cy="10989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29751" y="1346403"/>
            <a:ext cx="14904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7-10 oct. 2015</a:t>
            </a:r>
            <a:endParaRPr lang="fr-FR" sz="7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6000" b="1" dirty="0" smtClean="0">
                <a:solidFill>
                  <a:schemeClr val="tx1"/>
                </a:solidFill>
              </a:rPr>
              <a:t>THANK YOU</a:t>
            </a:r>
            <a:endParaRPr lang="de-DE" altLang="de-DE" dirty="0" smtClean="0">
              <a:solidFill>
                <a:schemeClr val="tx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993784" y="5748069"/>
            <a:ext cx="6400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altLang="de-DE" sz="3600" b="1" dirty="0" smtClean="0"/>
              <a:t>FOR YOUR ATTENTION!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800288"/>
              </p:ext>
            </p:extLst>
          </p:nvPr>
        </p:nvGraphicFramePr>
        <p:xfrm>
          <a:off x="4475911" y="1839756"/>
          <a:ext cx="3380536" cy="3375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4" imgW="7315200" imgH="7315200" progId="Photoshop.Image.11">
                  <p:embed/>
                </p:oleObj>
              </mc:Choice>
              <mc:Fallback>
                <p:oleObj r:id="rId4" imgW="7315200" imgH="7315200" progId="Photoshop.Image.11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911" y="1839756"/>
                        <a:ext cx="3380536" cy="3375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75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1180"/>
            <a:ext cx="10515600" cy="1066860"/>
          </a:xfrm>
        </p:spPr>
        <p:txBody>
          <a:bodyPr/>
          <a:lstStyle/>
          <a:p>
            <a:r>
              <a:rPr lang="de-AT" dirty="0"/>
              <a:t>The Da Vinci System</a:t>
            </a:r>
            <a:r>
              <a:rPr lang="de-AT" dirty="0" smtClean="0"/>
              <a:t>:</a:t>
            </a:r>
            <a:endParaRPr lang="de-AT" dirty="0"/>
          </a:p>
        </p:txBody>
      </p:sp>
      <p:pic>
        <p:nvPicPr>
          <p:cNvPr id="8" name="Picture 7" descr="C:\Users\THOMAS\Pictures\2013.06.05_hafnersee\da-vinci-bil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3" y="1225906"/>
            <a:ext cx="4922322" cy="278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9" descr="php1848c832af201204121412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0" y="1682108"/>
            <a:ext cx="5627165" cy="348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ttp://www.urologie-heilbronn.de/pix/davinci-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25" y="4149649"/>
            <a:ext cx="3568658" cy="237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2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1180"/>
            <a:ext cx="10515600" cy="1066860"/>
          </a:xfrm>
        </p:spPr>
        <p:txBody>
          <a:bodyPr/>
          <a:lstStyle/>
          <a:p>
            <a:r>
              <a:rPr lang="de-AT" dirty="0" smtClean="0"/>
              <a:t>The Problem:</a:t>
            </a:r>
            <a:endParaRPr lang="de-AT" dirty="0"/>
          </a:p>
        </p:txBody>
      </p:sp>
      <p:pic>
        <p:nvPicPr>
          <p:cNvPr id="11" name="Grafik 7" descr="2799975_ymj-51-148-g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27150"/>
            <a:ext cx="48768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 descr="PK_Dissecting_Force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68413"/>
            <a:ext cx="23272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8" descr="IMG-20130606-00431.jpg"/>
          <p:cNvPicPr>
            <a:picLocks noChangeAspect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41" y="4206183"/>
            <a:ext cx="322183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user\Documents\daVinci\fotos_dummy\IMG_49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173" y="1125229"/>
            <a:ext cx="2808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207034" y="5693434"/>
            <a:ext cx="5047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 err="1" smtClean="0"/>
              <a:t>We</a:t>
            </a:r>
            <a:r>
              <a:rPr lang="de-AT" sz="2200" dirty="0" smtClean="0"/>
              <a:t> </a:t>
            </a:r>
            <a:r>
              <a:rPr lang="de-AT" sz="2200" dirty="0" err="1" smtClean="0"/>
              <a:t>are</a:t>
            </a:r>
            <a:r>
              <a:rPr lang="de-AT" sz="2200" dirty="0" smtClean="0"/>
              <a:t> </a:t>
            </a:r>
            <a:r>
              <a:rPr lang="de-AT" sz="2200" dirty="0" err="1" smtClean="0"/>
              <a:t>talking</a:t>
            </a:r>
            <a:r>
              <a:rPr lang="de-AT" sz="2200" dirty="0" smtClean="0"/>
              <a:t> </a:t>
            </a:r>
            <a:r>
              <a:rPr lang="de-AT" sz="2200" dirty="0" err="1" smtClean="0"/>
              <a:t>about</a:t>
            </a:r>
            <a:r>
              <a:rPr lang="de-AT" sz="2200" dirty="0" smtClean="0"/>
              <a:t> </a:t>
            </a:r>
            <a:br>
              <a:rPr lang="de-AT" sz="2200" dirty="0" smtClean="0"/>
            </a:br>
            <a:r>
              <a:rPr lang="de-AT" sz="2200" dirty="0" err="1" smtClean="0"/>
              <a:t>Endowrist</a:t>
            </a:r>
            <a:r>
              <a:rPr lang="de-AT" sz="2200" dirty="0" smtClean="0"/>
              <a:t>® Instruments (Intuitive </a:t>
            </a:r>
            <a:r>
              <a:rPr lang="de-AT" sz="2200" dirty="0" err="1" smtClean="0"/>
              <a:t>Surgical</a:t>
            </a:r>
            <a:r>
              <a:rPr lang="de-AT" sz="2200" dirty="0" smtClean="0"/>
              <a:t>)</a:t>
            </a:r>
            <a:endParaRPr lang="de-AT" sz="2200" dirty="0"/>
          </a:p>
        </p:txBody>
      </p:sp>
      <p:pic>
        <p:nvPicPr>
          <p:cNvPr id="13" name="Grafik 7" descr="IMG-20130606-0043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970" y="3170237"/>
            <a:ext cx="3887787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6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1180"/>
            <a:ext cx="10515600" cy="1325563"/>
          </a:xfrm>
        </p:spPr>
        <p:txBody>
          <a:bodyPr/>
          <a:lstStyle/>
          <a:p>
            <a:r>
              <a:rPr lang="de-AT" dirty="0" smtClean="0"/>
              <a:t>The Problem: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04400" y="1659371"/>
            <a:ext cx="10515600" cy="4351338"/>
          </a:xfrm>
        </p:spPr>
        <p:txBody>
          <a:bodyPr>
            <a:normAutofit/>
          </a:bodyPr>
          <a:lstStyle/>
          <a:p>
            <a:r>
              <a:rPr lang="de-AT" sz="3600" dirty="0" err="1" smtClean="0"/>
              <a:t>Extremely</a:t>
            </a:r>
            <a:r>
              <a:rPr lang="de-AT" sz="3600" dirty="0" smtClean="0"/>
              <a:t> </a:t>
            </a:r>
            <a:r>
              <a:rPr lang="de-AT" sz="3600" dirty="0" err="1" smtClean="0"/>
              <a:t>complex</a:t>
            </a:r>
            <a:r>
              <a:rPr lang="de-AT" sz="3600" dirty="0" smtClean="0"/>
              <a:t> </a:t>
            </a:r>
            <a:r>
              <a:rPr lang="de-AT" sz="3600" dirty="0" err="1" smtClean="0"/>
              <a:t>instruments</a:t>
            </a:r>
            <a:endParaRPr lang="de-AT" sz="3600" dirty="0" smtClean="0"/>
          </a:p>
          <a:p>
            <a:r>
              <a:rPr lang="de-AT" sz="3600" dirty="0" err="1"/>
              <a:t>T</a:t>
            </a:r>
            <a:r>
              <a:rPr lang="de-AT" sz="3600" dirty="0" err="1" smtClean="0"/>
              <a:t>hin</a:t>
            </a:r>
            <a:r>
              <a:rPr lang="de-AT" sz="3600" dirty="0" smtClean="0"/>
              <a:t> </a:t>
            </a:r>
            <a:r>
              <a:rPr lang="de-AT" sz="3600" dirty="0" err="1" smtClean="0"/>
              <a:t>wires</a:t>
            </a:r>
            <a:r>
              <a:rPr lang="de-AT" sz="3600" dirty="0" smtClean="0"/>
              <a:t> </a:t>
            </a:r>
            <a:r>
              <a:rPr lang="de-AT" sz="3600" dirty="0" err="1" smtClean="0"/>
              <a:t>running</a:t>
            </a:r>
            <a:r>
              <a:rPr lang="de-AT" sz="3600" dirty="0" smtClean="0"/>
              <a:t> </a:t>
            </a:r>
            <a:r>
              <a:rPr lang="de-AT" sz="3600" dirty="0" err="1" smtClean="0"/>
              <a:t>over</a:t>
            </a:r>
            <a:r>
              <a:rPr lang="de-AT" sz="3600" dirty="0" smtClean="0"/>
              <a:t> </a:t>
            </a:r>
            <a:r>
              <a:rPr lang="de-AT" sz="3600" dirty="0" err="1" smtClean="0"/>
              <a:t>small</a:t>
            </a:r>
            <a:r>
              <a:rPr lang="de-AT" sz="3600" dirty="0" smtClean="0"/>
              <a:t> </a:t>
            </a:r>
            <a:r>
              <a:rPr lang="de-AT" sz="3600" dirty="0" err="1" smtClean="0"/>
              <a:t>reels</a:t>
            </a:r>
            <a:endParaRPr lang="de-AT" sz="3600" dirty="0" smtClean="0"/>
          </a:p>
          <a:p>
            <a:r>
              <a:rPr lang="de-AT" sz="3600" dirty="0" smtClean="0"/>
              <a:t>Narrow </a:t>
            </a:r>
            <a:r>
              <a:rPr lang="de-AT" sz="3600" dirty="0" err="1" smtClean="0"/>
              <a:t>lumens</a:t>
            </a:r>
            <a:endParaRPr lang="de-AT" sz="3600" dirty="0"/>
          </a:p>
          <a:p>
            <a:r>
              <a:rPr lang="de-AT" sz="3600" dirty="0" smtClean="0"/>
              <a:t>Limited </a:t>
            </a:r>
            <a:r>
              <a:rPr lang="de-AT" sz="3600" dirty="0" err="1" smtClean="0"/>
              <a:t>possibility</a:t>
            </a:r>
            <a:r>
              <a:rPr lang="de-AT" sz="3600" dirty="0" smtClean="0"/>
              <a:t> of </a:t>
            </a:r>
            <a:r>
              <a:rPr lang="de-AT" sz="3600" dirty="0" err="1" smtClean="0"/>
              <a:t>visual</a:t>
            </a:r>
            <a:r>
              <a:rPr lang="de-AT" sz="3600" dirty="0" smtClean="0"/>
              <a:t> </a:t>
            </a:r>
            <a:r>
              <a:rPr lang="de-AT" sz="3600" dirty="0" err="1" smtClean="0"/>
              <a:t>inspection</a:t>
            </a:r>
            <a:endParaRPr lang="de-AT" sz="3600" dirty="0" smtClean="0"/>
          </a:p>
          <a:p>
            <a:r>
              <a:rPr lang="de-AT" sz="3600" dirty="0" smtClean="0"/>
              <a:t>Extensive </a:t>
            </a:r>
            <a:r>
              <a:rPr lang="de-AT" sz="3600" dirty="0" err="1" smtClean="0"/>
              <a:t>manual</a:t>
            </a:r>
            <a:r>
              <a:rPr lang="de-AT" sz="3600" dirty="0" smtClean="0"/>
              <a:t> </a:t>
            </a:r>
            <a:r>
              <a:rPr lang="de-AT" sz="3600" dirty="0" err="1" smtClean="0"/>
              <a:t>cleaning</a:t>
            </a:r>
            <a:r>
              <a:rPr lang="de-AT" sz="3600" dirty="0" smtClean="0"/>
              <a:t> </a:t>
            </a:r>
            <a:r>
              <a:rPr lang="de-AT" sz="3600" dirty="0" err="1" smtClean="0"/>
              <a:t>steps</a:t>
            </a:r>
            <a:endParaRPr lang="de-AT" sz="3600" dirty="0" smtClean="0"/>
          </a:p>
          <a:p>
            <a:r>
              <a:rPr lang="de-AT" sz="3600" dirty="0"/>
              <a:t>BCA </a:t>
            </a:r>
            <a:r>
              <a:rPr lang="de-AT" sz="3600" dirty="0" err="1"/>
              <a:t>protein</a:t>
            </a:r>
            <a:r>
              <a:rPr lang="de-AT" sz="3600" dirty="0"/>
              <a:t> </a:t>
            </a:r>
            <a:r>
              <a:rPr lang="de-AT" sz="3600" dirty="0" err="1"/>
              <a:t>test</a:t>
            </a:r>
            <a:r>
              <a:rPr lang="de-AT" sz="3600" dirty="0"/>
              <a:t> not </a:t>
            </a:r>
            <a:r>
              <a:rPr lang="de-AT" sz="3600" dirty="0" err="1"/>
              <a:t>applicable</a:t>
            </a:r>
            <a:r>
              <a:rPr lang="de-AT" sz="3600" dirty="0"/>
              <a:t> </a:t>
            </a:r>
            <a:r>
              <a:rPr lang="de-AT" sz="3600" dirty="0" smtClean="0"/>
              <a:t/>
            </a:r>
            <a:br>
              <a:rPr lang="de-AT" sz="3600" dirty="0" smtClean="0"/>
            </a:br>
            <a:r>
              <a:rPr lang="de-AT" sz="3600" dirty="0" smtClean="0"/>
              <a:t>(</a:t>
            </a:r>
            <a:r>
              <a:rPr lang="de-AT" sz="3600" dirty="0" err="1"/>
              <a:t>cross</a:t>
            </a:r>
            <a:r>
              <a:rPr lang="de-AT" sz="3600" dirty="0"/>
              <a:t> </a:t>
            </a:r>
            <a:r>
              <a:rPr lang="de-AT" sz="3600" dirty="0" err="1"/>
              <a:t>reaction</a:t>
            </a:r>
            <a:r>
              <a:rPr lang="de-AT" sz="3600" dirty="0"/>
              <a:t> </a:t>
            </a:r>
            <a:r>
              <a:rPr lang="de-AT" sz="3600" dirty="0" err="1"/>
              <a:t>with</a:t>
            </a:r>
            <a:r>
              <a:rPr lang="de-AT" sz="3600" dirty="0"/>
              <a:t> Wolfram </a:t>
            </a:r>
            <a:r>
              <a:rPr lang="de-AT" sz="3600" dirty="0" err="1"/>
              <a:t>wires</a:t>
            </a:r>
            <a:r>
              <a:rPr lang="de-AT" sz="3600" dirty="0"/>
              <a:t>)</a:t>
            </a:r>
          </a:p>
          <a:p>
            <a:endParaRPr lang="de-AT" sz="3600" dirty="0" smtClean="0"/>
          </a:p>
          <a:p>
            <a:endParaRPr lang="de-AT" sz="3600" dirty="0"/>
          </a:p>
        </p:txBody>
      </p:sp>
      <p:pic>
        <p:nvPicPr>
          <p:cNvPr id="7" name="Grafik 6" descr="DaVinci_2013.03.14 0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7" r="25810"/>
          <a:stretch/>
        </p:blipFill>
        <p:spPr bwMode="auto">
          <a:xfrm>
            <a:off x="8781691" y="1195264"/>
            <a:ext cx="2104847" cy="377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005313" y="5255091"/>
            <a:ext cx="372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P</a:t>
            </a:r>
            <a:r>
              <a:rPr lang="de-AT" dirty="0" smtClean="0"/>
              <a:t>ositive BCA-</a:t>
            </a:r>
            <a:r>
              <a:rPr lang="de-AT" dirty="0" err="1" smtClean="0"/>
              <a:t>reaction</a:t>
            </a:r>
            <a:r>
              <a:rPr lang="de-AT" dirty="0" smtClean="0"/>
              <a:t> due </a:t>
            </a:r>
            <a:r>
              <a:rPr lang="de-AT" dirty="0" err="1" smtClean="0"/>
              <a:t>to</a:t>
            </a:r>
            <a:r>
              <a:rPr lang="de-AT" dirty="0" smtClean="0"/>
              <a:t> Wolfram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70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AT" dirty="0" smtClean="0"/>
              <a:t>ÖGSV-Guideline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04400" y="1853335"/>
            <a:ext cx="1051560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In Austria manual processes </a:t>
            </a:r>
            <a:r>
              <a:rPr lang="en-GB" sz="3200" dirty="0" smtClean="0"/>
              <a:t>are not able to be validated </a:t>
            </a:r>
            <a:r>
              <a:rPr lang="en-GB" sz="3200" dirty="0"/>
              <a:t>due to lacking reproducibility and </a:t>
            </a:r>
            <a:r>
              <a:rPr lang="en-GB" sz="3200" dirty="0" smtClean="0"/>
              <a:t>documentation</a:t>
            </a:r>
          </a:p>
          <a:p>
            <a:endParaRPr lang="en-GB" sz="3200" dirty="0"/>
          </a:p>
          <a:p>
            <a:r>
              <a:rPr lang="en-GB" sz="3200" dirty="0" smtClean="0"/>
              <a:t>The </a:t>
            </a:r>
            <a:r>
              <a:rPr lang="en-GB" sz="3200" dirty="0"/>
              <a:t>Expert Committee of the </a:t>
            </a:r>
            <a:r>
              <a:rPr lang="en-GB" sz="3200" dirty="0" smtClean="0"/>
              <a:t>ÖGSV (Austrian </a:t>
            </a:r>
            <a:r>
              <a:rPr lang="en-GB" sz="3200" dirty="0"/>
              <a:t>Society for Hospital Sterile </a:t>
            </a:r>
            <a:r>
              <a:rPr lang="en-GB" sz="3200" dirty="0" smtClean="0"/>
              <a:t>Supply) compiled a “</a:t>
            </a:r>
            <a:r>
              <a:rPr lang="en-GB" sz="3200" b="1" dirty="0" smtClean="0"/>
              <a:t>Guideline for </a:t>
            </a:r>
            <a:r>
              <a:rPr lang="en-GB" sz="3200" b="1" dirty="0"/>
              <a:t>the </a:t>
            </a:r>
            <a:r>
              <a:rPr lang="en-GB" sz="3200" b="1" dirty="0" smtClean="0"/>
              <a:t>Reprocessing of </a:t>
            </a:r>
            <a:r>
              <a:rPr lang="en-GB" sz="3200" b="1" dirty="0"/>
              <a:t>Robotic </a:t>
            </a:r>
            <a:r>
              <a:rPr lang="en-GB" sz="3200" b="1" dirty="0" smtClean="0"/>
              <a:t>Instruments</a:t>
            </a:r>
            <a:r>
              <a:rPr lang="en-GB" sz="3200" dirty="0" smtClean="0"/>
              <a:t>” including recommendations for the validation of the cleaning process</a:t>
            </a:r>
          </a:p>
        </p:txBody>
      </p:sp>
    </p:spTree>
    <p:extLst>
      <p:ext uri="{BB962C8B-B14F-4D97-AF65-F5344CB8AC3E}">
        <p14:creationId xmlns:p14="http://schemas.microsoft.com/office/powerpoint/2010/main" val="2584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1180"/>
            <a:ext cx="10515600" cy="1325563"/>
          </a:xfrm>
        </p:spPr>
        <p:txBody>
          <a:bodyPr/>
          <a:lstStyle/>
          <a:p>
            <a:r>
              <a:rPr lang="de-AT" dirty="0" smtClean="0"/>
              <a:t>ÖGSV-Guideline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33400" y="1741832"/>
            <a:ext cx="897081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key points of the guideline are</a:t>
            </a:r>
            <a:r>
              <a:rPr lang="en-GB" dirty="0" smtClean="0"/>
              <a:t>:</a:t>
            </a:r>
          </a:p>
          <a:p>
            <a:r>
              <a:rPr lang="en-GB" dirty="0"/>
              <a:t>Due to the complexity of the instruments the drying phase should be kept as short as </a:t>
            </a:r>
            <a:r>
              <a:rPr lang="en-GB" dirty="0" smtClean="0"/>
              <a:t>possible </a:t>
            </a:r>
          </a:p>
          <a:p>
            <a:r>
              <a:rPr lang="en-GB" dirty="0"/>
              <a:t>Especially the distal </a:t>
            </a:r>
            <a:r>
              <a:rPr lang="en-GB" dirty="0" smtClean="0"/>
              <a:t>tips </a:t>
            </a:r>
            <a:r>
              <a:rPr lang="en-GB" dirty="0"/>
              <a:t>of the instruments are of  importance</a:t>
            </a:r>
            <a:endParaRPr lang="de-AT" dirty="0"/>
          </a:p>
          <a:p>
            <a:r>
              <a:rPr lang="en-GB" dirty="0" smtClean="0"/>
              <a:t>It </a:t>
            </a:r>
            <a:r>
              <a:rPr lang="en-GB" dirty="0"/>
              <a:t>is crucial that the instruments are kept moist until the beginning of reprocessing. This can be managed by tools available from different </a:t>
            </a:r>
            <a:r>
              <a:rPr lang="en-GB" dirty="0" smtClean="0"/>
              <a:t>companies</a:t>
            </a:r>
          </a:p>
          <a:p>
            <a:endParaRPr lang="en-GB" dirty="0" smtClean="0"/>
          </a:p>
          <a:p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69574" y="3941035"/>
            <a:ext cx="1080524" cy="366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7" descr="2799975_ymj-51-148-g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287" y="2314037"/>
            <a:ext cx="2639020" cy="199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1180"/>
            <a:ext cx="10515600" cy="1325563"/>
          </a:xfrm>
        </p:spPr>
        <p:txBody>
          <a:bodyPr/>
          <a:lstStyle/>
          <a:p>
            <a:r>
              <a:rPr lang="de-AT" dirty="0" smtClean="0"/>
              <a:t>ÖGSV-Guideline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02672" y="1922606"/>
            <a:ext cx="10494817" cy="43673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dirty="0" smtClean="0"/>
              <a:t>After the manual cleaning according to the manufacturer´s instructions </a:t>
            </a:r>
            <a:r>
              <a:rPr lang="en-GB" sz="3200" u="sng" dirty="0" smtClean="0"/>
              <a:t>the </a:t>
            </a:r>
            <a:r>
              <a:rPr lang="en-GB" sz="3200" u="sng" dirty="0"/>
              <a:t>protein </a:t>
            </a:r>
            <a:r>
              <a:rPr lang="en-GB" sz="3200" u="sng" dirty="0" smtClean="0"/>
              <a:t>residual </a:t>
            </a:r>
            <a:r>
              <a:rPr lang="en-GB" sz="3200" b="1" u="sng" dirty="0"/>
              <a:t>of every single instrument </a:t>
            </a:r>
            <a:r>
              <a:rPr lang="en-GB" sz="3200" u="sng" dirty="0" smtClean="0"/>
              <a:t>(distal tip) has </a:t>
            </a:r>
            <a:r>
              <a:rPr lang="en-GB" sz="3200" u="sng" dirty="0"/>
              <a:t>to be </a:t>
            </a:r>
            <a:r>
              <a:rPr lang="en-GB" sz="3200" u="sng" dirty="0" smtClean="0"/>
              <a:t>evaluated before the automated </a:t>
            </a:r>
            <a:r>
              <a:rPr lang="en-GB" sz="3200" u="sng" dirty="0"/>
              <a:t>cleaning in the </a:t>
            </a:r>
            <a:r>
              <a:rPr lang="en-GB" sz="3200" u="sng" dirty="0" smtClean="0"/>
              <a:t>WD</a:t>
            </a:r>
          </a:p>
          <a:p>
            <a:pPr>
              <a:lnSpc>
                <a:spcPct val="100000"/>
              </a:lnSpc>
            </a:pPr>
            <a:r>
              <a:rPr lang="en-GB" sz="3200" dirty="0" smtClean="0"/>
              <a:t>Acceptance </a:t>
            </a:r>
            <a:r>
              <a:rPr lang="en-GB" sz="3200" dirty="0"/>
              <a:t>criteria after </a:t>
            </a:r>
            <a:r>
              <a:rPr lang="en-GB" sz="3200" u="sng" dirty="0"/>
              <a:t>manual</a:t>
            </a:r>
            <a:r>
              <a:rPr lang="en-GB" sz="3200" dirty="0"/>
              <a:t> </a:t>
            </a:r>
            <a:r>
              <a:rPr lang="en-GB" sz="3200" dirty="0" smtClean="0"/>
              <a:t>cleaning: </a:t>
            </a:r>
            <a:br>
              <a:rPr lang="en-GB" sz="3200" dirty="0" smtClean="0"/>
            </a:br>
            <a:r>
              <a:rPr lang="en-GB" sz="3200" b="1" dirty="0" smtClean="0"/>
              <a:t>50 </a:t>
            </a:r>
            <a:r>
              <a:rPr lang="en-GB" sz="3200" b="1" dirty="0"/>
              <a:t>µg/ distal </a:t>
            </a:r>
            <a:r>
              <a:rPr lang="en-GB" sz="3200" b="1" dirty="0" smtClean="0"/>
              <a:t>tip</a:t>
            </a:r>
          </a:p>
          <a:p>
            <a:r>
              <a:rPr lang="de-AT" sz="3200" dirty="0" smtClean="0"/>
              <a:t>In </a:t>
            </a:r>
            <a:r>
              <a:rPr lang="de-AT" sz="3200" dirty="0" err="1" smtClean="0"/>
              <a:t>case</a:t>
            </a:r>
            <a:r>
              <a:rPr lang="de-AT" sz="3200" dirty="0" smtClean="0"/>
              <a:t> of </a:t>
            </a:r>
            <a:r>
              <a:rPr lang="de-AT" sz="3200" dirty="0" err="1" smtClean="0"/>
              <a:t>exceedance</a:t>
            </a:r>
            <a:r>
              <a:rPr lang="de-AT" sz="3200" dirty="0" smtClean="0"/>
              <a:t> of </a:t>
            </a:r>
            <a:r>
              <a:rPr lang="de-AT" sz="3200" dirty="0" err="1" smtClean="0"/>
              <a:t>the</a:t>
            </a:r>
            <a:r>
              <a:rPr lang="de-AT" sz="3200" dirty="0" smtClean="0"/>
              <a:t> </a:t>
            </a:r>
            <a:r>
              <a:rPr lang="de-AT" sz="3200" dirty="0" err="1" smtClean="0"/>
              <a:t>threshold</a:t>
            </a:r>
            <a:r>
              <a:rPr lang="de-AT" sz="3200" dirty="0" smtClean="0"/>
              <a:t> </a:t>
            </a:r>
            <a:r>
              <a:rPr lang="de-AT" sz="3200" dirty="0" err="1" smtClean="0"/>
              <a:t>value</a:t>
            </a:r>
            <a:r>
              <a:rPr lang="de-AT" sz="3200" dirty="0" smtClean="0"/>
              <a:t>:  </a:t>
            </a:r>
            <a:r>
              <a:rPr lang="de-AT" sz="3200" dirty="0" err="1" smtClean="0"/>
              <a:t>Rinsing</a:t>
            </a:r>
            <a:r>
              <a:rPr lang="de-AT" sz="3200" dirty="0" smtClean="0"/>
              <a:t> of </a:t>
            </a:r>
            <a:r>
              <a:rPr lang="de-AT" sz="3200" dirty="0" err="1" smtClean="0"/>
              <a:t>the</a:t>
            </a:r>
            <a:r>
              <a:rPr lang="de-AT" sz="3200" dirty="0" smtClean="0"/>
              <a:t> distal </a:t>
            </a:r>
            <a:r>
              <a:rPr lang="de-AT" sz="3200" dirty="0" err="1" smtClean="0"/>
              <a:t>tip</a:t>
            </a:r>
            <a:r>
              <a:rPr lang="de-AT" sz="3200" dirty="0" smtClean="0"/>
              <a:t> </a:t>
            </a:r>
            <a:r>
              <a:rPr lang="de-AT" sz="3200" dirty="0" err="1" smtClean="0"/>
              <a:t>and</a:t>
            </a:r>
            <a:r>
              <a:rPr lang="de-AT" sz="3200" dirty="0" smtClean="0"/>
              <a:t> </a:t>
            </a:r>
            <a:r>
              <a:rPr lang="de-AT" sz="3200" dirty="0" err="1" smtClean="0"/>
              <a:t>repetition</a:t>
            </a:r>
            <a:r>
              <a:rPr lang="de-AT" sz="3200" dirty="0" smtClean="0"/>
              <a:t> of </a:t>
            </a:r>
            <a:r>
              <a:rPr lang="de-AT" sz="3200" dirty="0" err="1" smtClean="0"/>
              <a:t>the</a:t>
            </a:r>
            <a:r>
              <a:rPr lang="de-AT" sz="3200" dirty="0" smtClean="0"/>
              <a:t> </a:t>
            </a:r>
            <a:r>
              <a:rPr lang="de-AT" sz="3200" dirty="0" err="1" smtClean="0"/>
              <a:t>manual</a:t>
            </a:r>
            <a:r>
              <a:rPr lang="de-AT" sz="3200" dirty="0" smtClean="0"/>
              <a:t> </a:t>
            </a:r>
            <a:r>
              <a:rPr lang="de-AT" sz="3200" dirty="0" err="1" smtClean="0"/>
              <a:t>cleaning</a:t>
            </a:r>
            <a:endParaRPr lang="de-AT" sz="3200" dirty="0" smtClean="0"/>
          </a:p>
          <a:p>
            <a:pPr marL="0" indent="0">
              <a:lnSpc>
                <a:spcPct val="100000"/>
              </a:lnSpc>
              <a:buNone/>
            </a:pPr>
            <a:endParaRPr lang="en-GB" sz="3200" dirty="0" smtClean="0"/>
          </a:p>
          <a:p>
            <a:pPr>
              <a:lnSpc>
                <a:spcPct val="100000"/>
              </a:lnSpc>
            </a:pPr>
            <a:endParaRPr lang="de-AT" sz="3200" dirty="0"/>
          </a:p>
          <a:p>
            <a:pPr>
              <a:lnSpc>
                <a:spcPct val="100000"/>
              </a:lnSpc>
            </a:pP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42166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1180"/>
            <a:ext cx="10515600" cy="1325563"/>
          </a:xfrm>
        </p:spPr>
        <p:txBody>
          <a:bodyPr/>
          <a:lstStyle/>
          <a:p>
            <a:r>
              <a:rPr lang="de-AT" dirty="0" smtClean="0"/>
              <a:t>ÖGSV-Guideline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64127" y="1991879"/>
            <a:ext cx="10494817" cy="3868594"/>
          </a:xfrm>
        </p:spPr>
        <p:txBody>
          <a:bodyPr>
            <a:normAutofit/>
          </a:bodyPr>
          <a:lstStyle/>
          <a:p>
            <a:r>
              <a:rPr lang="de-AT" sz="3200" dirty="0" smtClean="0"/>
              <a:t>In </a:t>
            </a:r>
            <a:r>
              <a:rPr lang="de-AT" sz="3200" dirty="0" err="1" smtClean="0"/>
              <a:t>case</a:t>
            </a:r>
            <a:r>
              <a:rPr lang="de-AT" sz="3200" dirty="0" smtClean="0"/>
              <a:t> of </a:t>
            </a:r>
            <a:r>
              <a:rPr lang="de-AT" sz="3200" dirty="0" err="1" smtClean="0"/>
              <a:t>compliance</a:t>
            </a:r>
            <a:r>
              <a:rPr lang="de-AT" sz="3200" dirty="0" smtClean="0"/>
              <a:t> </a:t>
            </a:r>
            <a:r>
              <a:rPr lang="de-AT" sz="3200" dirty="0" err="1" smtClean="0"/>
              <a:t>with</a:t>
            </a:r>
            <a:r>
              <a:rPr lang="de-AT" sz="3200" dirty="0" smtClean="0"/>
              <a:t> </a:t>
            </a:r>
            <a:r>
              <a:rPr lang="de-AT" sz="3200" dirty="0" err="1" smtClean="0"/>
              <a:t>the</a:t>
            </a:r>
            <a:r>
              <a:rPr lang="de-AT" sz="3200" dirty="0" smtClean="0"/>
              <a:t> </a:t>
            </a:r>
            <a:r>
              <a:rPr lang="en-GB" sz="3200" dirty="0"/>
              <a:t>Acceptance </a:t>
            </a:r>
            <a:r>
              <a:rPr lang="en-GB" sz="3200" dirty="0" smtClean="0"/>
              <a:t>criteria:  Immediate cleaning in a WD with specific load carrier for robotic instruments</a:t>
            </a:r>
            <a:endParaRPr lang="de-AT" sz="3200" dirty="0"/>
          </a:p>
          <a:p>
            <a:r>
              <a:rPr lang="en-GB" sz="3200" dirty="0" smtClean="0"/>
              <a:t>Acceptance </a:t>
            </a:r>
            <a:r>
              <a:rPr lang="en-GB" sz="3200" dirty="0"/>
              <a:t>criteria </a:t>
            </a:r>
            <a:r>
              <a:rPr lang="en-GB" sz="3200" dirty="0" smtClean="0"/>
              <a:t>after </a:t>
            </a:r>
            <a:r>
              <a:rPr lang="en-GB" sz="3200" u="sng" dirty="0" smtClean="0"/>
              <a:t>automated</a:t>
            </a:r>
            <a:r>
              <a:rPr lang="en-GB" sz="3200" dirty="0" smtClean="0"/>
              <a:t> cleaning (before sterilization):</a:t>
            </a:r>
            <a:br>
              <a:rPr lang="en-GB" sz="3200" dirty="0" smtClean="0"/>
            </a:br>
            <a:r>
              <a:rPr lang="en-GB" sz="3200" b="1" dirty="0" smtClean="0"/>
              <a:t>20 </a:t>
            </a:r>
            <a:r>
              <a:rPr lang="en-GB" sz="3200" b="1" dirty="0"/>
              <a:t>µg/ distal </a:t>
            </a:r>
            <a:r>
              <a:rPr lang="en-GB" sz="3200" b="1" dirty="0" smtClean="0"/>
              <a:t>tip </a:t>
            </a:r>
            <a:r>
              <a:rPr lang="en-GB" sz="3200" dirty="0" smtClean="0"/>
              <a:t>(to be checked at random on a weekly basis)</a:t>
            </a:r>
          </a:p>
          <a:p>
            <a:pPr>
              <a:lnSpc>
                <a:spcPct val="100000"/>
              </a:lnSpc>
            </a:pPr>
            <a:endParaRPr lang="en-GB" sz="3200" dirty="0" smtClean="0"/>
          </a:p>
          <a:p>
            <a:pPr>
              <a:lnSpc>
                <a:spcPct val="100000"/>
              </a:lnSpc>
            </a:pPr>
            <a:endParaRPr lang="de-AT" sz="3200" dirty="0"/>
          </a:p>
          <a:p>
            <a:pPr>
              <a:lnSpc>
                <a:spcPct val="100000"/>
              </a:lnSpc>
            </a:pP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4137178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797C80">
                  <a:tint val="66000"/>
                  <a:satMod val="160000"/>
                </a:srgbClr>
              </a:gs>
              <a:gs pos="50000">
                <a:srgbClr val="797C80">
                  <a:tint val="44500"/>
                  <a:satMod val="160000"/>
                </a:srgbClr>
              </a:gs>
              <a:gs pos="100000">
                <a:srgbClr val="79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00" y="31180"/>
            <a:ext cx="972000" cy="97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1180"/>
            <a:ext cx="10515600" cy="1325563"/>
          </a:xfrm>
        </p:spPr>
        <p:txBody>
          <a:bodyPr/>
          <a:lstStyle/>
          <a:p>
            <a:r>
              <a:rPr lang="de-AT" dirty="0" smtClean="0"/>
              <a:t>ÖGSV-Guideline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88818" y="1354570"/>
            <a:ext cx="10631181" cy="1319358"/>
          </a:xfrm>
        </p:spPr>
        <p:txBody>
          <a:bodyPr>
            <a:normAutofit/>
          </a:bodyPr>
          <a:lstStyle/>
          <a:p>
            <a:r>
              <a:rPr lang="en-GB" dirty="0" smtClean="0"/>
              <a:t>There is positive experience with the </a:t>
            </a:r>
            <a:r>
              <a:rPr lang="en-GB" dirty="0" err="1" smtClean="0"/>
              <a:t>Brillant</a:t>
            </a:r>
            <a:r>
              <a:rPr lang="en-GB" dirty="0" smtClean="0"/>
              <a:t> Blue </a:t>
            </a:r>
            <a:r>
              <a:rPr lang="en-US" dirty="0" smtClean="0"/>
              <a:t>Distal </a:t>
            </a:r>
            <a:r>
              <a:rPr lang="en-US" dirty="0"/>
              <a:t>Check </a:t>
            </a:r>
            <a:r>
              <a:rPr lang="en-US" dirty="0" smtClean="0"/>
              <a:t>(</a:t>
            </a:r>
            <a:r>
              <a:rPr lang="en-US" dirty="0" err="1" smtClean="0"/>
              <a:t>Medisafe</a:t>
            </a:r>
            <a:r>
              <a:rPr lang="en-US" dirty="0" smtClean="0"/>
              <a:t>) which is approved </a:t>
            </a:r>
            <a:r>
              <a:rPr lang="en-US" dirty="0"/>
              <a:t>by Intuitive  </a:t>
            </a:r>
            <a:r>
              <a:rPr lang="en-US" dirty="0" smtClean="0"/>
              <a:t>Surgical</a:t>
            </a:r>
            <a:endParaRPr lang="en-US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5" y="2836961"/>
            <a:ext cx="4652945" cy="364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medtradex.com/wp-content/uploads/2015/04/Distal_Check_Box_300x350-300x3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87" y="2649922"/>
            <a:ext cx="3448222" cy="402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9063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408</Words>
  <Application>Microsoft Office PowerPoint</Application>
  <PresentationFormat>Widescreen</PresentationFormat>
  <Paragraphs>126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Bahamas</vt:lpstr>
      <vt:lpstr>Calibri</vt:lpstr>
      <vt:lpstr>Calibri Light</vt:lpstr>
      <vt:lpstr>Times New Roman</vt:lpstr>
      <vt:lpstr>Thème Office</vt:lpstr>
      <vt:lpstr>Photoshop.Image.11</vt:lpstr>
      <vt:lpstr>PowerPoint Presentation</vt:lpstr>
      <vt:lpstr>The Da Vinci System:</vt:lpstr>
      <vt:lpstr>The Problem:</vt:lpstr>
      <vt:lpstr>The Problem:</vt:lpstr>
      <vt:lpstr>ÖGSV-Guideline</vt:lpstr>
      <vt:lpstr>ÖGSV-Guideline</vt:lpstr>
      <vt:lpstr>ÖGSV-Guideline</vt:lpstr>
      <vt:lpstr>ÖGSV-Guideline</vt:lpstr>
      <vt:lpstr>ÖGSV-Guideline</vt:lpstr>
      <vt:lpstr>PowerPoint Presentation</vt:lpstr>
      <vt:lpstr>Protein Tests after manual cleaning</vt:lpstr>
      <vt:lpstr>Programme specifications</vt:lpstr>
      <vt:lpstr>Protein Test after automated cleaning</vt:lpstr>
      <vt:lpstr>Conclusion</vt:lpstr>
      <vt:lpstr>THANK YOU</vt:lpstr>
    </vt:vector>
  </TitlesOfParts>
  <Company>Le Public Systeme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KNESS Rachel</dc:creator>
  <cp:lastModifiedBy>key4events</cp:lastModifiedBy>
  <cp:revision>34</cp:revision>
  <cp:lastPrinted>2015-09-03T23:14:40Z</cp:lastPrinted>
  <dcterms:created xsi:type="dcterms:W3CDTF">2015-08-21T15:46:20Z</dcterms:created>
  <dcterms:modified xsi:type="dcterms:W3CDTF">2015-10-08T11:47:27Z</dcterms:modified>
</cp:coreProperties>
</file>