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61" r:id="rId4"/>
    <p:sldId id="262" r:id="rId5"/>
    <p:sldId id="258" r:id="rId6"/>
    <p:sldId id="257" r:id="rId7"/>
    <p:sldId id="267" r:id="rId8"/>
    <p:sldId id="290" r:id="rId9"/>
    <p:sldId id="286" r:id="rId10"/>
    <p:sldId id="296" r:id="rId11"/>
    <p:sldId id="270" r:id="rId12"/>
    <p:sldId id="271" r:id="rId13"/>
    <p:sldId id="272" r:id="rId14"/>
    <p:sldId id="297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98" r:id="rId24"/>
    <p:sldId id="275" r:id="rId25"/>
    <p:sldId id="283" r:id="rId26"/>
    <p:sldId id="300" r:id="rId27"/>
    <p:sldId id="299" r:id="rId28"/>
    <p:sldId id="284" r:id="rId29"/>
    <p:sldId id="301" r:id="rId3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83" d="100"/>
          <a:sy n="83" d="100"/>
        </p:scale>
        <p:origin x="10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elbl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" y="0"/>
            <a:ext cx="9142642" cy="685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61095" y="3886152"/>
            <a:ext cx="7771585" cy="391639"/>
          </a:xfrm>
        </p:spPr>
        <p:txBody>
          <a:bodyPr lIns="80147" tIns="40074" rIns="80147" bIns="40074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1095" y="3233900"/>
            <a:ext cx="7772943" cy="391639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E600FA-C2A9-4F7D-A578-FBB0235DCBD0}" type="datetimeFigureOut">
              <a:rPr lang="nl-BE" smtClean="0"/>
              <a:t>9/10/2015</a:t>
            </a:fld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DD4882-6874-459E-BDF2-BB3E84CE220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2983746" y="123827"/>
            <a:ext cx="5864323" cy="6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500" b="1" smtClean="0">
                <a:solidFill>
                  <a:srgbClr val="00ABDF"/>
                </a:solidFill>
                <a:latin typeface="Gill Sans Std" pitchFamily="34" charset="0"/>
              </a:rPr>
              <a:t>Klik om de stijl te bewerken</a:t>
            </a:r>
            <a:endParaRPr lang="nl-BE" sz="3500" b="1" smtClean="0">
              <a:solidFill>
                <a:srgbClr val="00ABDF"/>
              </a:solidFill>
              <a:latin typeface="Gill Sans Std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600FA-C2A9-4F7D-A578-FBB0235DCBD0}" type="datetimeFigureOut">
              <a:rPr lang="nl-BE" smtClean="0"/>
              <a:t>9/10/2015</a:t>
            </a:fld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4882-6874-459E-BDF2-BB3E84CE220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2983746" y="123827"/>
            <a:ext cx="5864323" cy="6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500" b="1" smtClean="0">
                <a:solidFill>
                  <a:srgbClr val="00ABDF"/>
                </a:solidFill>
                <a:latin typeface="Gill Sans Std" pitchFamily="34" charset="0"/>
              </a:rPr>
              <a:t>Klik om de stijl te bewerken</a:t>
            </a:r>
            <a:endParaRPr lang="nl-BE" sz="3500" b="1" smtClean="0">
              <a:solidFill>
                <a:srgbClr val="00ABDF"/>
              </a:solidFill>
              <a:latin typeface="Gill Sans Std" pitchFamily="34" charset="0"/>
            </a:endParaRPr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65691" y="1141801"/>
            <a:ext cx="1920838" cy="496459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000465" y="1141801"/>
            <a:ext cx="5634908" cy="496459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600FA-C2A9-4F7D-A578-FBB0235DCBD0}" type="datetimeFigureOut">
              <a:rPr lang="nl-BE" smtClean="0"/>
              <a:t>9/10/2015</a:t>
            </a:fld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4882-6874-459E-BDF2-BB3E84CE220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600FA-C2A9-4F7D-A578-FBB0235DCBD0}" type="datetimeFigureOut">
              <a:rPr lang="nl-BE" smtClean="0"/>
              <a:t>9/10/2015</a:t>
            </a:fld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D4882-6874-459E-BDF2-BB3E84CE220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2983746" y="123827"/>
            <a:ext cx="5864323" cy="6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500" b="1" smtClean="0">
                <a:solidFill>
                  <a:srgbClr val="00ABDF"/>
                </a:solidFill>
                <a:latin typeface="Gill Sans Std" pitchFamily="34" charset="0"/>
              </a:rPr>
              <a:t>Klik om de stijl te bewerken</a:t>
            </a:r>
            <a:endParaRPr lang="nl-BE" sz="3500" b="1" smtClean="0">
              <a:solidFill>
                <a:srgbClr val="00ABDF"/>
              </a:solidFill>
              <a:latin typeface="Gill Sans Std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600FA-C2A9-4F7D-A578-FBB0235DCBD0}" type="datetimeFigureOut">
              <a:rPr lang="nl-BE" smtClean="0"/>
              <a:t>9/10/2015</a:t>
            </a:fld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4882-6874-459E-BDF2-BB3E84CE220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46" y="123827"/>
            <a:ext cx="5864323" cy="6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500" b="1" smtClean="0">
                <a:solidFill>
                  <a:srgbClr val="00ABDF"/>
                </a:solidFill>
                <a:latin typeface="Gill Sans Std" pitchFamily="34" charset="0"/>
              </a:rPr>
              <a:t>Klik om de stijl te bewerken</a:t>
            </a:r>
            <a:endParaRPr lang="nl-BE" sz="3500" b="1" smtClean="0">
              <a:solidFill>
                <a:srgbClr val="00ABDF"/>
              </a:solidFill>
              <a:latin typeface="Gill Sans Std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00465" y="2056104"/>
            <a:ext cx="3777872" cy="405029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08656" y="2056104"/>
            <a:ext cx="3777873" cy="405029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600FA-C2A9-4F7D-A578-FBB0235DCBD0}" type="datetimeFigureOut">
              <a:rPr lang="nl-BE" smtClean="0"/>
              <a:t>9/10/2015</a:t>
            </a:fld>
            <a:endParaRPr lang="nl-B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4882-6874-459E-BDF2-BB3E84CE220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2983746" y="123827"/>
            <a:ext cx="5864323" cy="6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500" b="1" smtClean="0">
                <a:solidFill>
                  <a:srgbClr val="00ABDF"/>
                </a:solidFill>
                <a:latin typeface="Gill Sans Std" pitchFamily="34" charset="0"/>
              </a:rPr>
              <a:t>Klik om de stijl te bewerken</a:t>
            </a:r>
            <a:endParaRPr lang="nl-BE" sz="3500" b="1" smtClean="0">
              <a:solidFill>
                <a:srgbClr val="00ABDF"/>
              </a:solidFill>
              <a:latin typeface="Gill Sans Std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600FA-C2A9-4F7D-A578-FBB0235DCBD0}" type="datetimeFigureOut">
              <a:rPr lang="nl-BE" smtClean="0"/>
              <a:t>9/10/2015</a:t>
            </a:fld>
            <a:endParaRPr lang="nl-B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4882-6874-459E-BDF2-BB3E84CE220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2983746" y="123827"/>
            <a:ext cx="5864323" cy="6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500" b="1" smtClean="0">
                <a:solidFill>
                  <a:srgbClr val="00ABDF"/>
                </a:solidFill>
                <a:latin typeface="Gill Sans Std" pitchFamily="34" charset="0"/>
              </a:rPr>
              <a:t>Klik om de stijl te bewerken</a:t>
            </a:r>
            <a:endParaRPr lang="nl-BE" sz="3500" b="1" smtClean="0">
              <a:solidFill>
                <a:srgbClr val="00ABDF"/>
              </a:solidFill>
              <a:latin typeface="Gill Sans Std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600FA-C2A9-4F7D-A578-FBB0235DCBD0}" type="datetimeFigureOut">
              <a:rPr lang="nl-BE" smtClean="0"/>
              <a:t>9/10/2015</a:t>
            </a:fld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4882-6874-459E-BDF2-BB3E84CE220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 bwMode="auto">
          <a:xfrm>
            <a:off x="2983746" y="123827"/>
            <a:ext cx="5864323" cy="6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500" b="1" smtClean="0">
                <a:solidFill>
                  <a:srgbClr val="00ABDF"/>
                </a:solidFill>
                <a:latin typeface="Gill Sans Std" pitchFamily="34" charset="0"/>
              </a:rPr>
              <a:t>Klik om de stijl te bewerken</a:t>
            </a:r>
            <a:endParaRPr lang="nl-BE" sz="3500" b="1" smtClean="0">
              <a:solidFill>
                <a:srgbClr val="00ABDF"/>
              </a:solidFill>
              <a:latin typeface="Gill Sans Std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600FA-C2A9-4F7D-A578-FBB0235DCBD0}" type="datetimeFigureOut">
              <a:rPr lang="nl-BE" smtClean="0"/>
              <a:t>9/10/2015</a:t>
            </a:fld>
            <a:endParaRPr lang="nl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4882-6874-459E-BDF2-BB3E84CE220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46" y="123827"/>
            <a:ext cx="5864323" cy="6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500" b="1" smtClean="0">
                <a:solidFill>
                  <a:srgbClr val="00ABDF"/>
                </a:solidFill>
                <a:latin typeface="Gill Sans Std" pitchFamily="34" charset="0"/>
              </a:rPr>
              <a:t>Klik om de stijl te bewerken</a:t>
            </a:r>
            <a:endParaRPr lang="nl-BE" sz="3500" b="1" smtClean="0">
              <a:solidFill>
                <a:srgbClr val="00ABDF"/>
              </a:solidFill>
              <a:latin typeface="Gill Sans Std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600FA-C2A9-4F7D-A578-FBB0235DCBD0}" type="datetimeFigureOut">
              <a:rPr lang="nl-BE" smtClean="0"/>
              <a:t>9/10/2015</a:t>
            </a:fld>
            <a:endParaRPr lang="nl-B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4882-6874-459E-BDF2-BB3E84CE220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46" y="123827"/>
            <a:ext cx="5864323" cy="6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l-NL" sz="3500" b="1" smtClean="0">
                <a:solidFill>
                  <a:srgbClr val="00ABDF"/>
                </a:solidFill>
                <a:latin typeface="Gill Sans Std" pitchFamily="34" charset="0"/>
              </a:rPr>
              <a:t>Klik om de stijl te bewerken</a:t>
            </a:r>
            <a:endParaRPr lang="nl-BE" sz="3500" b="1" smtClean="0">
              <a:solidFill>
                <a:srgbClr val="00ABDF"/>
              </a:solidFill>
              <a:latin typeface="Gill Sans Std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600FA-C2A9-4F7D-A578-FBB0235DCBD0}" type="datetimeFigureOut">
              <a:rPr lang="nl-BE" smtClean="0"/>
              <a:t>9/10/2015</a:t>
            </a:fld>
            <a:endParaRPr lang="nl-B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4882-6874-459E-BDF2-BB3E84CE220B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465" y="1141801"/>
            <a:ext cx="7686064" cy="71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0465" y="2056104"/>
            <a:ext cx="7686064" cy="405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72" y="6244625"/>
            <a:ext cx="2133962" cy="47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7E600FA-C2A9-4F7D-A578-FBB0235DCBD0}" type="datetimeFigureOut">
              <a:rPr lang="nl-BE" smtClean="0"/>
              <a:t>9/10/2015</a:t>
            </a:fld>
            <a:endParaRPr lang="nl-B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67" y="6244625"/>
            <a:ext cx="2896867" cy="47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B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7" y="6244625"/>
            <a:ext cx="2133962" cy="47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CEDD4882-6874-459E-BDF2-BB3E84CE220B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Gill Sans Std" pitchFamily="34" charset="0"/>
        </a:defRPr>
      </a:lvl2pPr>
      <a:lvl3pPr algn="l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Gill Sans Std" pitchFamily="34" charset="0"/>
        </a:defRPr>
      </a:lvl3pPr>
      <a:lvl4pPr algn="l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Gill Sans Std" pitchFamily="34" charset="0"/>
        </a:defRPr>
      </a:lvl4pPr>
      <a:lvl5pPr algn="l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Gill Sans Std" pitchFamily="34" charset="0"/>
        </a:defRPr>
      </a:lvl5pPr>
      <a:lvl6pPr marL="400736" algn="l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Gill Sans Std" pitchFamily="34" charset="0"/>
        </a:defRPr>
      </a:lvl6pPr>
      <a:lvl7pPr marL="801472" algn="l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Gill Sans Std" pitchFamily="34" charset="0"/>
        </a:defRPr>
      </a:lvl7pPr>
      <a:lvl8pPr marL="1202207" algn="l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Gill Sans Std" pitchFamily="34" charset="0"/>
        </a:defRPr>
      </a:lvl8pPr>
      <a:lvl9pPr marL="1602943" algn="l" defTabSz="914179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bg2"/>
          </a:solidFill>
          <a:latin typeface="Gill Sans Std" pitchFamily="34" charset="0"/>
        </a:defRPr>
      </a:lvl9pPr>
    </p:titleStyle>
    <p:bodyStyle>
      <a:lvl1pPr marL="342295" indent="-342295" algn="l" defTabSz="914179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3031" indent="-285246" algn="l" defTabSz="914179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2376" indent="-228197" algn="l" defTabSz="914179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160" indent="-228197" algn="l" defTabSz="914179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6554" indent="-228197" algn="l" defTabSz="914179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457290" indent="-228197" algn="l" defTabSz="914179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6pPr>
      <a:lvl7pPr marL="2858025" indent="-228197" algn="l" defTabSz="914179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7pPr>
      <a:lvl8pPr marL="3258761" indent="-228197" algn="l" defTabSz="914179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8pPr>
      <a:lvl9pPr marL="3659497" indent="-228197" algn="l" defTabSz="914179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9pPr>
    </p:bodyStyle>
    <p:otherStyle>
      <a:defPPr>
        <a:defRPr lang="nl-BE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wouter.meert@uzleuven.be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943" cy="1491244"/>
          </a:xfrm>
        </p:spPr>
        <p:txBody>
          <a:bodyPr/>
          <a:lstStyle/>
          <a:p>
            <a:pPr algn="ctr"/>
            <a:r>
              <a:rPr lang="nl-BE" sz="3200" dirty="0" smtClean="0"/>
              <a:t>HYDROGEN PEROXIDE STERILISATION IN A ISO EN 13485 ENVIRONMENT</a:t>
            </a:r>
            <a:endParaRPr lang="nl-BE" sz="3200" dirty="0"/>
          </a:p>
        </p:txBody>
      </p:sp>
      <p:sp>
        <p:nvSpPr>
          <p:cNvPr id="4" name="Tekstvak 3"/>
          <p:cNvSpPr txBox="1"/>
          <p:nvPr/>
        </p:nvSpPr>
        <p:spPr>
          <a:xfrm>
            <a:off x="4283968" y="494116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Wouter Meert, manager CSSD, UZ Leuven</a:t>
            </a:r>
            <a:endParaRPr lang="nl-B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Hydrogen peroxide sterilizers</a:t>
            </a:r>
            <a:endParaRPr lang="nl-BE" dirty="0"/>
          </a:p>
        </p:txBody>
      </p:sp>
      <p:pic>
        <p:nvPicPr>
          <p:cNvPr id="4" name="Content Placeholder 3" descr="V-PromaX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79414"/>
            <a:ext cx="1484227" cy="261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54" y="1979414"/>
            <a:ext cx="1637204" cy="279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284"/>
            <a:ext cx="1575219" cy="285347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01" y="1979414"/>
            <a:ext cx="1475157" cy="249006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670" y="4577587"/>
            <a:ext cx="2145017" cy="2148317"/>
          </a:xfrm>
          <a:prstGeom prst="rect">
            <a:avLst/>
          </a:prstGeom>
        </p:spPr>
      </p:pic>
      <p:pic>
        <p:nvPicPr>
          <p:cNvPr id="11" name="Imag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77" y="4434922"/>
            <a:ext cx="2433646" cy="243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2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0465" y="1141800"/>
            <a:ext cx="7686064" cy="914303"/>
          </a:xfrm>
        </p:spPr>
        <p:txBody>
          <a:bodyPr/>
          <a:lstStyle/>
          <a:p>
            <a:pPr algn="ctr"/>
            <a:r>
              <a:rPr lang="nl-BE" dirty="0" smtClean="0"/>
              <a:t> Hydrogen peroxide  UZ Leuven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0208" y="2204864"/>
            <a:ext cx="7686064" cy="4050295"/>
          </a:xfrm>
        </p:spPr>
        <p:txBody>
          <a:bodyPr/>
          <a:lstStyle/>
          <a:p>
            <a:r>
              <a:rPr lang="nl-BE" dirty="0" smtClean="0"/>
              <a:t>First Sterrad 100 S </a:t>
            </a:r>
            <a:r>
              <a:rPr lang="nl-BE" dirty="0" err="1" smtClean="0"/>
              <a:t>bought</a:t>
            </a:r>
            <a:r>
              <a:rPr lang="nl-BE" dirty="0" smtClean="0"/>
              <a:t> in 1998</a:t>
            </a:r>
          </a:p>
          <a:p>
            <a:r>
              <a:rPr lang="nl-BE" dirty="0" smtClean="0"/>
              <a:t>Second in 2000</a:t>
            </a:r>
          </a:p>
          <a:p>
            <a:r>
              <a:rPr lang="nl-BE" dirty="0" smtClean="0"/>
              <a:t>Half december 2013, 2 new Sterrad 100 NX   </a:t>
            </a:r>
          </a:p>
          <a:p>
            <a:r>
              <a:rPr lang="nl-BE" dirty="0" smtClean="0"/>
              <a:t> Spring 2015, </a:t>
            </a:r>
            <a:r>
              <a:rPr lang="nl-BE" dirty="0" err="1" smtClean="0"/>
              <a:t>installation</a:t>
            </a:r>
            <a:r>
              <a:rPr lang="nl-BE" dirty="0" smtClean="0"/>
              <a:t> double door</a:t>
            </a:r>
          </a:p>
          <a:p>
            <a:r>
              <a:rPr lang="nl-BE" dirty="0" err="1" smtClean="0"/>
              <a:t>Current</a:t>
            </a:r>
            <a:r>
              <a:rPr lang="nl-BE" dirty="0" smtClean="0"/>
              <a:t> </a:t>
            </a:r>
            <a:r>
              <a:rPr lang="nl-BE" dirty="0" err="1" smtClean="0"/>
              <a:t>use</a:t>
            </a:r>
            <a:r>
              <a:rPr lang="nl-BE" dirty="0" smtClean="0"/>
              <a:t> 10 – 15 </a:t>
            </a:r>
            <a:r>
              <a:rPr lang="nl-BE" dirty="0" err="1" smtClean="0"/>
              <a:t>cycle</a:t>
            </a:r>
            <a:r>
              <a:rPr lang="nl-BE" dirty="0" smtClean="0"/>
              <a:t>/</a:t>
            </a:r>
            <a:r>
              <a:rPr lang="nl-BE" dirty="0" err="1" smtClean="0"/>
              <a:t>day</a:t>
            </a:r>
            <a:r>
              <a:rPr lang="nl-BE" dirty="0" smtClean="0"/>
              <a:t>/machine</a:t>
            </a:r>
          </a:p>
          <a:p>
            <a:r>
              <a:rPr lang="nl-BE" dirty="0" smtClean="0"/>
              <a:t>221 different items 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Infrastructure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60285"/>
            <a:ext cx="6336704" cy="4752528"/>
          </a:xfrm>
        </p:spPr>
      </p:pic>
      <p:sp>
        <p:nvSpPr>
          <p:cNvPr id="2" name="Tekstvak 1"/>
          <p:cNvSpPr txBox="1"/>
          <p:nvPr/>
        </p:nvSpPr>
        <p:spPr>
          <a:xfrm>
            <a:off x="3203848" y="501317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 err="1" smtClean="0">
                <a:solidFill>
                  <a:srgbClr val="FF0000"/>
                </a:solidFill>
              </a:rPr>
              <a:t>Before</a:t>
            </a:r>
            <a:r>
              <a:rPr lang="nl-BE" sz="3600" dirty="0" smtClean="0">
                <a:solidFill>
                  <a:srgbClr val="FF0000"/>
                </a:solidFill>
              </a:rPr>
              <a:t> double door </a:t>
            </a:r>
            <a:r>
              <a:rPr lang="nl-BE" sz="3600" dirty="0" err="1" smtClean="0">
                <a:solidFill>
                  <a:srgbClr val="FF0000"/>
                </a:solidFill>
              </a:rPr>
              <a:t>installation</a:t>
            </a:r>
            <a:endParaRPr lang="nl-BE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686064" cy="718484"/>
          </a:xfrm>
        </p:spPr>
        <p:txBody>
          <a:bodyPr/>
          <a:lstStyle/>
          <a:p>
            <a:pPr algn="ctr"/>
            <a:r>
              <a:rPr lang="nl-BE" dirty="0" smtClean="0"/>
              <a:t>Building </a:t>
            </a:r>
            <a:r>
              <a:rPr lang="nl-BE" dirty="0" err="1" smtClean="0"/>
              <a:t>plans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132856"/>
            <a:ext cx="3799889" cy="4394219"/>
          </a:xfrm>
          <a:prstGeom prst="rect">
            <a:avLst/>
          </a:prstGeo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3968" y="2159793"/>
            <a:ext cx="4608512" cy="442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Current</a:t>
            </a:r>
            <a:r>
              <a:rPr lang="nl-BE" dirty="0" smtClean="0"/>
              <a:t> setting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5401733" cy="40513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15" y="1988840"/>
            <a:ext cx="354385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996738"/>
            <a:ext cx="7686064" cy="718484"/>
          </a:xfrm>
        </p:spPr>
        <p:txBody>
          <a:bodyPr/>
          <a:lstStyle/>
          <a:p>
            <a:pPr algn="ctr"/>
            <a:r>
              <a:rPr lang="nl-BE" dirty="0" smtClean="0"/>
              <a:t>Medical </a:t>
            </a:r>
            <a:r>
              <a:rPr lang="nl-BE" dirty="0" err="1" smtClean="0"/>
              <a:t>instruments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0995" y="1687758"/>
            <a:ext cx="3643543" cy="5184576"/>
          </a:xfrm>
        </p:spPr>
        <p:txBody>
          <a:bodyPr/>
          <a:lstStyle/>
          <a:p>
            <a:r>
              <a:rPr lang="nl-BE" dirty="0" err="1" smtClean="0"/>
              <a:t>Optics</a:t>
            </a:r>
            <a:endParaRPr lang="nl-BE" dirty="0" smtClean="0"/>
          </a:p>
          <a:p>
            <a:r>
              <a:rPr lang="nl-BE" dirty="0" smtClean="0"/>
              <a:t>HD camera’s</a:t>
            </a:r>
          </a:p>
          <a:p>
            <a:r>
              <a:rPr lang="nl-BE" dirty="0" smtClean="0"/>
              <a:t>Light </a:t>
            </a:r>
            <a:r>
              <a:rPr lang="nl-BE" dirty="0" err="1" smtClean="0"/>
              <a:t>cables</a:t>
            </a:r>
            <a:endParaRPr lang="nl-BE" dirty="0" smtClean="0"/>
          </a:p>
          <a:p>
            <a:r>
              <a:rPr lang="nl-BE" dirty="0" err="1" smtClean="0"/>
              <a:t>endoscopes</a:t>
            </a:r>
            <a:endParaRPr lang="nl-BE" dirty="0" smtClean="0"/>
          </a:p>
          <a:p>
            <a:r>
              <a:rPr lang="nl-BE" dirty="0" smtClean="0"/>
              <a:t>Da Vinci </a:t>
            </a:r>
            <a:r>
              <a:rPr lang="nl-BE" dirty="0" err="1" smtClean="0"/>
              <a:t>instruments</a:t>
            </a:r>
            <a:endParaRPr lang="nl-BE" dirty="0" smtClean="0"/>
          </a:p>
          <a:p>
            <a:r>
              <a:rPr lang="nl-BE" dirty="0" err="1" smtClean="0"/>
              <a:t>Foetal</a:t>
            </a:r>
            <a:r>
              <a:rPr lang="nl-BE" dirty="0" smtClean="0"/>
              <a:t> </a:t>
            </a:r>
            <a:r>
              <a:rPr lang="nl-BE" dirty="0" err="1" smtClean="0"/>
              <a:t>surgery</a:t>
            </a:r>
            <a:endParaRPr lang="nl-BE" dirty="0" smtClean="0"/>
          </a:p>
          <a:p>
            <a:r>
              <a:rPr lang="nl-BE" dirty="0" err="1" smtClean="0"/>
              <a:t>Brachytherapie</a:t>
            </a:r>
            <a:endParaRPr lang="nl-BE" dirty="0" smtClean="0"/>
          </a:p>
          <a:p>
            <a:r>
              <a:rPr lang="nl-BE" dirty="0" err="1" smtClean="0"/>
              <a:t>Echoprobes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4427985" y="2132856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err="1" smtClean="0">
                <a:solidFill>
                  <a:schemeClr val="bg1"/>
                </a:solidFill>
              </a:rPr>
              <a:t>Hipec</a:t>
            </a:r>
            <a:r>
              <a:rPr lang="nl-BE" sz="3200" dirty="0" smtClean="0">
                <a:solidFill>
                  <a:schemeClr val="bg1"/>
                </a:solidFill>
              </a:rPr>
              <a:t> </a:t>
            </a:r>
            <a:endParaRPr lang="nl-BE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err="1" smtClean="0">
                <a:solidFill>
                  <a:schemeClr val="bg1"/>
                </a:solidFill>
              </a:rPr>
              <a:t>Sentinel</a:t>
            </a:r>
            <a:r>
              <a:rPr lang="nl-BE" sz="3200" dirty="0" smtClean="0">
                <a:solidFill>
                  <a:schemeClr val="bg1"/>
                </a:solidFill>
              </a:rPr>
              <a:t> </a:t>
            </a:r>
            <a:r>
              <a:rPr lang="nl-BE" sz="3200" dirty="0" err="1" smtClean="0">
                <a:solidFill>
                  <a:schemeClr val="bg1"/>
                </a:solidFill>
              </a:rPr>
              <a:t>probe</a:t>
            </a:r>
            <a:endParaRPr lang="nl-BE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smtClean="0">
                <a:solidFill>
                  <a:schemeClr val="bg1"/>
                </a:solidFill>
              </a:rPr>
              <a:t>Diamant </a:t>
            </a:r>
            <a:r>
              <a:rPr lang="nl-BE" sz="3200" dirty="0" err="1" smtClean="0">
                <a:solidFill>
                  <a:schemeClr val="bg1"/>
                </a:solidFill>
              </a:rPr>
              <a:t>drills</a:t>
            </a:r>
            <a:endParaRPr lang="nl-BE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err="1" smtClean="0">
                <a:solidFill>
                  <a:schemeClr val="bg1"/>
                </a:solidFill>
              </a:rPr>
              <a:t>Electrodes</a:t>
            </a:r>
            <a:r>
              <a:rPr lang="nl-BE" sz="3200" dirty="0" smtClean="0">
                <a:solidFill>
                  <a:schemeClr val="bg1"/>
                </a:solidFill>
              </a:rPr>
              <a:t>/</a:t>
            </a:r>
            <a:r>
              <a:rPr lang="nl-BE" sz="3200" dirty="0" err="1" smtClean="0">
                <a:solidFill>
                  <a:schemeClr val="bg1"/>
                </a:solidFill>
              </a:rPr>
              <a:t>kirschner</a:t>
            </a:r>
            <a:endParaRPr lang="nl-BE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3200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547664" y="2092034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 smtClean="0">
                <a:solidFill>
                  <a:srgbClr val="FF0000"/>
                </a:solidFill>
              </a:rPr>
              <a:t>80 %</a:t>
            </a:r>
            <a:endParaRPr lang="nl-BE" sz="6000" dirty="0">
              <a:solidFill>
                <a:srgbClr val="FF0000"/>
              </a:solidFill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96522" y="1752910"/>
            <a:ext cx="4392488" cy="169391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3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Temperature</a:t>
            </a:r>
            <a:r>
              <a:rPr lang="nl-BE" dirty="0" smtClean="0"/>
              <a:t> </a:t>
            </a:r>
            <a:r>
              <a:rPr lang="nl-BE" dirty="0" err="1" smtClean="0"/>
              <a:t>probe</a:t>
            </a:r>
            <a:r>
              <a:rPr lang="nl-BE" dirty="0" smtClean="0"/>
              <a:t> </a:t>
            </a:r>
            <a:r>
              <a:rPr lang="nl-BE" dirty="0" err="1" smtClean="0"/>
              <a:t>Hipec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96" y="2055813"/>
            <a:ext cx="5401733" cy="4051300"/>
          </a:xfrm>
        </p:spPr>
      </p:pic>
    </p:spTree>
    <p:extLst>
      <p:ext uri="{BB962C8B-B14F-4D97-AF65-F5344CB8AC3E}">
        <p14:creationId xmlns:p14="http://schemas.microsoft.com/office/powerpoint/2010/main" val="30380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Echo </a:t>
            </a:r>
            <a:r>
              <a:rPr lang="nl-BE" dirty="0" err="1" smtClean="0"/>
              <a:t>probe</a:t>
            </a:r>
            <a:endParaRPr lang="nl-BE" dirty="0"/>
          </a:p>
        </p:txBody>
      </p:sp>
      <p:pic>
        <p:nvPicPr>
          <p:cNvPr id="4" name="Picture 2" descr="\\mixer\home26\cdgeyt0\Instrumentensetten\CSA kern B\ABDChantal\Echoprobe\IMG_2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129" y="1872707"/>
            <a:ext cx="6624736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67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Utrecht applicator </a:t>
            </a:r>
            <a:r>
              <a:rPr lang="nl-BE" dirty="0" err="1" smtClean="0"/>
              <a:t>brachy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51347"/>
            <a:ext cx="6336704" cy="4752528"/>
          </a:xfrm>
        </p:spPr>
      </p:pic>
    </p:spTree>
    <p:extLst>
      <p:ext uri="{BB962C8B-B14F-4D97-AF65-F5344CB8AC3E}">
        <p14:creationId xmlns:p14="http://schemas.microsoft.com/office/powerpoint/2010/main" val="24098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Da Vinci XI</a:t>
            </a:r>
            <a:endParaRPr lang="nl-BE" dirty="0"/>
          </a:p>
        </p:txBody>
      </p:sp>
      <p:pic>
        <p:nvPicPr>
          <p:cNvPr id="1027" name="Picture 4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78355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4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686064" cy="718484"/>
          </a:xfrm>
        </p:spPr>
        <p:txBody>
          <a:bodyPr/>
          <a:lstStyle/>
          <a:p>
            <a:r>
              <a:rPr lang="nl-BE" dirty="0" smtClean="0"/>
              <a:t>UZ Leuven</a:t>
            </a:r>
            <a:endParaRPr lang="nl-BE" dirty="0"/>
          </a:p>
        </p:txBody>
      </p:sp>
      <p:pic>
        <p:nvPicPr>
          <p:cNvPr id="5" name="Tijdelijke aanduiding voor inhoud 12" descr="tekenblauw_mini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4048" y="1628800"/>
            <a:ext cx="3926510" cy="506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Tijdelijke aanduiding voor inhoud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2492896"/>
            <a:ext cx="4932658" cy="4032448"/>
          </a:xfrm>
          <a:prstGeom prst="rect">
            <a:avLst/>
          </a:prstGeom>
        </p:spPr>
      </p:pic>
      <p:sp>
        <p:nvSpPr>
          <p:cNvPr id="16" name="PIJL-OMLAAG 15"/>
          <p:cNvSpPr/>
          <p:nvPr/>
        </p:nvSpPr>
        <p:spPr bwMode="auto">
          <a:xfrm rot="2454140">
            <a:off x="3217975" y="2926192"/>
            <a:ext cx="148724" cy="978408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1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48" y="252528"/>
            <a:ext cx="3544631" cy="11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Foetal</a:t>
            </a:r>
            <a:r>
              <a:rPr lang="nl-BE" dirty="0" smtClean="0"/>
              <a:t> </a:t>
            </a:r>
            <a:r>
              <a:rPr lang="nl-BE" dirty="0" err="1" smtClean="0"/>
              <a:t>surgery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60285"/>
            <a:ext cx="4248472" cy="34887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4860032" cy="37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foto4 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8" y="2200997"/>
            <a:ext cx="2988770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53" y="2204864"/>
            <a:ext cx="3198675" cy="42649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Process</a:t>
            </a:r>
            <a:r>
              <a:rPr lang="nl-BE" dirty="0" smtClean="0"/>
              <a:t> switch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2540" y="3316925"/>
            <a:ext cx="2314493" cy="800214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 smtClean="0"/>
              <a:t>1 proces</a:t>
            </a:r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 smtClean="0"/>
          </a:p>
          <a:p>
            <a:pPr marL="0" indent="0" algn="ctr">
              <a:buNone/>
            </a:pPr>
            <a:r>
              <a:rPr lang="nl-BE" dirty="0" smtClean="0"/>
              <a:t>   </a:t>
            </a:r>
          </a:p>
          <a:p>
            <a:pPr marL="0" indent="0" algn="ctr">
              <a:buNone/>
            </a:pPr>
            <a:r>
              <a:rPr lang="nl-BE" dirty="0" smtClean="0"/>
              <a:t> </a:t>
            </a:r>
            <a:endParaRPr lang="nl-BE" dirty="0"/>
          </a:p>
        </p:txBody>
      </p:sp>
      <p:cxnSp>
        <p:nvCxnSpPr>
          <p:cNvPr id="5" name="Rechte verbindingslijn met pijl 4"/>
          <p:cNvCxnSpPr/>
          <p:nvPr/>
        </p:nvCxnSpPr>
        <p:spPr bwMode="auto">
          <a:xfrm flipV="1">
            <a:off x="2677561" y="3284984"/>
            <a:ext cx="3190583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Rechte verbindingslijn met pijl 6"/>
          <p:cNvCxnSpPr/>
          <p:nvPr/>
        </p:nvCxnSpPr>
        <p:spPr bwMode="auto">
          <a:xfrm>
            <a:off x="2677561" y="3717032"/>
            <a:ext cx="3190583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Rechte verbindingslijn met pijl 8"/>
          <p:cNvCxnSpPr/>
          <p:nvPr/>
        </p:nvCxnSpPr>
        <p:spPr bwMode="auto">
          <a:xfrm>
            <a:off x="2677561" y="3717032"/>
            <a:ext cx="3190583" cy="666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Rechte verbindingslijn met pijl 10"/>
          <p:cNvCxnSpPr/>
          <p:nvPr/>
        </p:nvCxnSpPr>
        <p:spPr bwMode="auto">
          <a:xfrm>
            <a:off x="2698512" y="3717032"/>
            <a:ext cx="3169632" cy="12241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kstvak 19"/>
          <p:cNvSpPr txBox="1"/>
          <p:nvPr/>
        </p:nvSpPr>
        <p:spPr>
          <a:xfrm>
            <a:off x="5811660" y="2939238"/>
            <a:ext cx="2980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 smtClean="0">
                <a:solidFill>
                  <a:srgbClr val="FF0000"/>
                </a:solidFill>
              </a:rPr>
              <a:t>Standaard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 smtClean="0">
                <a:solidFill>
                  <a:srgbClr val="FF0000"/>
                </a:solidFill>
              </a:rPr>
              <a:t>Duo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 err="1" smtClean="0">
                <a:solidFill>
                  <a:srgbClr val="FF0000"/>
                </a:solidFill>
              </a:rPr>
              <a:t>Flex</a:t>
            </a:r>
            <a:endParaRPr lang="nl-BE" sz="3600" dirty="0" smtClean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BE" sz="3600" dirty="0" smtClean="0">
                <a:solidFill>
                  <a:srgbClr val="FF0000"/>
                </a:solidFill>
              </a:rPr>
              <a:t>Express</a:t>
            </a:r>
            <a:endParaRPr lang="nl-B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Defining</a:t>
            </a:r>
            <a:r>
              <a:rPr lang="nl-BE" dirty="0" smtClean="0"/>
              <a:t> </a:t>
            </a:r>
            <a:r>
              <a:rPr lang="nl-BE" dirty="0" err="1" smtClean="0"/>
              <a:t>process</a:t>
            </a:r>
            <a:r>
              <a:rPr lang="nl-BE" dirty="0" smtClean="0"/>
              <a:t> </a:t>
            </a:r>
            <a:r>
              <a:rPr lang="nl-BE" dirty="0" err="1" smtClean="0"/>
              <a:t>compatibility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0465" y="1988840"/>
            <a:ext cx="7686064" cy="4050295"/>
          </a:xfrm>
        </p:spPr>
        <p:txBody>
          <a:bodyPr/>
          <a:lstStyle/>
          <a:p>
            <a:r>
              <a:rPr lang="nl-BE" dirty="0" smtClean="0"/>
              <a:t>Registration conform ISO EN 13485</a:t>
            </a:r>
          </a:p>
          <a:p>
            <a:r>
              <a:rPr lang="nl-BE" dirty="0" err="1" smtClean="0"/>
              <a:t>Listing</a:t>
            </a:r>
            <a:r>
              <a:rPr lang="nl-BE" dirty="0" smtClean="0"/>
              <a:t> </a:t>
            </a:r>
            <a:r>
              <a:rPr lang="nl-BE" dirty="0" err="1" smtClean="0"/>
              <a:t>instruments</a:t>
            </a:r>
            <a:endParaRPr lang="nl-BE" dirty="0" smtClean="0"/>
          </a:p>
          <a:p>
            <a:r>
              <a:rPr lang="nl-BE" dirty="0" smtClean="0"/>
              <a:t>Sterilisation Program selection:</a:t>
            </a:r>
          </a:p>
          <a:p>
            <a:pPr lvl="1"/>
            <a:r>
              <a:rPr lang="nl-BE" dirty="0" smtClean="0"/>
              <a:t>ASP </a:t>
            </a:r>
            <a:r>
              <a:rPr lang="nl-BE" dirty="0" err="1" smtClean="0"/>
              <a:t>Sterrad</a:t>
            </a:r>
            <a:r>
              <a:rPr lang="nl-BE" dirty="0" smtClean="0"/>
              <a:t> </a:t>
            </a:r>
            <a:r>
              <a:rPr lang="nl-BE" dirty="0" err="1" smtClean="0"/>
              <a:t>Sterility</a:t>
            </a:r>
            <a:r>
              <a:rPr lang="nl-BE" dirty="0" smtClean="0"/>
              <a:t> guide</a:t>
            </a:r>
          </a:p>
          <a:p>
            <a:pPr lvl="1"/>
            <a:r>
              <a:rPr lang="nl-BE" dirty="0" smtClean="0"/>
              <a:t>User manual instrument manufacturer</a:t>
            </a:r>
          </a:p>
          <a:p>
            <a:pPr lvl="1"/>
            <a:r>
              <a:rPr lang="nl-BE" dirty="0" err="1" smtClean="0"/>
              <a:t>Sterility</a:t>
            </a:r>
            <a:r>
              <a:rPr lang="nl-BE" dirty="0" smtClean="0"/>
              <a:t> experts ASP</a:t>
            </a:r>
          </a:p>
          <a:p>
            <a:r>
              <a:rPr lang="nl-BE" dirty="0" smtClean="0"/>
              <a:t>Registration within</a:t>
            </a:r>
            <a:r>
              <a:rPr lang="nl-BE" dirty="0"/>
              <a:t> </a:t>
            </a:r>
            <a:r>
              <a:rPr lang="nl-BE" dirty="0" smtClean="0"/>
              <a:t>traceability system and inventory</a:t>
            </a:r>
          </a:p>
          <a:p>
            <a:r>
              <a:rPr lang="nl-BE" dirty="0" smtClean="0"/>
              <a:t>Training employees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3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28438"/>
            <a:ext cx="14211452" cy="79939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4139952" y="5373216"/>
            <a:ext cx="2448272" cy="43204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052736"/>
            <a:ext cx="896099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90" y="1052736"/>
            <a:ext cx="9089010" cy="55446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683568" y="3429000"/>
            <a:ext cx="1656184" cy="36004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NBN EN ISO 14937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IQ, OQ, PQ</a:t>
            </a:r>
          </a:p>
          <a:p>
            <a:r>
              <a:rPr lang="nl-BE" dirty="0" smtClean="0"/>
              <a:t>Routine controle:</a:t>
            </a:r>
          </a:p>
          <a:p>
            <a:pPr lvl="1"/>
            <a:r>
              <a:rPr lang="nl-BE" dirty="0" smtClean="0"/>
              <a:t>Chemical indicators/ </a:t>
            </a:r>
            <a:r>
              <a:rPr lang="nl-BE" dirty="0" err="1" smtClean="0"/>
              <a:t>biological</a:t>
            </a:r>
            <a:r>
              <a:rPr lang="nl-BE" dirty="0" smtClean="0"/>
              <a:t> indicators</a:t>
            </a:r>
          </a:p>
          <a:p>
            <a:r>
              <a:rPr lang="nl-BE" dirty="0" smtClean="0"/>
              <a:t>Periodically </a:t>
            </a:r>
            <a:r>
              <a:rPr lang="nl-BE" dirty="0" smtClean="0"/>
              <a:t>maintenance</a:t>
            </a:r>
          </a:p>
          <a:p>
            <a:r>
              <a:rPr lang="nl-BE" dirty="0" smtClean="0"/>
              <a:t>Parametric release</a:t>
            </a:r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13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Parametric</a:t>
            </a:r>
            <a:r>
              <a:rPr lang="nl-BE" dirty="0" smtClean="0"/>
              <a:t> release </a:t>
            </a:r>
            <a:endParaRPr lang="nl-BE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737363"/>
            <a:ext cx="8676881" cy="50040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000465" y="4869160"/>
            <a:ext cx="7459967" cy="100811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020272" y="3819413"/>
            <a:ext cx="1152128" cy="50405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75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 </a:t>
            </a:r>
            <a:r>
              <a:rPr lang="nl-BE" dirty="0" err="1" smtClean="0"/>
              <a:t>Conclusion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0465" y="1916832"/>
            <a:ext cx="7686064" cy="4752528"/>
          </a:xfrm>
        </p:spPr>
        <p:txBody>
          <a:bodyPr/>
          <a:lstStyle/>
          <a:p>
            <a:r>
              <a:rPr lang="nl-BE" dirty="0" smtClean="0"/>
              <a:t>Need for hydrogen peroxide LTS within our setting because of specific surgical instruments</a:t>
            </a:r>
          </a:p>
          <a:p>
            <a:r>
              <a:rPr lang="nl-BE" dirty="0" smtClean="0"/>
              <a:t>Important for ISO EN 13485 :</a:t>
            </a:r>
          </a:p>
          <a:p>
            <a:pPr lvl="1"/>
            <a:r>
              <a:rPr lang="nl-BE" dirty="0" err="1" smtClean="0"/>
              <a:t>Sterrad</a:t>
            </a:r>
            <a:r>
              <a:rPr lang="nl-BE" dirty="0" smtClean="0"/>
              <a:t> </a:t>
            </a:r>
            <a:r>
              <a:rPr lang="nl-BE" dirty="0" err="1" smtClean="0"/>
              <a:t>Sterility</a:t>
            </a:r>
            <a:r>
              <a:rPr lang="nl-BE" dirty="0" smtClean="0"/>
              <a:t> Guide </a:t>
            </a:r>
          </a:p>
          <a:p>
            <a:pPr lvl="1"/>
            <a:r>
              <a:rPr lang="nl-BE" dirty="0" smtClean="0"/>
              <a:t>Support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sterility</a:t>
            </a:r>
            <a:r>
              <a:rPr lang="nl-BE" dirty="0" smtClean="0"/>
              <a:t> </a:t>
            </a:r>
            <a:r>
              <a:rPr lang="nl-BE" dirty="0" err="1" smtClean="0"/>
              <a:t>advisors</a:t>
            </a:r>
            <a:endParaRPr lang="nl-BE" dirty="0" smtClean="0"/>
          </a:p>
          <a:p>
            <a:pPr lvl="1"/>
            <a:r>
              <a:rPr lang="nl-BE" dirty="0" smtClean="0"/>
              <a:t>Process control en parametric release</a:t>
            </a:r>
          </a:p>
          <a:p>
            <a:r>
              <a:rPr lang="nl-BE" dirty="0" smtClean="0"/>
              <a:t>More research is needed on effects of hydrogen peroxide on instruments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18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18299"/>
            <a:ext cx="8827008" cy="592531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3284984"/>
            <a:ext cx="7686064" cy="718484"/>
          </a:xfrm>
        </p:spPr>
        <p:txBody>
          <a:bodyPr/>
          <a:lstStyle/>
          <a:p>
            <a:pPr algn="ctr"/>
            <a:r>
              <a:rPr lang="nl-BE" sz="4800" dirty="0" err="1" smtClean="0">
                <a:solidFill>
                  <a:srgbClr val="00B0F0"/>
                </a:solidFill>
              </a:rPr>
              <a:t>Thank</a:t>
            </a:r>
            <a:r>
              <a:rPr lang="nl-BE" sz="4800" dirty="0" smtClean="0">
                <a:solidFill>
                  <a:srgbClr val="00B0F0"/>
                </a:solidFill>
              </a:rPr>
              <a:t> </a:t>
            </a:r>
            <a:r>
              <a:rPr lang="nl-BE" sz="4800" dirty="0" err="1" smtClean="0">
                <a:solidFill>
                  <a:srgbClr val="00B0F0"/>
                </a:solidFill>
              </a:rPr>
              <a:t>you</a:t>
            </a:r>
            <a:endParaRPr lang="nl-BE" sz="4800" dirty="0">
              <a:solidFill>
                <a:srgbClr val="00B0F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148064" y="5229200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00B0F0"/>
                </a:solidFill>
              </a:rPr>
              <a:t>Wouter Meert</a:t>
            </a:r>
          </a:p>
          <a:p>
            <a:r>
              <a:rPr lang="nl-BE" dirty="0" smtClean="0">
                <a:solidFill>
                  <a:srgbClr val="00B0F0"/>
                </a:solidFill>
              </a:rPr>
              <a:t>Manager CSSD </a:t>
            </a:r>
          </a:p>
          <a:p>
            <a:r>
              <a:rPr lang="nl-BE" dirty="0" smtClean="0">
                <a:solidFill>
                  <a:srgbClr val="00B0F0"/>
                </a:solidFill>
              </a:rPr>
              <a:t>UZ Leuven</a:t>
            </a:r>
          </a:p>
          <a:p>
            <a:r>
              <a:rPr lang="nl-BE" dirty="0" smtClean="0">
                <a:solidFill>
                  <a:schemeClr val="bg1"/>
                </a:solidFill>
                <a:hlinkClick r:id="rId3"/>
              </a:rPr>
              <a:t>wouter.meert@uzleuven.be</a:t>
            </a:r>
            <a:endParaRPr lang="nl-BE" dirty="0" smtClean="0">
              <a:solidFill>
                <a:schemeClr val="bg1"/>
              </a:solidFill>
            </a:endParaRPr>
          </a:p>
          <a:p>
            <a:r>
              <a:rPr lang="nl-BE" dirty="0" smtClean="0">
                <a:solidFill>
                  <a:srgbClr val="00B0F0"/>
                </a:solidFill>
              </a:rPr>
              <a:t>Tel 0032 16 34 40 07</a:t>
            </a:r>
            <a:endParaRPr lang="nl-B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UZ </a:t>
            </a:r>
            <a:r>
              <a:rPr lang="nl-BE" dirty="0" smtClean="0"/>
              <a:t>Leuven Healthcare campus</a:t>
            </a:r>
            <a:endParaRPr lang="nl-BE" dirty="0"/>
          </a:p>
        </p:txBody>
      </p:sp>
      <p:pic>
        <p:nvPicPr>
          <p:cNvPr id="4" name="Tijdelijke aanduiding voor inhoud 3" descr="24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033" y="1988840"/>
            <a:ext cx="8587455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Uz\data\Verpleging\Centrale Sterilisatie\foto's\UZ Leuven\24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714828" cy="5138075"/>
          </a:xfrm>
          <a:prstGeom prst="rect">
            <a:avLst/>
          </a:prstGeom>
          <a:noFill/>
        </p:spPr>
      </p:pic>
      <p:sp>
        <p:nvSpPr>
          <p:cNvPr id="6" name="PIJL-RECHTS 5"/>
          <p:cNvSpPr/>
          <p:nvPr/>
        </p:nvSpPr>
        <p:spPr bwMode="auto">
          <a:xfrm>
            <a:off x="3059832" y="4869160"/>
            <a:ext cx="1080120" cy="3406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UZ Leuven</a:t>
            </a:r>
            <a:endParaRPr lang="nl-BE" dirty="0"/>
          </a:p>
        </p:txBody>
      </p:sp>
      <p:sp>
        <p:nvSpPr>
          <p:cNvPr id="4" name="Tijdelijke aanduiding voor inhoud 3"/>
          <p:cNvSpPr txBox="1">
            <a:spLocks noGrp="1"/>
          </p:cNvSpPr>
          <p:nvPr>
            <p:ph idx="1"/>
          </p:nvPr>
        </p:nvSpPr>
        <p:spPr>
          <a:xfrm>
            <a:off x="1000465" y="2056104"/>
            <a:ext cx="7686064" cy="466041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BE" sz="3700" dirty="0"/>
              <a:t> </a:t>
            </a:r>
            <a:r>
              <a:rPr lang="nl-BE" sz="3700" dirty="0" smtClean="0"/>
              <a:t>1900 </a:t>
            </a:r>
            <a:r>
              <a:rPr lang="nl-BE" sz="3700" dirty="0" err="1" smtClean="0"/>
              <a:t>beds</a:t>
            </a:r>
            <a:endParaRPr lang="nl-BE" sz="3700" dirty="0"/>
          </a:p>
          <a:p>
            <a:pPr>
              <a:buFont typeface="Arial" pitchFamily="34" charset="0"/>
              <a:buChar char="•"/>
            </a:pPr>
            <a:r>
              <a:rPr lang="nl-BE" sz="3700" dirty="0"/>
              <a:t> </a:t>
            </a:r>
            <a:r>
              <a:rPr lang="nl-BE" sz="3700" dirty="0" smtClean="0"/>
              <a:t>9 038 employees</a:t>
            </a:r>
            <a:endParaRPr lang="nl-BE" sz="3700" dirty="0"/>
          </a:p>
          <a:p>
            <a:pPr>
              <a:buFont typeface="Arial" pitchFamily="34" charset="0"/>
              <a:buChar char="•"/>
            </a:pPr>
            <a:r>
              <a:rPr lang="nl-BE" sz="3700" dirty="0"/>
              <a:t> </a:t>
            </a:r>
            <a:r>
              <a:rPr lang="nl-BE" sz="3700" dirty="0" smtClean="0"/>
              <a:t>56 658 </a:t>
            </a:r>
            <a:r>
              <a:rPr lang="nl-BE" sz="3700" dirty="0" err="1" smtClean="0"/>
              <a:t>hospitalizations</a:t>
            </a:r>
            <a:endParaRPr lang="nl-BE" sz="3700" dirty="0" smtClean="0"/>
          </a:p>
          <a:p>
            <a:pPr>
              <a:buFont typeface="Arial" pitchFamily="34" charset="0"/>
              <a:buChar char="•"/>
            </a:pPr>
            <a:r>
              <a:rPr lang="nl-BE" sz="3700" dirty="0" smtClean="0"/>
              <a:t> 684 199 </a:t>
            </a:r>
            <a:r>
              <a:rPr lang="nl-BE" sz="3700" dirty="0" err="1" smtClean="0"/>
              <a:t>consults</a:t>
            </a:r>
            <a:r>
              <a:rPr lang="nl-BE" sz="3700" dirty="0" smtClean="0"/>
              <a:t> (2 748/</a:t>
            </a:r>
            <a:r>
              <a:rPr lang="nl-BE" sz="3700" dirty="0" err="1" smtClean="0"/>
              <a:t>day</a:t>
            </a:r>
            <a:r>
              <a:rPr lang="nl-BE" sz="37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nl-BE" sz="3700" dirty="0" smtClean="0"/>
              <a:t> 100 005 </a:t>
            </a:r>
            <a:r>
              <a:rPr lang="nl-BE" sz="3700" dirty="0" err="1" smtClean="0"/>
              <a:t>one</a:t>
            </a:r>
            <a:r>
              <a:rPr lang="nl-BE" sz="3700" dirty="0" smtClean="0"/>
              <a:t> </a:t>
            </a:r>
            <a:r>
              <a:rPr lang="nl-BE" sz="3700" dirty="0" err="1" smtClean="0"/>
              <a:t>day</a:t>
            </a:r>
            <a:r>
              <a:rPr lang="nl-BE" sz="3700" dirty="0" smtClean="0"/>
              <a:t> </a:t>
            </a:r>
            <a:r>
              <a:rPr lang="nl-BE" sz="3700" dirty="0" err="1" smtClean="0"/>
              <a:t>hospitalizations</a:t>
            </a:r>
            <a:endParaRPr lang="nl-BE" sz="3700" dirty="0" smtClean="0"/>
          </a:p>
          <a:p>
            <a:pPr>
              <a:buFont typeface="Arial" pitchFamily="34" charset="0"/>
              <a:buChar char="•"/>
            </a:pPr>
            <a:r>
              <a:rPr lang="nl-BE" sz="3700" dirty="0" smtClean="0"/>
              <a:t> 53 544 </a:t>
            </a:r>
            <a:r>
              <a:rPr lang="nl-BE" sz="3700" dirty="0" err="1" smtClean="0"/>
              <a:t>surgical</a:t>
            </a:r>
            <a:r>
              <a:rPr lang="nl-BE" sz="3700" dirty="0" smtClean="0"/>
              <a:t> procedures (215/</a:t>
            </a:r>
            <a:r>
              <a:rPr lang="nl-BE" sz="3700" dirty="0" err="1" smtClean="0"/>
              <a:t>day</a:t>
            </a:r>
            <a:r>
              <a:rPr lang="nl-BE" sz="3700" dirty="0"/>
              <a:t> </a:t>
            </a:r>
            <a:r>
              <a:rPr lang="nl-BE" sz="3700" dirty="0" smtClean="0"/>
              <a:t>– 45 operating rooms)</a:t>
            </a:r>
            <a:endParaRPr lang="nl-BE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136904" cy="583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vak 4"/>
          <p:cNvSpPr txBox="1"/>
          <p:nvPr/>
        </p:nvSpPr>
        <p:spPr>
          <a:xfrm>
            <a:off x="3563888" y="18864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00B0F0"/>
                </a:solidFill>
              </a:rPr>
              <a:t>CSSD </a:t>
            </a:r>
            <a:r>
              <a:rPr lang="nl-BE" sz="2800" dirty="0" smtClean="0">
                <a:solidFill>
                  <a:srgbClr val="00B0F0"/>
                </a:solidFill>
              </a:rPr>
              <a:t>UZ </a:t>
            </a:r>
            <a:r>
              <a:rPr lang="nl-BE" sz="2800" dirty="0">
                <a:solidFill>
                  <a:srgbClr val="00B0F0"/>
                </a:solidFill>
              </a:rPr>
              <a:t>L</a:t>
            </a:r>
            <a:r>
              <a:rPr lang="nl-BE" sz="2800" dirty="0" smtClean="0">
                <a:solidFill>
                  <a:srgbClr val="00B0F0"/>
                </a:solidFill>
              </a:rPr>
              <a:t>euven</a:t>
            </a:r>
            <a:endParaRPr lang="nl-BE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CSSD </a:t>
            </a:r>
            <a:r>
              <a:rPr lang="nl-BE" dirty="0" smtClean="0"/>
              <a:t>UZ Leuven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ISO EN </a:t>
            </a:r>
            <a:r>
              <a:rPr lang="nl-BE" dirty="0" smtClean="0"/>
              <a:t>13485 (since </a:t>
            </a:r>
            <a:r>
              <a:rPr lang="nl-BE" dirty="0" smtClean="0"/>
              <a:t>2012, </a:t>
            </a:r>
            <a:r>
              <a:rPr lang="nl-BE" dirty="0" smtClean="0"/>
              <a:t>successfull </a:t>
            </a:r>
            <a:r>
              <a:rPr lang="nl-BE" dirty="0" smtClean="0"/>
              <a:t>recertification 2015)</a:t>
            </a:r>
          </a:p>
          <a:p>
            <a:r>
              <a:rPr lang="nl-BE" dirty="0" smtClean="0"/>
              <a:t>54,90 FTE</a:t>
            </a:r>
          </a:p>
          <a:p>
            <a:r>
              <a:rPr lang="nl-BE" dirty="0" smtClean="0"/>
              <a:t>1900 m2</a:t>
            </a:r>
          </a:p>
          <a:p>
            <a:r>
              <a:rPr lang="nl-BE" dirty="0" smtClean="0"/>
              <a:t>3 batch </a:t>
            </a:r>
            <a:r>
              <a:rPr lang="nl-BE" dirty="0" err="1" smtClean="0"/>
              <a:t>and</a:t>
            </a:r>
            <a:r>
              <a:rPr lang="nl-BE" dirty="0" smtClean="0"/>
              <a:t> 3 tunnel WD</a:t>
            </a:r>
          </a:p>
          <a:p>
            <a:r>
              <a:rPr lang="nl-BE" dirty="0" smtClean="0"/>
              <a:t>5 floor load autoclaves</a:t>
            </a:r>
          </a:p>
          <a:p>
            <a:r>
              <a:rPr lang="nl-BE" dirty="0" smtClean="0"/>
              <a:t>2 Sterrad 100 NX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ISO EN 13485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Organisational</a:t>
            </a:r>
            <a:r>
              <a:rPr lang="nl-BE" dirty="0" smtClean="0"/>
              <a:t> </a:t>
            </a:r>
            <a:r>
              <a:rPr lang="nl-BE" dirty="0" err="1" smtClean="0"/>
              <a:t>structure</a:t>
            </a:r>
            <a:endParaRPr lang="nl-BE" dirty="0" smtClean="0"/>
          </a:p>
          <a:p>
            <a:r>
              <a:rPr lang="nl-BE" dirty="0" err="1" smtClean="0"/>
              <a:t>Infrastructure</a:t>
            </a:r>
            <a:endParaRPr lang="nl-BE" dirty="0" smtClean="0"/>
          </a:p>
          <a:p>
            <a:r>
              <a:rPr lang="nl-BE" dirty="0" err="1" smtClean="0"/>
              <a:t>Structure</a:t>
            </a:r>
            <a:r>
              <a:rPr lang="nl-BE" dirty="0" smtClean="0"/>
              <a:t> QMS</a:t>
            </a:r>
          </a:p>
          <a:p>
            <a:r>
              <a:rPr lang="nl-BE" dirty="0" err="1" smtClean="0"/>
              <a:t>Process</a:t>
            </a:r>
            <a:r>
              <a:rPr lang="nl-BE" dirty="0" smtClean="0"/>
              <a:t> controle</a:t>
            </a:r>
          </a:p>
          <a:p>
            <a:r>
              <a:rPr lang="nl-BE" dirty="0" smtClean="0"/>
              <a:t>Customer feedback</a:t>
            </a:r>
          </a:p>
          <a:p>
            <a:r>
              <a:rPr lang="nl-BE" dirty="0" smtClean="0"/>
              <a:t>Staf training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84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ISO EN 13485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 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blauw_met titelvlak zonder sedes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Gill Sans Std"/>
        <a:ea typeface=""/>
        <a:cs typeface=""/>
      </a:majorFont>
      <a:minorFont>
        <a:latin typeface="Gill Sans Std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powerpoint_blauw_met titelvlak zonder sedes</Template>
  <TotalTime>1822</TotalTime>
  <Words>328</Words>
  <Application>Microsoft Office PowerPoint</Application>
  <PresentationFormat>On-screen Show (4:3)</PresentationFormat>
  <Paragraphs>98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Gill Sans Std</vt:lpstr>
      <vt:lpstr>powerpoint_blauw_met titelvlak zonder sedes</vt:lpstr>
      <vt:lpstr>HYDROGEN PEROXIDE STERILISATION IN A ISO EN 13485 ENVIRONMENT</vt:lpstr>
      <vt:lpstr>UZ Leuven</vt:lpstr>
      <vt:lpstr>UZ Leuven Healthcare campus</vt:lpstr>
      <vt:lpstr>PowerPoint Presentation</vt:lpstr>
      <vt:lpstr>UZ Leuven</vt:lpstr>
      <vt:lpstr>PowerPoint Presentation</vt:lpstr>
      <vt:lpstr>CSSD UZ Leuven</vt:lpstr>
      <vt:lpstr>ISO EN 13485</vt:lpstr>
      <vt:lpstr>ISO EN 13485</vt:lpstr>
      <vt:lpstr>Hydrogen peroxide sterilizers</vt:lpstr>
      <vt:lpstr> Hydrogen peroxide  UZ Leuven</vt:lpstr>
      <vt:lpstr>Infrastructure</vt:lpstr>
      <vt:lpstr>Building plans</vt:lpstr>
      <vt:lpstr>Current setting</vt:lpstr>
      <vt:lpstr>Medical instruments</vt:lpstr>
      <vt:lpstr>Temperature probe Hipec</vt:lpstr>
      <vt:lpstr>Echo probe</vt:lpstr>
      <vt:lpstr>Utrecht applicator brachy</vt:lpstr>
      <vt:lpstr>Da Vinci XI</vt:lpstr>
      <vt:lpstr>Foetal surgery</vt:lpstr>
      <vt:lpstr>Process switch</vt:lpstr>
      <vt:lpstr>Defining process compatibility</vt:lpstr>
      <vt:lpstr>PowerPoint Presentation</vt:lpstr>
      <vt:lpstr>PowerPoint Presentation</vt:lpstr>
      <vt:lpstr>PowerPoint Presentation</vt:lpstr>
      <vt:lpstr>NBN EN ISO 14937</vt:lpstr>
      <vt:lpstr>Parametric release </vt:lpstr>
      <vt:lpstr> Conclusion</vt:lpstr>
      <vt:lpstr>Thank you</vt:lpstr>
    </vt:vector>
  </TitlesOfParts>
  <Company>UZL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STERRAD SHARING BEST PRACTICES: UZ LEUVEN</dc:title>
  <dc:creator>Wouter Meert</dc:creator>
  <cp:lastModifiedBy>key4events</cp:lastModifiedBy>
  <cp:revision>63</cp:revision>
  <dcterms:created xsi:type="dcterms:W3CDTF">2014-09-02T08:54:15Z</dcterms:created>
  <dcterms:modified xsi:type="dcterms:W3CDTF">2015-10-09T08:05:01Z</dcterms:modified>
</cp:coreProperties>
</file>