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92" r:id="rId22"/>
    <p:sldId id="293" r:id="rId23"/>
    <p:sldId id="285" r:id="rId24"/>
    <p:sldId id="286" r:id="rId25"/>
    <p:sldId id="289" r:id="rId26"/>
    <p:sldId id="287" r:id="rId27"/>
    <p:sldId id="290" r:id="rId28"/>
    <p:sldId id="291" r:id="rId2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9900"/>
    <a:srgbClr val="797C80"/>
    <a:srgbClr val="5177C2"/>
    <a:srgbClr val="4D88D4"/>
    <a:srgbClr val="617598"/>
    <a:srgbClr val="2C4C7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51AEB4-6D75-4B6F-A42A-5118234D6F7B}" type="datetimeFigureOut">
              <a:rPr lang="fr-FR"/>
              <a:pPr>
                <a:defRPr/>
              </a:pPr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4D9EF3-936C-46A7-87AE-0ED99CEF8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4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5DCDA-E27A-4D31-B67C-CE3A01211D26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24B1-E5D6-4490-8CBF-304942FBB88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700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CBF6F-C592-4524-8DC1-2F24D30E500B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DFD4-6BE1-4C99-8B83-2D0A9CF6859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5911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D1EB1-DB17-4E12-A8F6-EBA10B82690C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26DD-A05F-482A-A2F6-69250D275FE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613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1E45FD5-36CA-453F-8EB3-630D06364AB6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758C9AB-F5FF-4E96-81C5-541B7B6E559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09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D26AC49-1B19-4F1C-9E3B-A1563F65EABE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2ED2E11-905F-40D7-B84B-766141C5296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5926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5410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938588"/>
            <a:ext cx="5410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3C0EE2-F1C7-4871-A3F4-BFC340C4F0AA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0CF009-50B3-4F75-B793-3BFD629D6C8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0757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EB324-406D-46D3-87E9-3C54F183444D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3DB2-DE78-4DE2-9858-790F03D8034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6617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0197D-A115-4A77-976A-DC39F6615B3F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F6808-0EF7-4580-92D8-2ABF018AB43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493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8766E-F8D0-471D-8994-663765DE0A83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51F45-4723-4F86-8AC1-A976687E98E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327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326A4-C505-4ACD-BD22-1829DF740B80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F391F-EDAC-4D19-AEC3-878A1A137F4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062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90DB0-8B10-4287-9CCB-75589A382DFD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29CD-E2ED-4BB6-8B6A-40085F3C106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8085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9F848-2271-45B6-946A-593898A5128F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3FA17-4E97-4756-BEA5-89F3AC48540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464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D0157-EA76-489C-A428-E52C9392EAD4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D057-09B2-4D9C-A42A-DB34325F9EE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5641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A9A03-7AC8-48BA-B2C2-5308437469F9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3023A-78E4-4C07-9FAD-2EFACD298DB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5182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58431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30E64CCC-7C9A-4C3D-B15D-853950159742}" type="datetimeFigureOut">
              <a:rPr lang="de-DE" altLang="en-US"/>
              <a:pPr/>
              <a:t>08.10.2015</a:t>
            </a:fld>
            <a:endParaRPr lang="de-DE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de-DE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3C90B9C-2D4C-4D1F-AB8A-5366E32AE36E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125538"/>
            <a:ext cx="12192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9900"/>
                </a:solidFill>
              </a:rPr>
              <a:t>Requirements of validation of packaging systems and sterility assurance</a:t>
            </a:r>
            <a:r>
              <a:rPr lang="en-GB" altLang="en-US" sz="3600">
                <a:solidFill>
                  <a:srgbClr val="FF9900"/>
                </a:solidFill>
              </a:rPr>
              <a:t/>
            </a:r>
            <a:br>
              <a:rPr lang="en-GB" altLang="en-US" sz="3600">
                <a:solidFill>
                  <a:srgbClr val="FF9900"/>
                </a:solidFill>
              </a:rPr>
            </a:br>
            <a:r>
              <a:rPr lang="en-GB" altLang="en-US" sz="4800">
                <a:solidFill>
                  <a:schemeClr val="bg1"/>
                </a:solidFill>
              </a:rPr>
              <a:t/>
            </a:r>
            <a:br>
              <a:rPr lang="en-GB" altLang="en-US" sz="4800">
                <a:solidFill>
                  <a:schemeClr val="bg1"/>
                </a:solidFill>
              </a:rPr>
            </a:br>
            <a:r>
              <a:rPr lang="en-GB" altLang="en-US" sz="2400">
                <a:solidFill>
                  <a:schemeClr val="bg1"/>
                </a:solidFill>
              </a:rPr>
              <a:t>Hartmut Dunkelberg</a:t>
            </a:r>
            <a:br>
              <a:rPr lang="en-GB" altLang="en-US" sz="2400">
                <a:solidFill>
                  <a:schemeClr val="bg1"/>
                </a:solidFill>
              </a:rPr>
            </a:br>
            <a:r>
              <a:rPr lang="en-GB" altLang="en-US" sz="2400">
                <a:solidFill>
                  <a:schemeClr val="bg1"/>
                </a:solidFill>
              </a:rPr>
              <a:t>University Medical Center, Goettingen, Germany</a:t>
            </a:r>
            <a:br>
              <a:rPr lang="en-GB" altLang="en-US" sz="2400">
                <a:solidFill>
                  <a:schemeClr val="bg1"/>
                </a:solidFill>
              </a:rPr>
            </a:br>
            <a:r>
              <a:rPr lang="nl-NL" altLang="en-US" sz="3200">
                <a:solidFill>
                  <a:schemeClr val="bg1"/>
                </a:solidFill>
              </a:rPr>
              <a:t/>
            </a:r>
            <a:br>
              <a:rPr lang="nl-NL" altLang="en-US" sz="32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16th World Sterilization Congress &amp; Annual conference of AFS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/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7-10 October 2015, Lille, France</a:t>
            </a:r>
            <a:r>
              <a:rPr lang="en-US" altLang="en-US" sz="3200">
                <a:solidFill>
                  <a:schemeClr val="bg1"/>
                </a:solidFill>
              </a:rPr>
              <a:t>  </a:t>
            </a:r>
            <a:endParaRPr lang="de-DE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5738"/>
            <a:ext cx="109728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Recommendations to reduce the risk of microbial growth by shortening the in-use application time 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716088"/>
            <a:ext cx="10972800" cy="3863975"/>
          </a:xfrm>
        </p:spPr>
        <p:txBody>
          <a:bodyPr/>
          <a:lstStyle/>
          <a:p>
            <a:r>
              <a:rPr lang="en-GB" altLang="en-US" sz="2800">
                <a:solidFill>
                  <a:schemeClr val="bg1"/>
                </a:solidFill>
              </a:rPr>
              <a:t>From a microbiological point of view, the product should be used immediately</a:t>
            </a:r>
            <a:r>
              <a:rPr lang="en-GB" altLang="en-US" sz="2800" baseline="30000">
                <a:solidFill>
                  <a:schemeClr val="bg1"/>
                </a:solidFill>
              </a:rPr>
              <a:t>1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Replace tubing used to administer blood, blood products, or fat emulsions (…) within 24 hours of initiating the infusion</a:t>
            </a:r>
            <a:r>
              <a:rPr lang="en-GB" altLang="en-US" sz="2800" baseline="30000">
                <a:solidFill>
                  <a:schemeClr val="bg1"/>
                </a:solidFill>
              </a:rPr>
              <a:t>2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Propofol</a:t>
            </a:r>
            <a:r>
              <a:rPr lang="en-US" altLang="en-US" sz="2800">
                <a:solidFill>
                  <a:schemeClr val="bg1"/>
                </a:solidFill>
              </a:rPr>
              <a:t>: use strict aseptic technique … discard within 12 hours of opening</a:t>
            </a:r>
            <a:r>
              <a:rPr lang="en-US" altLang="en-US" sz="2800" baseline="30000">
                <a:solidFill>
                  <a:schemeClr val="bg1"/>
                </a:solidFill>
              </a:rPr>
              <a:t>3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endParaRPr lang="de-DE" altLang="en-US" sz="2800">
              <a:solidFill>
                <a:schemeClr val="bg1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5857875"/>
            <a:ext cx="9666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en-US" sz="1600" baseline="30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600">
                <a:solidFill>
                  <a:schemeClr val="bg1"/>
                </a:solidFill>
                <a:latin typeface="Arial" panose="020B0604020202020204" pitchFamily="34" charset="0"/>
              </a:rPr>
              <a:t>) CPMP (Commitee for proprietary medicinal products), 1998  </a:t>
            </a:r>
          </a:p>
          <a:p>
            <a:pPr eaLnBrk="1" hangingPunct="1"/>
            <a:r>
              <a:rPr lang="de-DE" altLang="en-US" sz="1600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de-DE" altLang="en-US" sz="1600">
                <a:solidFill>
                  <a:schemeClr val="bg1"/>
                </a:solidFill>
                <a:latin typeface="Arial" panose="020B0604020202020204" pitchFamily="34" charset="0"/>
              </a:rPr>
              <a:t>) CDC, 2011: </a:t>
            </a: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Guidelines for the prevention of intravascular catheter-related infections, 2011</a:t>
            </a:r>
          </a:p>
          <a:p>
            <a:pPr eaLnBrk="1" hangingPunct="1"/>
            <a:r>
              <a:rPr lang="en-US" altLang="en-US" sz="1600" baseline="30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) Labeling text of the manufacturer</a:t>
            </a:r>
            <a:endParaRPr lang="de-DE" altLang="en-US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3275"/>
            <a:ext cx="12192000" cy="1820863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Validation of visual inspection as one of methods to detect compromised sterility; relevance of puntcures, wet bursting strength, bursting strength and tearing resistance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pic>
        <p:nvPicPr>
          <p:cNvPr id="112643" name="Image 3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0863" y="233363"/>
            <a:ext cx="1009650" cy="100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11952288" cy="1143000"/>
          </a:xfrm>
        </p:spPr>
        <p:txBody>
          <a:bodyPr/>
          <a:lstStyle/>
          <a:p>
            <a:r>
              <a:rPr lang="en-US" altLang="zh-CN" sz="3600">
                <a:solidFill>
                  <a:srgbClr val="FF9900"/>
                </a:solidFill>
                <a:ea typeface="SimSun" panose="02010600030101010101" pitchFamily="2" charset="-122"/>
              </a:rPr>
              <a:t>Defect detection rates of visual inspection of compromised packagings* </a:t>
            </a:r>
            <a:r>
              <a:rPr lang="de-DE" altLang="zh-CN" sz="3600">
                <a:solidFill>
                  <a:srgbClr val="FF9900"/>
                </a:solidFill>
                <a:ea typeface="SimSun" panose="02010600030101010101" pitchFamily="2" charset="-122"/>
              </a:rPr>
              <a:t>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graphicFrame>
        <p:nvGraphicFramePr>
          <p:cNvPr id="113682" name="Group 18"/>
          <p:cNvGraphicFramePr>
            <a:graphicFrameLocks noGrp="1"/>
          </p:cNvGraphicFramePr>
          <p:nvPr>
            <p:ph idx="1"/>
          </p:nvPr>
        </p:nvGraphicFramePr>
        <p:xfrm>
          <a:off x="1677988" y="1628775"/>
          <a:ext cx="8850312" cy="3287713"/>
        </p:xfrm>
        <a:graphic>
          <a:graphicData uri="http://schemas.openxmlformats.org/drawingml/2006/table">
            <a:tbl>
              <a:tblPr/>
              <a:tblGrid>
                <a:gridCol w="4425950"/>
                <a:gridCol w="4424362"/>
              </a:tblGrid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Defect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Defect detection rate of visual inspection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6.7 %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64.4 %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239713" y="5300663"/>
            <a:ext cx="11952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chemeClr val="bg1"/>
                </a:solidFill>
                <a:ea typeface="SimSun" panose="02010600030101010101" pitchFamily="2" charset="-122"/>
              </a:rPr>
              <a:t>*Data from Waked et al.: Sterilization w</a:t>
            </a:r>
            <a:r>
              <a:rPr lang="en-US" altLang="zh-CN" sz="1600">
                <a:solidFill>
                  <a:schemeClr val="bg1"/>
                </a:solidFill>
                <a:ea typeface="SimSun" panose="02010600030101010101" pitchFamily="2" charset="-122"/>
              </a:rPr>
              <a:t>rap inspections do not adequately evaluate instrument sterility. Clin Orthop Relat Res 2007;462:207-11 </a:t>
            </a:r>
            <a:r>
              <a:rPr lang="de-DE" altLang="zh-CN" sz="160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endParaRPr lang="de-DE" altLang="en-US" sz="160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7421563" y="1319213"/>
          <a:ext cx="3657600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Bitmap Image" r:id="rId3" imgW="7478169" imgH="10523810" progId="Paint.Picture">
                  <p:embed/>
                </p:oleObj>
              </mc:Choice>
              <mc:Fallback>
                <p:oleObj name="Bitmap Image" r:id="rId3" imgW="7478169" imgH="105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1319213"/>
                        <a:ext cx="3657600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1" name="Picture 3" descr="IMGP4441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349500"/>
            <a:ext cx="5087938" cy="286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14400" y="341313"/>
            <a:ext cx="10226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Mechanical pressure caused bursting during steam sterilization: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V="1">
            <a:off x="5842000" y="3746500"/>
            <a:ext cx="1270000" cy="127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793" name="Group 1529"/>
          <p:cNvGraphicFramePr>
            <a:graphicFrameLocks noGrp="1"/>
          </p:cNvGraphicFramePr>
          <p:nvPr/>
        </p:nvGraphicFramePr>
        <p:xfrm>
          <a:off x="165100" y="1411288"/>
          <a:ext cx="12026900" cy="4792662"/>
        </p:xfrm>
        <a:graphic>
          <a:graphicData uri="http://schemas.openxmlformats.org/drawingml/2006/table">
            <a:tbl>
              <a:tblPr/>
              <a:tblGrid>
                <a:gridCol w="2967038"/>
                <a:gridCol w="1914525"/>
                <a:gridCol w="2674937"/>
                <a:gridCol w="3154363"/>
                <a:gridCol w="1316037"/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Performance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Paper (for pouches, reels)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Coated nonwoven m. of polyolefins (for pouches, lids)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Uncoated nonwoven m. of polyolefines (for pouches, lids)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Bursting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Wet bursting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Internal tearing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780" name="Text Box 1516"/>
          <p:cNvSpPr txBox="1">
            <a:spLocks noChangeArrowheads="1"/>
          </p:cNvSpPr>
          <p:nvPr/>
        </p:nvSpPr>
        <p:spPr bwMode="auto">
          <a:xfrm>
            <a:off x="212725" y="177800"/>
            <a:ext cx="11903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>
                <a:solidFill>
                  <a:srgbClr val="FF9900"/>
                </a:solidFill>
                <a:latin typeface="Arial" panose="020B0604020202020204" pitchFamily="34" charset="0"/>
              </a:rPr>
              <a:t>Limit values of bursting strength, wet bursting strength, and internal tearing resistance according to EN 868 part 2-10</a:t>
            </a:r>
            <a:endParaRPr lang="de-DE" altLang="en-US" sz="32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200">
                <a:solidFill>
                  <a:srgbClr val="FF9900"/>
                </a:solidFill>
                <a:ea typeface="SimSun" panose="02010600030101010101" pitchFamily="2" charset="-122"/>
              </a:rPr>
              <a:t>Sporadic device-associated infections caused by compromised packaging integrity</a:t>
            </a:r>
            <a:r>
              <a:rPr lang="de-DE" altLang="zh-CN" sz="3200">
                <a:solidFill>
                  <a:srgbClr val="FF99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>
                <a:solidFill>
                  <a:srgbClr val="FF9900"/>
                </a:solidFill>
                <a:ea typeface="SimSun" panose="02010600030101010101" pitchFamily="2" charset="-122"/>
              </a:rPr>
              <a:t>are </a:t>
            </a:r>
            <a:r>
              <a:rPr lang="en-US" altLang="en-US" sz="3200">
                <a:solidFill>
                  <a:srgbClr val="FF9900"/>
                </a:solidFill>
                <a:ea typeface="SimSun" panose="02010600030101010101" pitchFamily="2" charset="-122"/>
              </a:rPr>
              <a:t>difficult to identify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12192000" cy="481488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23888" indent="-623888" eaLnBrk="0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	</a:t>
            </a:r>
          </a:p>
          <a:p>
            <a:pPr marL="623888" indent="-623888"/>
            <a:r>
              <a:rPr lang="en-GB" altLang="en-US">
                <a:solidFill>
                  <a:schemeClr val="bg1"/>
                </a:solidFill>
              </a:rPr>
              <a:t>because the microbiological status of the unopened device can no longer be examined,</a:t>
            </a:r>
          </a:p>
          <a:p>
            <a:pPr marL="623888" indent="-623888"/>
            <a:endParaRPr lang="en-GB" altLang="en-US">
              <a:solidFill>
                <a:schemeClr val="bg1"/>
              </a:solidFill>
            </a:endParaRPr>
          </a:p>
          <a:p>
            <a:pPr marL="623888" indent="-623888"/>
            <a:r>
              <a:rPr lang="en-GB" altLang="en-US">
                <a:solidFill>
                  <a:schemeClr val="bg1"/>
                </a:solidFill>
              </a:rPr>
              <a:t>because exposures and patients are scattered or isolated in time and location.</a:t>
            </a:r>
            <a:endParaRPr lang="de-DE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0800"/>
            <a:ext cx="12192000" cy="2717800"/>
          </a:xfrm>
        </p:spPr>
        <p:txBody>
          <a:bodyPr/>
          <a:lstStyle/>
          <a:p>
            <a:r>
              <a:rPr lang="en-US" altLang="en-US" sz="4000">
                <a:solidFill>
                  <a:srgbClr val="FF9900"/>
                </a:solidFill>
              </a:rPr>
              <a:t>Validation of maintenance of sterility: compatibility of airborne microbial filtration efficiency of sterile barrier systems with airborne microbial challenge </a:t>
            </a:r>
            <a:br>
              <a:rPr lang="en-US" altLang="en-US" sz="4000">
                <a:solidFill>
                  <a:srgbClr val="FF9900"/>
                </a:solidFill>
              </a:rPr>
            </a:br>
            <a:endParaRPr lang="de-DE" altLang="en-US" sz="40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260350"/>
            <a:ext cx="10972800" cy="1143000"/>
          </a:xfrm>
        </p:spPr>
        <p:txBody>
          <a:bodyPr/>
          <a:lstStyle/>
          <a:p>
            <a:r>
              <a:rPr lang="de-DE" altLang="en-US" sz="3600">
                <a:solidFill>
                  <a:srgbClr val="FF9900"/>
                </a:solidFill>
              </a:rPr>
              <a:t>ISO 11607-1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32000"/>
            <a:ext cx="10972800" cy="1995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zh-CN" sz="2800">
                <a:solidFill>
                  <a:schemeClr val="bg1"/>
                </a:solidFill>
                <a:ea typeface="SimSun" panose="02010600030101010101" pitchFamily="2" charset="-122"/>
              </a:rPr>
              <a:t>“Porous materials shall provide an adequate microbial barrier to microorganisms in order to provide integrity of the sterile barrier system and product safety.” *)</a:t>
            </a:r>
            <a:endParaRPr lang="de-DE" altLang="en-US" sz="2800">
              <a:solidFill>
                <a:schemeClr val="bg1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085850" y="6281738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sz="2000">
                <a:solidFill>
                  <a:schemeClr val="bg1"/>
                </a:solidFill>
                <a:ea typeface="SimSun" panose="02010600030101010101" pitchFamily="2" charset="-122"/>
              </a:rPr>
              <a:t>*ISO 11607-1, 2006, clause 5.2.2 </a:t>
            </a:r>
            <a:endParaRPr lang="de-DE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12192000" cy="812800"/>
          </a:xfrm>
        </p:spPr>
        <p:txBody>
          <a:bodyPr/>
          <a:lstStyle/>
          <a:p>
            <a:r>
              <a:rPr lang="en-GB" altLang="zh-CN" sz="3600">
                <a:solidFill>
                  <a:srgbClr val="FF9900"/>
                </a:solidFill>
                <a:ea typeface="SimSun" panose="02010600030101010101" pitchFamily="2" charset="-122"/>
              </a:rPr>
              <a:t>ISO 11607-1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4100"/>
            <a:ext cx="12192000" cy="5046663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FontTx/>
              <a:buNone/>
            </a:pPr>
            <a:r>
              <a:rPr lang="en-GB" altLang="zh-CN" sz="2400">
                <a:solidFill>
                  <a:schemeClr val="bg1"/>
                </a:solidFill>
                <a:ea typeface="SimSun" panose="02010600030101010101" pitchFamily="2" charset="-122"/>
              </a:rPr>
              <a:t>   “the conditions under which the … preformed sterile barrier system are handled shall be established, controlled and recorded…</a:t>
            </a:r>
            <a:r>
              <a:rPr lang="en-US" altLang="zh-CN" sz="2400">
                <a:solidFill>
                  <a:schemeClr val="bg1"/>
                </a:solidFill>
                <a:ea typeface="SimSun" panose="02010600030101010101" pitchFamily="2" charset="-122"/>
              </a:rPr>
              <a:t>to ensure that the conditions are </a:t>
            </a:r>
            <a:r>
              <a:rPr lang="en-US" altLang="zh-CN" sz="2400">
                <a:solidFill>
                  <a:srgbClr val="FF9900"/>
                </a:solidFill>
                <a:ea typeface="SimSun" panose="02010600030101010101" pitchFamily="2" charset="-122"/>
              </a:rPr>
              <a:t>compatible </a:t>
            </a:r>
            <a:r>
              <a:rPr lang="en-US" altLang="zh-CN" sz="2400">
                <a:solidFill>
                  <a:schemeClr val="bg1"/>
                </a:solidFill>
                <a:ea typeface="SimSun" panose="02010600030101010101" pitchFamily="2" charset="-122"/>
              </a:rPr>
              <a:t>with the use for which the material and/or sterile barrier system is designed … .”:</a:t>
            </a:r>
            <a:r>
              <a:rPr lang="en-GB" altLang="zh-CN" sz="240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lang="en-GB" altLang="en-US" sz="2400">
                <a:solidFill>
                  <a:schemeClr val="bg1"/>
                </a:solidFill>
              </a:rPr>
              <a:t>*)</a:t>
            </a:r>
          </a:p>
          <a:p>
            <a:pPr marL="273050" indent="-273050">
              <a:lnSpc>
                <a:spcPct val="80000"/>
              </a:lnSpc>
              <a:buFontTx/>
              <a:buNone/>
            </a:pPr>
            <a:endParaRPr lang="en-GB" altLang="zh-CN" sz="24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273050" indent="-273050">
              <a:lnSpc>
                <a:spcPct val="80000"/>
              </a:lnSpc>
            </a:pPr>
            <a:r>
              <a:rPr lang="en-GB" altLang="en-US" sz="2400">
                <a:solidFill>
                  <a:schemeClr val="bg1"/>
                </a:solidFill>
              </a:rPr>
              <a:t>Temperature range</a:t>
            </a:r>
          </a:p>
          <a:p>
            <a:pPr marL="273050" indent="-273050">
              <a:lnSpc>
                <a:spcPct val="80000"/>
              </a:lnSpc>
            </a:pPr>
            <a:endParaRPr lang="en-GB" altLang="en-US" sz="2400">
              <a:solidFill>
                <a:schemeClr val="bg1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en-GB" altLang="en-US" sz="2400">
                <a:solidFill>
                  <a:schemeClr val="bg1"/>
                </a:solidFill>
              </a:rPr>
              <a:t>Pressure range, …</a:t>
            </a:r>
          </a:p>
          <a:p>
            <a:pPr marL="273050" indent="-273050">
              <a:lnSpc>
                <a:spcPct val="80000"/>
              </a:lnSpc>
            </a:pPr>
            <a:endParaRPr lang="en-GB" altLang="en-US" sz="2400">
              <a:solidFill>
                <a:schemeClr val="bg1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en-GB" altLang="en-US" sz="2400">
                <a:solidFill>
                  <a:schemeClr val="bg1"/>
                </a:solidFill>
              </a:rPr>
              <a:t>Maximum rate of change of the above. …</a:t>
            </a:r>
            <a:r>
              <a:rPr lang="en-GB" altLang="zh-CN" sz="240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</a:p>
          <a:p>
            <a:pPr marL="273050" indent="-273050">
              <a:lnSpc>
                <a:spcPct val="80000"/>
              </a:lnSpc>
            </a:pPr>
            <a:endParaRPr lang="en-GB" altLang="zh-CN" sz="24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273050" indent="-273050">
              <a:lnSpc>
                <a:spcPct val="80000"/>
              </a:lnSpc>
            </a:pPr>
            <a:r>
              <a:rPr lang="en-GB" altLang="zh-CN" sz="2400">
                <a:solidFill>
                  <a:schemeClr val="bg1"/>
                </a:solidFill>
                <a:ea typeface="SimSun" panose="02010600030101010101" pitchFamily="2" charset="-122"/>
              </a:rPr>
              <a:t>Bioburden.</a:t>
            </a:r>
          </a:p>
          <a:p>
            <a:pPr marL="273050" indent="-273050">
              <a:lnSpc>
                <a:spcPct val="80000"/>
              </a:lnSpc>
            </a:pPr>
            <a:endParaRPr lang="en-GB" altLang="zh-CN" sz="24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273050" indent="-273050">
              <a:lnSpc>
                <a:spcPct val="80000"/>
              </a:lnSpc>
              <a:buFontTx/>
              <a:buNone/>
            </a:pPr>
            <a:r>
              <a:rPr lang="en-GB" altLang="zh-CN" sz="2400">
                <a:solidFill>
                  <a:schemeClr val="bg1"/>
                </a:solidFill>
                <a:ea typeface="SimSun" panose="02010600030101010101" pitchFamily="2" charset="-122"/>
              </a:rPr>
              <a:t>The property of the microbial barrier of the packaging material shall be evaluated.</a:t>
            </a:r>
            <a:endParaRPr lang="de-DE" altLang="en-US" sz="2400">
              <a:solidFill>
                <a:schemeClr val="bg1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27025" y="6467475"/>
            <a:ext cx="467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sz="200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lang="en-GB" altLang="zh-CN">
                <a:solidFill>
                  <a:schemeClr val="bg1"/>
                </a:solidFill>
                <a:ea typeface="SimSun" panose="02010600030101010101" pitchFamily="2" charset="-122"/>
              </a:rPr>
              <a:t>*) ISO 11607-1, 2006, s</a:t>
            </a:r>
            <a:r>
              <a:rPr lang="en-GB" altLang="zh-CN" sz="2000">
                <a:solidFill>
                  <a:schemeClr val="bg1"/>
                </a:solidFill>
                <a:ea typeface="SimSun" panose="02010600030101010101" pitchFamily="2" charset="-122"/>
              </a:rPr>
              <a:t>ubclauses 5.1.3 - 5.1.6</a:t>
            </a:r>
            <a:endParaRPr lang="de-DE" altLang="en-US" sz="200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Knowing data of barrier efficiency against airborne microbes is absolutely necessary for: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57425"/>
            <a:ext cx="10972800" cy="3287713"/>
          </a:xfrm>
        </p:spPr>
        <p:txBody>
          <a:bodyPr/>
          <a:lstStyle/>
          <a:p>
            <a:r>
              <a:rPr lang="en-US" altLang="en-US" sz="2800">
                <a:solidFill>
                  <a:schemeClr val="bg1"/>
                </a:solidFill>
              </a:rPr>
              <a:t>comparing and selecting the suitable and best packaging material,</a:t>
            </a:r>
          </a:p>
          <a:p>
            <a:endParaRPr lang="en-US" altLang="en-US" sz="2800">
              <a:solidFill>
                <a:schemeClr val="bg1"/>
              </a:solidFill>
            </a:endParaRPr>
          </a:p>
          <a:p>
            <a:r>
              <a:rPr lang="en-US" altLang="en-US" sz="2800">
                <a:solidFill>
                  <a:schemeClr val="bg1"/>
                </a:solidFill>
              </a:rPr>
              <a:t>for assessing the compatibility of the packaging material with provided storage conditions.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981075"/>
            <a:ext cx="10972800" cy="1143000"/>
          </a:xfrm>
        </p:spPr>
        <p:txBody>
          <a:bodyPr/>
          <a:lstStyle/>
          <a:p>
            <a:r>
              <a:rPr lang="de-DE" altLang="en-US">
                <a:solidFill>
                  <a:srgbClr val="FF9900"/>
                </a:solidFill>
              </a:rPr>
              <a:t>Topics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34963" y="1839913"/>
            <a:ext cx="116173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179388"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0113" indent="-457200" defTabSz="179388"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22400" indent="-342900" defTabSz="179388"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 defTabSz="179388"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 defTabSz="179388"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179388" fontAlgn="base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179388" fontAlgn="base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179388" fontAlgn="base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179388" fontAlgn="base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Emptying catheter bags: an example of validation of basic operations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Risk of infection when using sterilized products contaminated with a low count of environmental microbes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Validation of visual inspection of sterile barrier systems as one of the methods to detect compromised sterility; relevance of punctures, wet bursting strength, bursting strength and tearing resistance 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Validation of maintenance of sterility: compatibility of airborne microbial filtration efficiency of sterile barrier systems with airborne microbial challenge 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Responsibility for the handling of terminally sterilized products </a:t>
            </a:r>
          </a:p>
        </p:txBody>
      </p:sp>
      <p:pic>
        <p:nvPicPr>
          <p:cNvPr id="102404" name="Image 28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12172950" cy="81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9900"/>
                </a:solidFill>
              </a:rPr>
              <a:t>Validation of compatibility of the sterile barrier system with events caused by airborne microbial challenge </a:t>
            </a:r>
            <a:endParaRPr lang="de-DE" altLang="en-US" sz="3200">
              <a:solidFill>
                <a:srgbClr val="FF99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6213"/>
            <a:ext cx="12288838" cy="48148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>
                <a:solidFill>
                  <a:srgbClr val="FF9900"/>
                </a:solidFill>
              </a:rPr>
              <a:t>Predetermined quality attributes</a:t>
            </a:r>
          </a:p>
          <a:p>
            <a:pPr algn="ctr"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Maintenance of sterility based on quantitative risk analysis</a:t>
            </a:r>
            <a:endParaRPr lang="en-GB" altLang="en-US" sz="2800" b="1">
              <a:solidFill>
                <a:srgbClr val="FF9900"/>
              </a:solidFill>
            </a:endParaRPr>
          </a:p>
          <a:p>
            <a:pPr algn="ctr">
              <a:buFontTx/>
              <a:buNone/>
            </a:pPr>
            <a:endParaRPr lang="en-GB" altLang="en-US" sz="2800">
              <a:solidFill>
                <a:srgbClr val="FF9900"/>
              </a:solidFill>
            </a:endParaRPr>
          </a:p>
          <a:p>
            <a:pPr algn="ctr">
              <a:buFontTx/>
              <a:buNone/>
            </a:pPr>
            <a:r>
              <a:rPr lang="en-GB" altLang="en-US" sz="2800">
                <a:solidFill>
                  <a:srgbClr val="FF9900"/>
                </a:solidFill>
              </a:rPr>
              <a:t>Performance parameter</a:t>
            </a:r>
          </a:p>
          <a:p>
            <a:pPr algn="ctr"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Airborne microbial retention capacity</a:t>
            </a:r>
            <a:endParaRPr lang="en-GB" altLang="en-US" sz="2800" b="1">
              <a:solidFill>
                <a:srgbClr val="FF9900"/>
              </a:solidFill>
            </a:endParaRPr>
          </a:p>
          <a:p>
            <a:pPr algn="ctr">
              <a:buFontTx/>
              <a:buNone/>
            </a:pPr>
            <a:endParaRPr lang="en-GB" altLang="en-US" sz="2800">
              <a:solidFill>
                <a:srgbClr val="FF9900"/>
              </a:solidFill>
            </a:endParaRPr>
          </a:p>
          <a:p>
            <a:pPr algn="ctr">
              <a:buFontTx/>
              <a:buNone/>
            </a:pPr>
            <a:r>
              <a:rPr lang="en-GB" altLang="en-US" sz="2800">
                <a:solidFill>
                  <a:srgbClr val="FF9900"/>
                </a:solidFill>
              </a:rPr>
              <a:t>Relevant factors to be considered</a:t>
            </a:r>
            <a:endParaRPr lang="en-GB" altLang="en-US" sz="28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Level and relevant sizes of airborne particles bearing microorganisms </a:t>
            </a:r>
            <a:endParaRPr lang="de-DE" altLang="en-US" sz="28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Flow rate of air through the layers of packaging material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ChangeArrowheads="1"/>
          </p:cNvSpPr>
          <p:nvPr/>
        </p:nvSpPr>
        <p:spPr bwMode="auto">
          <a:xfrm>
            <a:off x="719138" y="4891088"/>
            <a:ext cx="3362325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de-DE" altLang="en-US" sz="2200">
                <a:latin typeface="Arial" panose="020B0604020202020204" pitchFamily="34" charset="0"/>
              </a:rPr>
              <a:t>volume: V</a:t>
            </a:r>
            <a:r>
              <a:rPr lang="de-DE" altLang="en-US" sz="2200" baseline="-25000">
                <a:latin typeface="Arial" panose="020B0604020202020204" pitchFamily="34" charset="0"/>
              </a:rPr>
              <a:t>1 </a:t>
            </a:r>
            <a:r>
              <a:rPr lang="de-DE" altLang="en-US" sz="2200">
                <a:latin typeface="Arial" panose="020B0604020202020204" pitchFamily="34" charset="0"/>
              </a:rPr>
              <a:t>= 0.5 L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690563" y="3844925"/>
            <a:ext cx="3629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en-US" sz="2200">
                <a:solidFill>
                  <a:schemeClr val="bg1"/>
                </a:solidFill>
                <a:latin typeface="Arial" panose="020B0604020202020204" pitchFamily="34" charset="0"/>
              </a:rPr>
              <a:t>Filtration efficiency: 99.6%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06438" y="3349625"/>
            <a:ext cx="34528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</a:rPr>
              <a:t>Room temperature: 20 °C </a:t>
            </a:r>
            <a:endParaRPr lang="de-DE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15938" y="5932488"/>
            <a:ext cx="3978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en-US" sz="2200">
                <a:solidFill>
                  <a:schemeClr val="bg1"/>
                </a:solidFill>
                <a:latin typeface="Arial" panose="020B0604020202020204" pitchFamily="34" charset="0"/>
              </a:rPr>
              <a:t>Microbial challenge per event: </a:t>
            </a:r>
          </a:p>
          <a:p>
            <a:pPr eaLnBrk="1" hangingPunct="1"/>
            <a:r>
              <a:rPr lang="fr-FR" altLang="en-US" sz="220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fr-FR" altLang="en-US" sz="2200" baseline="-25000">
                <a:solidFill>
                  <a:schemeClr val="bg1"/>
                </a:solidFill>
                <a:latin typeface="Arial" panose="020B0604020202020204" pitchFamily="34" charset="0"/>
              </a:rPr>
              <a:t>0 </a:t>
            </a:r>
            <a:r>
              <a:rPr lang="fr-FR" altLang="en-US" sz="2200">
                <a:solidFill>
                  <a:schemeClr val="bg1"/>
                </a:solidFill>
                <a:latin typeface="Arial" panose="020B0604020202020204" pitchFamily="34" charset="0"/>
              </a:rPr>
              <a:t>= ∆V </a:t>
            </a:r>
            <a:r>
              <a:rPr lang="fr-FR" altLang="en-US" sz="2200" baseline="-25000">
                <a:solidFill>
                  <a:schemeClr val="bg1"/>
                </a:solidFill>
                <a:latin typeface="Arial" panose="020B0604020202020204" pitchFamily="34" charset="0"/>
              </a:rPr>
              <a:t>t + p</a:t>
            </a:r>
            <a:r>
              <a:rPr lang="fr-FR" altLang="en-US" sz="2200">
                <a:solidFill>
                  <a:schemeClr val="bg1"/>
                </a:solidFill>
                <a:latin typeface="Arial" panose="020B0604020202020204" pitchFamily="34" charset="0"/>
              </a:rPr>
              <a:t> x 10 CFU/m³</a:t>
            </a:r>
            <a:endParaRPr lang="de-DE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973763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7142163" y="1316038"/>
            <a:ext cx="1725612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p x V = const.</a:t>
            </a:r>
            <a:endParaRPr lang="de-DE" altLang="en-US" sz="2000">
              <a:latin typeface="Arial" panose="020B0604020202020204" pitchFamily="34" charset="0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623888" y="1939925"/>
            <a:ext cx="5595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Arial" panose="020B0604020202020204" pitchFamily="34" charset="0"/>
              </a:rPr>
              <a:t>Volume flow based on temperature change:</a:t>
            </a:r>
            <a:endParaRPr lang="de-DE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636588" y="2452688"/>
            <a:ext cx="4430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Arial" panose="020B0604020202020204" pitchFamily="34" charset="0"/>
              </a:rPr>
              <a:t>Calculation of compatibility:</a:t>
            </a:r>
            <a:endParaRPr lang="de-DE" altLang="en-US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9900"/>
                </a:solidFill>
              </a:rPr>
              <a:t>Validation of compatibility of the sterile barrier system with events characterized by airborne microbial challenge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075488" y="3000375"/>
            <a:ext cx="5116512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en-US" sz="2000" i="1">
                <a:latin typeface="Arial" panose="020B0604020202020204" pitchFamily="34" charset="0"/>
              </a:rPr>
              <a:t>n = number of events compatible with SAL</a:t>
            </a:r>
          </a:p>
        </p:txBody>
      </p:sp>
      <p:graphicFrame>
        <p:nvGraphicFramePr>
          <p:cNvPr id="145425" name="Object 17"/>
          <p:cNvGraphicFramePr>
            <a:graphicFrameLocks noChangeAspect="1"/>
          </p:cNvGraphicFramePr>
          <p:nvPr/>
        </p:nvGraphicFramePr>
        <p:xfrm>
          <a:off x="7132638" y="2419350"/>
          <a:ext cx="464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4" name="Equation" r:id="rId3" imgW="4647960" imgH="507960" progId="Equation.3">
                  <p:embed/>
                </p:oleObj>
              </mc:Choice>
              <mc:Fallback>
                <p:oleObj name="Equation" r:id="rId3" imgW="464796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419350"/>
                        <a:ext cx="4648200" cy="50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7142163" y="1784350"/>
          <a:ext cx="133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5" name="Equation" r:id="rId5" imgW="1333440" imgH="583920" progId="Equation.3">
                  <p:embed/>
                </p:oleObj>
              </mc:Choice>
              <mc:Fallback>
                <p:oleObj name="Equation" r:id="rId5" imgW="1333440" imgH="583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1784350"/>
                        <a:ext cx="1333500" cy="5842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1978025" y="4289425"/>
            <a:ext cx="0" cy="4191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5513" name="Group 105"/>
          <p:cNvGraphicFramePr>
            <a:graphicFrameLocks noGrp="1"/>
          </p:cNvGraphicFramePr>
          <p:nvPr/>
        </p:nvGraphicFramePr>
        <p:xfrm>
          <a:off x="6167438" y="3659188"/>
          <a:ext cx="5973762" cy="2932112"/>
        </p:xfrm>
        <a:graphic>
          <a:graphicData uri="http://schemas.openxmlformats.org/drawingml/2006/table">
            <a:tbl>
              <a:tblPr/>
              <a:tblGrid>
                <a:gridCol w="1990725"/>
                <a:gridCol w="1984375"/>
                <a:gridCol w="1998662"/>
              </a:tblGrid>
              <a:tr h="5715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 per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∆t =  1 °C;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∆p = 10 hPa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bioburden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sized &lt; 5 µm</a:t>
                      </a: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CFU/m³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CFU/m³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604838" y="1296988"/>
            <a:ext cx="55641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>
                <a:solidFill>
                  <a:schemeClr val="bg1"/>
                </a:solidFill>
                <a:latin typeface="Arial" panose="020B0604020202020204" pitchFamily="34" charset="0"/>
              </a:rPr>
              <a:t>Volume flow based on air pressure change:</a:t>
            </a:r>
            <a:endParaRPr lang="de-DE" altLang="en-US" sz="2200">
              <a:latin typeface="Arial" panose="020B0604020202020204" pitchFamily="34" charset="0"/>
            </a:endParaRPr>
          </a:p>
        </p:txBody>
      </p:sp>
      <p:sp>
        <p:nvSpPr>
          <p:cNvPr id="145503" name="Text Box 95"/>
          <p:cNvSpPr txBox="1">
            <a:spLocks noChangeArrowheads="1"/>
          </p:cNvSpPr>
          <p:nvPr/>
        </p:nvSpPr>
        <p:spPr bwMode="auto">
          <a:xfrm>
            <a:off x="906463" y="2940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en-US"/>
          </a:p>
        </p:txBody>
      </p:sp>
      <p:sp>
        <p:nvSpPr>
          <p:cNvPr id="145504" name="Text Box 96"/>
          <p:cNvSpPr txBox="1">
            <a:spLocks noChangeArrowheads="1"/>
          </p:cNvSpPr>
          <p:nvPr/>
        </p:nvSpPr>
        <p:spPr bwMode="auto">
          <a:xfrm>
            <a:off x="627063" y="2905125"/>
            <a:ext cx="52212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200">
                <a:solidFill>
                  <a:schemeClr val="bg1"/>
                </a:solidFill>
                <a:latin typeface="Arial" panose="020B0604020202020204" pitchFamily="34" charset="0"/>
              </a:rPr>
              <a:t>Airborne bioburden (&lt; 5 µm): 10 CFU/m³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 autoUpdateAnimBg="0"/>
      <p:bldP spid="145411" grpId="0" autoUpdateAnimBg="0"/>
      <p:bldP spid="145412" grpId="0" autoUpdateAnimBg="0"/>
      <p:bldP spid="145417" grpId="0" autoUpdateAnimBg="0"/>
      <p:bldP spid="145419" grpId="0" animBg="1" autoUpdateAnimBg="0"/>
      <p:bldP spid="145424" grpId="0" animBg="1" autoUpdateAnimBg="0"/>
      <p:bldP spid="14550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>
            <p:ph type="title"/>
          </p:nvPr>
        </p:nvSpPr>
        <p:spPr>
          <a:xfrm>
            <a:off x="0" y="274638"/>
            <a:ext cx="12192000" cy="8509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rgbClr val="FF9900"/>
                </a:solidFill>
              </a:rPr>
              <a:t>Calculation of the number of events (n) and shelf life </a:t>
            </a:r>
            <a:br>
              <a:rPr lang="en-US" altLang="en-US" sz="3200">
                <a:solidFill>
                  <a:srgbClr val="FF9900"/>
                </a:solidFill>
              </a:rPr>
            </a:br>
            <a:r>
              <a:rPr lang="en-US" altLang="en-US" sz="3200">
                <a:solidFill>
                  <a:srgbClr val="FF9900"/>
                </a:solidFill>
              </a:rPr>
              <a:t>compatible with the SAL</a:t>
            </a:r>
            <a:endParaRPr lang="de-DE" altLang="en-US" sz="3200">
              <a:solidFill>
                <a:srgbClr val="FF9900"/>
              </a:solidFill>
            </a:endParaRP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6096000" y="2835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6096000" y="2835275"/>
            <a:ext cx="0" cy="0"/>
          </a:xfrm>
          <a:prstGeom prst="line">
            <a:avLst/>
          </a:prstGeom>
          <a:noFill/>
          <a:ln w="12700" cap="rnd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7834" name="Group 378"/>
          <p:cNvGraphicFramePr>
            <a:graphicFrameLocks noGrp="1"/>
          </p:cNvGraphicFramePr>
          <p:nvPr/>
        </p:nvGraphicFramePr>
        <p:xfrm>
          <a:off x="469900" y="1684338"/>
          <a:ext cx="11353800" cy="3957637"/>
        </p:xfrm>
        <a:graphic>
          <a:graphicData uri="http://schemas.openxmlformats.org/drawingml/2006/table">
            <a:tbl>
              <a:tblPr/>
              <a:tblGrid>
                <a:gridCol w="2479675"/>
                <a:gridCol w="2511425"/>
                <a:gridCol w="3025775"/>
                <a:gridCol w="3336925"/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event per week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events per week scenario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number of events (n) </a:t>
                      </a:r>
                      <a:endParaRPr kumimoji="0" lang="de-DE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shelf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shelf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single wrap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 weeks</a:t>
                      </a:r>
                      <a:endParaRPr kumimoji="0" lang="de-DE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double wrap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934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12192000" cy="1143000"/>
          </a:xfrm>
        </p:spPr>
        <p:txBody>
          <a:bodyPr/>
          <a:lstStyle/>
          <a:p>
            <a:r>
              <a:rPr lang="en-GB" altLang="zh-CN" sz="3600">
                <a:solidFill>
                  <a:srgbClr val="FF9900"/>
                </a:solidFill>
                <a:ea typeface="SimSun" panose="02010600030101010101" pitchFamily="2" charset="-122"/>
              </a:rPr>
              <a:t>Consequences of the proposed validation procedure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600200"/>
            <a:ext cx="11722100" cy="4525963"/>
          </a:xfrm>
        </p:spPr>
        <p:txBody>
          <a:bodyPr/>
          <a:lstStyle/>
          <a:p>
            <a:r>
              <a:rPr lang="en-GB" altLang="en-US" sz="2800">
                <a:solidFill>
                  <a:schemeClr val="bg1"/>
                </a:solidFill>
              </a:rPr>
              <a:t>Low variations of temperature and low rates of their changes reduce the microbial challenge; 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Transports (containership, transport plane) with relevant temperature changes and atmospheric pressure changes raise the microbial challenge; 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Outsourcing of sterilization can increase the risk of recontamination through transport routes with convulsions, temperature variations, changes in air pressure (different altitudes).</a:t>
            </a:r>
            <a:endParaRPr lang="de-DE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300" y="342900"/>
            <a:ext cx="10972800" cy="4525963"/>
          </a:xfrm>
        </p:spPr>
        <p:txBody>
          <a:bodyPr/>
          <a:lstStyle/>
          <a:p>
            <a:pPr marL="0" indent="0"/>
            <a:endParaRPr lang="en-GB" altLang="zh-CN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en-GB" altLang="zh-CN" sz="2800">
                <a:solidFill>
                  <a:schemeClr val="bg1"/>
                </a:solidFill>
                <a:ea typeface="SimSun" panose="02010600030101010101" pitchFamily="2" charset="-122"/>
              </a:rPr>
              <a:t>Mayworm, D: </a:t>
            </a:r>
            <a:endParaRPr lang="de-DE" altLang="en-US" sz="2800">
              <a:solidFill>
                <a:schemeClr val="bg1"/>
              </a:solidFill>
            </a:endParaRPr>
          </a:p>
          <a:p>
            <a:pPr marL="0" indent="0"/>
            <a:endParaRPr lang="en-GB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en-GB" altLang="zh-CN" sz="2800">
                <a:solidFill>
                  <a:schemeClr val="bg1"/>
                </a:solidFill>
                <a:ea typeface="SimSun" panose="02010600030101010101" pitchFamily="2" charset="-122"/>
              </a:rPr>
              <a:t>“When products are packaged </a:t>
            </a:r>
            <a:r>
              <a:rPr lang="en-GB" altLang="zh-CN" sz="2800">
                <a:solidFill>
                  <a:srgbClr val="FF9900"/>
                </a:solidFill>
                <a:ea typeface="SimSun" panose="02010600030101010101" pitchFamily="2" charset="-122"/>
              </a:rPr>
              <a:t>so that they remain sterile</a:t>
            </a:r>
            <a:r>
              <a:rPr lang="en-GB" altLang="zh-CN" sz="2800">
                <a:solidFill>
                  <a:schemeClr val="bg1"/>
                </a:solidFill>
                <a:ea typeface="SimSun" panose="02010600030101010101" pitchFamily="2" charset="-122"/>
              </a:rPr>
              <a:t>, the archaic practice of outdating is no longer necessary”. *)</a:t>
            </a:r>
          </a:p>
          <a:p>
            <a:pPr marL="0" indent="0">
              <a:buFontTx/>
              <a:buNone/>
            </a:pPr>
            <a:endParaRPr lang="en-GB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GB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GB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*) Mayworm D: Sterile shelf life and expiration dating. J Hosp Supply Process Distrib. 1984;2(6):32-5.</a:t>
            </a:r>
            <a:endParaRPr lang="de-DE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1438"/>
            <a:ext cx="109728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Responsibilities for the handling with terminally sterilized products</a:t>
            </a:r>
            <a:endParaRPr lang="de-DE" altLang="en-US" sz="36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119888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Responsibility for the handling of terminally sterilized products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10972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  “In general the responsibility for the quality of the packaging material is divided accordingly, where:</a:t>
            </a:r>
          </a:p>
          <a:p>
            <a:pPr marL="609600" indent="-609600">
              <a:buFontTx/>
              <a:buNone/>
            </a:pPr>
            <a:endParaRPr lang="en-GB" altLang="en-US" sz="280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arenR"/>
            </a:pPr>
            <a:r>
              <a:rPr lang="en-GB" altLang="en-US" sz="2800">
                <a:solidFill>
                  <a:schemeClr val="bg1"/>
                </a:solidFill>
              </a:rPr>
              <a:t>the manufacturer of the packaging material and/or system is responsible for the quality of the packaging material as it is being supplied, and the identification of the intended use;</a:t>
            </a:r>
          </a:p>
          <a:p>
            <a:pPr marL="609600" indent="-609600">
              <a:buFontTx/>
              <a:buAutoNum type="arabicParenR"/>
            </a:pPr>
            <a:endParaRPr lang="en-GB" altLang="en-US" sz="280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arenR"/>
            </a:pPr>
            <a:r>
              <a:rPr lang="en-GB" altLang="en-US" sz="2800">
                <a:solidFill>
                  <a:schemeClr val="bg1"/>
                </a:solidFill>
              </a:rPr>
              <a:t>the </a:t>
            </a:r>
            <a:r>
              <a:rPr lang="en-GB" altLang="en-US" sz="2800">
                <a:solidFill>
                  <a:srgbClr val="FF9900"/>
                </a:solidFill>
              </a:rPr>
              <a:t>user</a:t>
            </a:r>
            <a:r>
              <a:rPr lang="en-GB" altLang="en-US" sz="2800">
                <a:solidFill>
                  <a:schemeClr val="bg1"/>
                </a:solidFill>
              </a:rPr>
              <a:t> of the packaging material and /or system for its </a:t>
            </a:r>
            <a:r>
              <a:rPr lang="en-GB" altLang="en-US" sz="2800">
                <a:solidFill>
                  <a:srgbClr val="FF9900"/>
                </a:solidFill>
              </a:rPr>
              <a:t>proper application</a:t>
            </a:r>
            <a:r>
              <a:rPr lang="en-GB" altLang="en-US" sz="2800">
                <a:solidFill>
                  <a:schemeClr val="bg1"/>
                </a:solidFill>
              </a:rPr>
              <a:t>, and by implication for the </a:t>
            </a:r>
            <a:r>
              <a:rPr lang="en-GB" altLang="en-US" sz="2800">
                <a:solidFill>
                  <a:srgbClr val="FF9900"/>
                </a:solidFill>
              </a:rPr>
              <a:t>final quality</a:t>
            </a:r>
            <a:r>
              <a:rPr lang="en-GB" altLang="en-US" sz="2800">
                <a:solidFill>
                  <a:schemeClr val="bg1"/>
                </a:solidFill>
              </a:rPr>
              <a:t> of the packaging design or system.” *)</a:t>
            </a:r>
            <a:endParaRPr lang="de-DE" altLang="en-US" sz="2800">
              <a:solidFill>
                <a:schemeClr val="bg1"/>
              </a:solidFill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31825" y="6407150"/>
            <a:ext cx="306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solidFill>
                  <a:schemeClr val="bg1"/>
                </a:solidFill>
              </a:rPr>
              <a:t>*) EN 868-1, 1997, Annex A.1.2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9900"/>
                </a:solidFill>
              </a:rPr>
              <a:t>Summary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The use of the best possible validation methods can help prevent hospital acquired infections.</a:t>
            </a:r>
          </a:p>
          <a:p>
            <a:endParaRPr lang="en-GB" altLang="en-US">
              <a:solidFill>
                <a:schemeClr val="bg1"/>
              </a:solidFill>
            </a:endParaRPr>
          </a:p>
          <a:p>
            <a:endParaRPr lang="en-GB" altLang="en-US">
              <a:solidFill>
                <a:schemeClr val="bg1"/>
              </a:solidFill>
            </a:endParaRPr>
          </a:p>
          <a:p>
            <a:r>
              <a:rPr lang="en-GB" altLang="en-US">
                <a:solidFill>
                  <a:schemeClr val="bg1"/>
                </a:solidFill>
              </a:rPr>
              <a:t>Event-Related Sterility Maintenance Policy is well-accepted and should be practised consistently according to International Standards. </a:t>
            </a:r>
            <a:endParaRPr lang="de-DE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021013" y="2420938"/>
            <a:ext cx="587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76475"/>
            <a:ext cx="11788775" cy="1647825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</a:rPr>
              <a:t>Emptying catheter bags – an example for validation of basic operations</a:t>
            </a:r>
            <a:endParaRPr lang="de-DE" altLang="en-US" sz="3600">
              <a:solidFill>
                <a:srgbClr val="FF9900"/>
              </a:solidFill>
            </a:endParaRPr>
          </a:p>
        </p:txBody>
      </p:sp>
      <p:pic>
        <p:nvPicPr>
          <p:cNvPr id="103439" name="Image 3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1663" y="233363"/>
            <a:ext cx="1009650" cy="100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600">
                <a:solidFill>
                  <a:srgbClr val="FF9900"/>
                </a:solidFill>
                <a:ea typeface="SimSun" panose="02010600030101010101" pitchFamily="2" charset="-122"/>
              </a:rPr>
              <a:t>Risks of cross contamination when emptying catheter bags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11391900" cy="4525963"/>
          </a:xfrm>
        </p:spPr>
        <p:txBody>
          <a:bodyPr/>
          <a:lstStyle/>
          <a:p>
            <a:r>
              <a:rPr lang="en-GB" altLang="en-US" sz="2800">
                <a:solidFill>
                  <a:schemeClr val="bg1"/>
                </a:solidFill>
              </a:rPr>
              <a:t>Contamination of the doorhandles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Contamination of the washer-disinfector handle 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Contamination of the clean container found in the washer-disinfector</a:t>
            </a:r>
          </a:p>
          <a:p>
            <a:endParaRPr lang="de-DE" altLang="en-US" sz="2800">
              <a:solidFill>
                <a:schemeClr val="bg1"/>
              </a:solidFill>
            </a:endParaRPr>
          </a:p>
          <a:p>
            <a:r>
              <a:rPr lang="en-GB" altLang="en-US" sz="2800">
                <a:solidFill>
                  <a:schemeClr val="bg1"/>
                </a:solidFill>
              </a:rPr>
              <a:t>Contamination of the on/off button</a:t>
            </a:r>
          </a:p>
          <a:p>
            <a:endParaRPr lang="de-DE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12192000" cy="1143000"/>
          </a:xfrm>
        </p:spPr>
        <p:txBody>
          <a:bodyPr/>
          <a:lstStyle/>
          <a:p>
            <a:r>
              <a:rPr lang="en-GB" altLang="en-US" sz="3600">
                <a:solidFill>
                  <a:srgbClr val="FF9900"/>
                </a:solidFill>
                <a:ea typeface="SimSun" panose="02010600030101010101" pitchFamily="2" charset="-122"/>
              </a:rPr>
              <a:t>Validation of the procedure for emptying catheter bags</a:t>
            </a:r>
            <a:endParaRPr lang="de-DE" altLang="en-US" sz="3600">
              <a:solidFill>
                <a:srgbClr val="FF9900"/>
              </a:solidFill>
              <a:ea typeface="SimSun" panose="02010600030101010101" pitchFamily="2" charset="-122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2332038"/>
            <a:ext cx="10972800" cy="3763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>
                <a:solidFill>
                  <a:srgbClr val="FF9900"/>
                </a:solidFill>
                <a:ea typeface="SimSun" panose="02010600030101010101" pitchFamily="2" charset="-122"/>
              </a:rPr>
              <a:t>Predetermined acceptance criterion: </a:t>
            </a:r>
          </a:p>
          <a:p>
            <a:pPr marL="0" indent="0" algn="ctr">
              <a:buFontTx/>
              <a:buNone/>
            </a:pPr>
            <a:endParaRPr lang="en-GB" altLang="zh-CN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indent="0" algn="ctr">
              <a:buFontTx/>
              <a:buNone/>
            </a:pPr>
            <a:r>
              <a:rPr lang="en-GB" altLang="zh-CN">
                <a:solidFill>
                  <a:schemeClr val="bg1"/>
                </a:solidFill>
                <a:ea typeface="SimSun" panose="02010600030101010101" pitchFamily="2" charset="-122"/>
              </a:rPr>
              <a:t> strict hygienic isolation of work steps with pathogen contact from those without</a:t>
            </a:r>
            <a:endParaRPr lang="de-DE" altLang="zh-CN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GB" altLang="en-US" sz="3600">
                <a:solidFill>
                  <a:srgbClr val="FF9900"/>
                </a:solidFill>
              </a:rPr>
              <a:t>Proposal for a written documentation of work steps emptying catheter bags </a:t>
            </a:r>
            <a:endParaRPr lang="de-DE" altLang="en-US" sz="3600">
              <a:solidFill>
                <a:srgbClr val="FF99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4525963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Step 1: assemble the required equipment; </a:t>
            </a:r>
          </a:p>
          <a:p>
            <a:endParaRPr lang="en-GB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Step 2: hand hygiene, put on disposable gloves, …; 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Step 3: </a:t>
            </a:r>
            <a:r>
              <a:rPr lang="en-US" altLang="en-US">
                <a:solidFill>
                  <a:srgbClr val="FF9900"/>
                </a:solidFill>
              </a:rPr>
              <a:t>steps including the risk of contaminating</a:t>
            </a:r>
            <a:r>
              <a:rPr lang="en-US" altLang="en-US">
                <a:solidFill>
                  <a:schemeClr val="bg1"/>
                </a:solidFill>
              </a:rPr>
              <a:t> the gloves: 	clean drainage bag outlet with alcohol-based wipe, place 	urinary container under drainage bag outlet, … etc. </a:t>
            </a:r>
            <a:endParaRPr lang="de-DE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8" y="1628775"/>
            <a:ext cx="10972800" cy="4056063"/>
          </a:xfrm>
        </p:spPr>
        <p:txBody>
          <a:bodyPr/>
          <a:lstStyle/>
          <a:p>
            <a:pPr indent="461963" algn="ctr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9900"/>
              </a:solidFill>
              <a:ea typeface="SimSun" panose="02010600030101010101" pitchFamily="2" charset="-122"/>
            </a:endParaRPr>
          </a:p>
          <a:p>
            <a:pPr indent="461963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ea typeface="SimSun" panose="02010600030101010101" pitchFamily="2" charset="-122"/>
              </a:rPr>
              <a:t>Step 4:</a:t>
            </a:r>
            <a:r>
              <a:rPr lang="en-US" altLang="en-US" sz="2800">
                <a:solidFill>
                  <a:srgbClr val="FF9900"/>
                </a:solidFill>
                <a:ea typeface="SimSun" panose="02010600030101010101" pitchFamily="2" charset="-122"/>
              </a:rPr>
              <a:t> hygienic isolation of following operations,</a:t>
            </a:r>
          </a:p>
          <a:p>
            <a:pPr indent="461963">
              <a:lnSpc>
                <a:spcPct val="80000"/>
              </a:lnSpc>
              <a:buFontTx/>
              <a:buNone/>
            </a:pPr>
            <a:r>
              <a:rPr lang="en-US" altLang="zh-CN" sz="2800">
                <a:solidFill>
                  <a:schemeClr val="bg1"/>
                </a:solidFill>
                <a:ea typeface="SimSun" panose="02010600030101010101" pitchFamily="2" charset="-122"/>
              </a:rPr>
              <a:t>o	 A</a:t>
            </a:r>
            <a:r>
              <a:rPr lang="en-GB" altLang="en-US" sz="2800">
                <a:solidFill>
                  <a:schemeClr val="bg1"/>
                </a:solidFill>
                <a:ea typeface="SimSun" panose="02010600030101010101" pitchFamily="2" charset="-122"/>
              </a:rPr>
              <a:t>lcohol-based hand rub</a:t>
            </a:r>
            <a:r>
              <a:rPr lang="en-US" altLang="en-US" sz="2800">
                <a:solidFill>
                  <a:schemeClr val="bg1"/>
                </a:solidFill>
                <a:ea typeface="SimSun" panose="02010600030101010101" pitchFamily="2" charset="-122"/>
              </a:rPr>
              <a:t> of both hands with gloves</a:t>
            </a:r>
            <a:endParaRPr lang="en-US" altLang="en-US" sz="2800">
              <a:solidFill>
                <a:srgbClr val="FF9900"/>
              </a:solidFill>
              <a:ea typeface="SimSun" panose="02010600030101010101" pitchFamily="2" charset="-122"/>
            </a:endParaRPr>
          </a:p>
          <a:p>
            <a:pPr indent="461963">
              <a:lnSpc>
                <a:spcPct val="80000"/>
              </a:lnSpc>
              <a:buFontTx/>
              <a:buNone/>
            </a:pPr>
            <a:r>
              <a:rPr lang="en-US" altLang="zh-CN" sz="2800">
                <a:solidFill>
                  <a:schemeClr val="bg1"/>
                </a:solidFill>
                <a:ea typeface="SimSun" panose="02010600030101010101" pitchFamily="2" charset="-122"/>
              </a:rPr>
              <a:t>o	</a:t>
            </a:r>
            <a:r>
              <a:rPr lang="en-US" altLang="en-US" sz="2800">
                <a:solidFill>
                  <a:srgbClr val="FF3300"/>
                </a:solidFill>
                <a:ea typeface="SimSun" panose="02010600030101010101" pitchFamily="2" charset="-122"/>
              </a:rPr>
              <a:t>Hand 1</a:t>
            </a:r>
            <a:r>
              <a:rPr lang="en-US" altLang="en-US" sz="2800">
                <a:solidFill>
                  <a:schemeClr val="bg1"/>
                </a:solidFill>
                <a:ea typeface="SimSun" panose="02010600030101010101" pitchFamily="2" charset="-122"/>
              </a:rPr>
              <a:t> (with risk of contamination) is used for 			transporting and emptying the container</a:t>
            </a:r>
          </a:p>
          <a:p>
            <a:pPr indent="461963">
              <a:lnSpc>
                <a:spcPct val="80000"/>
              </a:lnSpc>
              <a:buFontTx/>
              <a:buNone/>
            </a:pPr>
            <a:r>
              <a:rPr lang="en-US" altLang="zh-CN" sz="2800">
                <a:solidFill>
                  <a:schemeClr val="bg1"/>
                </a:solidFill>
                <a:ea typeface="SimSun" panose="02010600030101010101" pitchFamily="2" charset="-122"/>
              </a:rPr>
              <a:t>o	</a:t>
            </a:r>
            <a:r>
              <a:rPr lang="en-US" altLang="zh-CN" sz="2800">
                <a:solidFill>
                  <a:srgbClr val="FF9900"/>
                </a:solidFill>
                <a:ea typeface="SimSun" panose="02010600030101010101" pitchFamily="2" charset="-122"/>
              </a:rPr>
              <a:t>Hand 2</a:t>
            </a:r>
            <a:r>
              <a:rPr lang="en-US" altLang="zh-CN" sz="2800">
                <a:solidFill>
                  <a:schemeClr val="bg1"/>
                </a:solidFill>
                <a:ea typeface="SimSun" panose="02010600030101010101" pitchFamily="2" charset="-122"/>
              </a:rPr>
              <a:t> is used for the following “clean” operations: 			opening the doors, opening and closing the door of the 		washer-disinfector, pressing the button</a:t>
            </a:r>
          </a:p>
          <a:p>
            <a:pPr indent="461963">
              <a:lnSpc>
                <a:spcPct val="80000"/>
              </a:lnSpc>
              <a:buFontTx/>
              <a:buNone/>
            </a:pPr>
            <a:endParaRPr lang="en-US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indent="461963">
              <a:lnSpc>
                <a:spcPct val="80000"/>
              </a:lnSpc>
            </a:pPr>
            <a:r>
              <a:rPr lang="en-US" altLang="en-US" sz="2800">
                <a:solidFill>
                  <a:schemeClr val="bg1"/>
                </a:solidFill>
                <a:ea typeface="SimSun" panose="02010600030101010101" pitchFamily="2" charset="-122"/>
              </a:rPr>
              <a:t>Step 5: remove and discard gloves, hand hygiene with alcohol-		based hand rub </a:t>
            </a:r>
            <a:endParaRPr lang="en-GB" altLang="zh-CN" sz="280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260350"/>
            <a:ext cx="1219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9900"/>
                </a:solidFill>
              </a:rPr>
              <a:t>Documentation of work steps emptying catheter bags II</a:t>
            </a:r>
            <a:endParaRPr lang="de-DE" altLang="en-US" sz="36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709738"/>
            <a:ext cx="11430000" cy="1824037"/>
          </a:xfrm>
        </p:spPr>
        <p:txBody>
          <a:bodyPr/>
          <a:lstStyle/>
          <a:p>
            <a:r>
              <a:rPr lang="en-US" altLang="en-US" sz="3600">
                <a:solidFill>
                  <a:srgbClr val="FF9900"/>
                </a:solidFill>
                <a:ea typeface="SimSun" panose="02010600030101010101" pitchFamily="2" charset="-122"/>
              </a:rPr>
              <a:t>Risk of infection when using sterilized products contaminated with a low count of environmental microbes</a:t>
            </a:r>
            <a:endParaRPr lang="de-DE" altLang="en-US" sz="3600">
              <a:solidFill>
                <a:srgbClr val="FF9900"/>
              </a:solidFill>
              <a:ea typeface="SimSun" panose="02010600030101010101" pitchFamily="2" charset="-122"/>
            </a:endParaRPr>
          </a:p>
        </p:txBody>
      </p:sp>
      <p:pic>
        <p:nvPicPr>
          <p:cNvPr id="109571" name="Image 3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7563" y="266700"/>
            <a:ext cx="1009650" cy="100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19" name="Group 27"/>
          <p:cNvGraphicFramePr>
            <a:graphicFrameLocks noGrp="1"/>
          </p:cNvGraphicFramePr>
          <p:nvPr/>
        </p:nvGraphicFramePr>
        <p:xfrm>
          <a:off x="144463" y="25400"/>
          <a:ext cx="12047537" cy="6234113"/>
        </p:xfrm>
        <a:graphic>
          <a:graphicData uri="http://schemas.openxmlformats.org/drawingml/2006/table">
            <a:tbl>
              <a:tblPr/>
              <a:tblGrid>
                <a:gridCol w="3698875"/>
                <a:gridCol w="3605212"/>
                <a:gridCol w="4743450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Infection/outbreak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Remarks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Aspergillus meningitis outbreak  in 2 hospitals in Sri Lanka after spinal anaesthesia for caesarean section </a:t>
                      </a:r>
                      <a:r>
                        <a:rPr kumimoji="0" lang="en-GB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“sub-optimal storage of sterile devices for over 6 months after tsunami was most plausible reason”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 infections when syringes are used for other injections. Unopened syringes showed growth.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Outbreak with 80 cases of  BSI in 6 US states after use of heparinized saline flush syringes </a:t>
                      </a:r>
                      <a:r>
                        <a:rPr kumimoji="0" lang="en-GB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Syringes were prepared as  compounded medical products.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P. fluorescens was identified in unopened syringes; The specific source of contamination could not be identified.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0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Exposure to propofol in 7 hospitals was associated with postoperative infections</a:t>
                      </a:r>
                      <a:r>
                        <a:rPr kumimoji="0" lang="en-GB" alt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Risks: “use syringes of propofol that had been prepared up to 24 h beforehand”, “prepare multiple syringes …at one time for use throughout the day.”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157163" y="6388100"/>
            <a:ext cx="1203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en-US" sz="1200">
                <a:solidFill>
                  <a:schemeClr val="bg1"/>
                </a:solidFill>
                <a:latin typeface="Arial" panose="020B0604020202020204" pitchFamily="34" charset="0"/>
              </a:rPr>
              <a:t>1)  Guaratne et al.: Ceylon Medical Journal 2006;51:137-42;  2)  Gershman et al.: Clinical Infectious Diseases 2008;47:1372-9</a:t>
            </a:r>
          </a:p>
          <a:p>
            <a:pPr eaLnBrk="1" hangingPunct="1"/>
            <a:r>
              <a:rPr lang="de-DE" altLang="en-US" sz="1200">
                <a:solidFill>
                  <a:schemeClr val="bg1"/>
                </a:solidFill>
                <a:latin typeface="Arial" panose="020B0604020202020204" pitchFamily="34" charset="0"/>
              </a:rPr>
              <a:t>3)  Bennet et al.: N Engl J Med 1995;333:147-54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Widescreen</PresentationFormat>
  <Paragraphs>200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Arial</vt:lpstr>
      <vt:lpstr>SimSun</vt:lpstr>
      <vt:lpstr>1_Standarddesign</vt:lpstr>
      <vt:lpstr>Paintbrush Picture</vt:lpstr>
      <vt:lpstr>Microsoft Equation 3.0</vt:lpstr>
      <vt:lpstr>PowerPoint Presentation</vt:lpstr>
      <vt:lpstr>Topics</vt:lpstr>
      <vt:lpstr>Emptying catheter bags – an example for validation of basic operations</vt:lpstr>
      <vt:lpstr>Risks of cross contamination when emptying catheter bags </vt:lpstr>
      <vt:lpstr>Validation of the procedure for emptying catheter bags</vt:lpstr>
      <vt:lpstr>Proposal for a written documentation of work steps emptying catheter bags </vt:lpstr>
      <vt:lpstr>PowerPoint Presentation</vt:lpstr>
      <vt:lpstr>Risk of infection when using sterilized products contaminated with a low count of environmental microbes</vt:lpstr>
      <vt:lpstr>PowerPoint Presentation</vt:lpstr>
      <vt:lpstr>Recommendations to reduce the risk of microbial growth by shortening the in-use application time   </vt:lpstr>
      <vt:lpstr>Validation of visual inspection as one of methods to detect compromised sterility; relevance of puntcures, wet bursting strength, bursting strength and tearing resistance </vt:lpstr>
      <vt:lpstr>Defect detection rates of visual inspection of compromised packagings*  </vt:lpstr>
      <vt:lpstr>PowerPoint Presentation</vt:lpstr>
      <vt:lpstr>PowerPoint Presentation</vt:lpstr>
      <vt:lpstr>Sporadic device-associated infections caused by compromised packaging integrity are difficult to identify</vt:lpstr>
      <vt:lpstr>Validation of maintenance of sterility: compatibility of airborne microbial filtration efficiency of sterile barrier systems with airborne microbial challenge  </vt:lpstr>
      <vt:lpstr>ISO 11607-1</vt:lpstr>
      <vt:lpstr>ISO 11607-1 </vt:lpstr>
      <vt:lpstr>Knowing data of barrier efficiency against airborne microbes is absolutely necessary for:</vt:lpstr>
      <vt:lpstr>Validation of compatibility of the sterile barrier system with events caused by airborne microbial challenge </vt:lpstr>
      <vt:lpstr>PowerPoint Presentation</vt:lpstr>
      <vt:lpstr>Calculation of the number of events (n) and shelf life  compatible with the SAL</vt:lpstr>
      <vt:lpstr>Consequences of the proposed validation procedure </vt:lpstr>
      <vt:lpstr>PowerPoint Presentation</vt:lpstr>
      <vt:lpstr>Responsibilities for the handling with terminally sterilized products</vt:lpstr>
      <vt:lpstr>Responsibility for the handling of terminally sterilized products</vt:lpstr>
      <vt:lpstr>Summary</vt:lpstr>
      <vt:lpstr>PowerPoint Presentation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51</cp:revision>
  <dcterms:created xsi:type="dcterms:W3CDTF">2015-08-21T15:46:20Z</dcterms:created>
  <dcterms:modified xsi:type="dcterms:W3CDTF">2015-10-08T06:53:39Z</dcterms:modified>
</cp:coreProperties>
</file>