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58" r:id="rId4"/>
    <p:sldId id="291" r:id="rId5"/>
    <p:sldId id="270" r:id="rId6"/>
    <p:sldId id="267" r:id="rId7"/>
    <p:sldId id="273" r:id="rId8"/>
    <p:sldId id="271" r:id="rId9"/>
    <p:sldId id="272" r:id="rId10"/>
    <p:sldId id="274" r:id="rId11"/>
    <p:sldId id="269" r:id="rId12"/>
    <p:sldId id="277" r:id="rId13"/>
    <p:sldId id="278" r:id="rId14"/>
    <p:sldId id="279" r:id="rId15"/>
    <p:sldId id="280" r:id="rId16"/>
    <p:sldId id="275" r:id="rId17"/>
    <p:sldId id="292" r:id="rId18"/>
    <p:sldId id="276" r:id="rId19"/>
    <p:sldId id="285" r:id="rId20"/>
    <p:sldId id="293" r:id="rId21"/>
    <p:sldId id="286" r:id="rId22"/>
    <p:sldId id="287" r:id="rId23"/>
    <p:sldId id="288" r:id="rId24"/>
    <p:sldId id="294" r:id="rId25"/>
    <p:sldId id="261" r:id="rId26"/>
    <p:sldId id="295" r:id="rId27"/>
    <p:sldId id="264" r:id="rId2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BDA"/>
    <a:srgbClr val="4D88D4"/>
    <a:srgbClr val="F8FDB5"/>
    <a:srgbClr val="797C80"/>
    <a:srgbClr val="5177C2"/>
    <a:srgbClr val="617598"/>
    <a:srgbClr val="2C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optiques\dispositifs%20test&#233;s\Luxmetre\tableaux%20excel\feuilles%20graphiqu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TLB!$A$4</c:f>
              <c:strCache>
                <c:ptCount val="1"/>
                <c:pt idx="0">
                  <c:v>Conforme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n = 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 = 3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n = 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 n= 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2D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TLB!$B$3:$F$3</c:f>
              <c:strCache>
                <c:ptCount val="5"/>
                <c:pt idx="0">
                  <c:v>Très bonne</c:v>
                </c:pt>
                <c:pt idx="1">
                  <c:v>Bonne</c:v>
                </c:pt>
                <c:pt idx="2">
                  <c:v>Moyenne</c:v>
                </c:pt>
                <c:pt idx="3">
                  <c:v>Mauvaise</c:v>
                </c:pt>
                <c:pt idx="4">
                  <c:v>Très mauvaise</c:v>
                </c:pt>
              </c:strCache>
            </c:strRef>
          </c:cat>
          <c:val>
            <c:numRef>
              <c:f>TLB!$B$4:$F$4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TLB!$A$5</c:f>
              <c:strCache>
                <c:ptCount val="1"/>
                <c:pt idx="0">
                  <c:v>Non conforme 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n = 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 = 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n = 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TLB!$B$3:$F$3</c:f>
              <c:strCache>
                <c:ptCount val="5"/>
                <c:pt idx="0">
                  <c:v>Très bonne</c:v>
                </c:pt>
                <c:pt idx="1">
                  <c:v>Bonne</c:v>
                </c:pt>
                <c:pt idx="2">
                  <c:v>Moyenne</c:v>
                </c:pt>
                <c:pt idx="3">
                  <c:v>Mauvaise</c:v>
                </c:pt>
                <c:pt idx="4">
                  <c:v>Très mauvaise</c:v>
                </c:pt>
              </c:strCache>
            </c:strRef>
          </c:cat>
          <c:val>
            <c:numRef>
              <c:f>TLB!$B$5:$F$5</c:f>
              <c:numCache>
                <c:formatCode>General</c:formatCode>
                <c:ptCount val="5"/>
                <c:pt idx="0">
                  <c:v>71</c:v>
                </c:pt>
                <c:pt idx="1">
                  <c:v>75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3928928"/>
        <c:axId val="73937888"/>
      </c:barChart>
      <c:catAx>
        <c:axId val="7392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3937888"/>
        <c:crosses val="autoZero"/>
        <c:auto val="0"/>
        <c:lblAlgn val="ctr"/>
        <c:lblOffset val="100"/>
        <c:noMultiLvlLbl val="0"/>
      </c:catAx>
      <c:valAx>
        <c:axId val="7393788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7392892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9829868753321764"/>
          <c:y val="0.40364876121461657"/>
          <c:w val="0.15165056735437787"/>
          <c:h val="0.181140784101306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Répartition des optiques contrôlées </a:t>
            </a:r>
          </a:p>
          <a:p>
            <a:pPr>
              <a:defRPr/>
            </a:pPr>
            <a:r>
              <a:rPr lang="en-US"/>
              <a:t> (n = 95)</a:t>
            </a:r>
          </a:p>
        </c:rich>
      </c:tx>
      <c:layout>
        <c:manualLayout>
          <c:xMode val="edge"/>
          <c:yMode val="edge"/>
          <c:x val="0.2188309273840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06967303332562"/>
          <c:y val="0.30502668216309958"/>
          <c:w val="0.25710958005249346"/>
          <c:h val="0.6288538645415487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7416885389326358E-2"/>
                  <c:y val="-1.40540244969378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33624963546225E-3"/>
                  <c:y val="1.02967360902449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83304170312053E-2"/>
                  <c:y val="-2.64286013611289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652449693788279E-2"/>
                  <c:y val="2.04062344804466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Feuil4!$A$1:$A$4</c:f>
              <c:strCache>
                <c:ptCount val="4"/>
                <c:pt idx="0">
                  <c:v>Défauts détectés par la loupe et le contrôleur cylindrique</c:v>
                </c:pt>
                <c:pt idx="1">
                  <c:v>Défauts  détectés par le contrôleur cylidnrique seul</c:v>
                </c:pt>
                <c:pt idx="2">
                  <c:v>Défauts  détectés par la loupe seule</c:v>
                </c:pt>
                <c:pt idx="3">
                  <c:v>Optiques sans défaut détecté</c:v>
                </c:pt>
              </c:strCache>
            </c:strRef>
          </c:cat>
          <c:val>
            <c:numRef>
              <c:f>Feuil4!$B$1:$B$4</c:f>
              <c:numCache>
                <c:formatCode>General</c:formatCode>
                <c:ptCount val="4"/>
                <c:pt idx="0">
                  <c:v>77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0413051309731246"/>
          <c:y val="0.25522248857970281"/>
          <c:w val="0.5820990248462653"/>
          <c:h val="0.7447775274635781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600"/>
              <a:t>Détection</a:t>
            </a:r>
            <a:r>
              <a:rPr lang="fr-FR" sz="1600" baseline="0"/>
              <a:t> de défauts sur les optiques nettes </a:t>
            </a:r>
          </a:p>
          <a:p>
            <a:pPr>
              <a:defRPr/>
            </a:pPr>
            <a:r>
              <a:rPr lang="fr-FR" sz="1600" baseline="0"/>
              <a:t>à l'oeil nu (n = 24)</a:t>
            </a:r>
            <a:endParaRPr lang="fr-FR" sz="1600"/>
          </a:p>
        </c:rich>
      </c:tx>
      <c:layout>
        <c:manualLayout>
          <c:xMode val="edge"/>
          <c:yMode val="edge"/>
          <c:x val="0.13227818113644896"/>
          <c:y val="3.11890902035968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18861793685982"/>
          <c:y val="0.27399138369268844"/>
          <c:w val="0.25715343226826975"/>
          <c:h val="0.60520646201041794"/>
        </c:manualLayout>
      </c:layout>
      <c:pieChart>
        <c:varyColors val="0"/>
        <c:ser>
          <c:idx val="0"/>
          <c:order val="0"/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4.2897296228382446E-2"/>
                  <c:y val="8.44641252835506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744076510984122E-3"/>
                  <c:y val="-2.02664792074391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042318340344457E-2"/>
                  <c:y val="-2.1049004192972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Feuil4!$A$17:$A$19</c:f>
              <c:strCache>
                <c:ptCount val="3"/>
                <c:pt idx="0">
                  <c:v>Défauts détectés par la loupe et le contrôleur cylindrique</c:v>
                </c:pt>
                <c:pt idx="1">
                  <c:v>Défauts  détectés par la loupe seule</c:v>
                </c:pt>
                <c:pt idx="2">
                  <c:v>Optiques sans défaut détecté</c:v>
                </c:pt>
              </c:strCache>
            </c:strRef>
          </c:cat>
          <c:val>
            <c:numRef>
              <c:f>Feuil4!$B$17:$B$19</c:f>
              <c:numCache>
                <c:formatCode>General</c:formatCode>
                <c:ptCount val="3"/>
                <c:pt idx="0">
                  <c:v>71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374099514156476"/>
          <c:y val="0.31370554763726416"/>
          <c:w val="0.47200754284734697"/>
          <c:h val="0.6449257151183592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fr-FR" sz="1600"/>
              <a:t>Détection de défauts sur les optiques </a:t>
            </a:r>
          </a:p>
          <a:p>
            <a:pPr>
              <a:defRPr sz="1600"/>
            </a:pPr>
            <a:r>
              <a:rPr lang="fr-FR" sz="1600"/>
              <a:t>problématiques à l'oeil nu (n = 71)</a:t>
            </a:r>
          </a:p>
        </c:rich>
      </c:tx>
      <c:layout>
        <c:manualLayout>
          <c:xMode val="edge"/>
          <c:yMode val="edge"/>
          <c:x val="0.221314865497709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79850546196408"/>
          <c:y val="0.29123069767608911"/>
          <c:w val="0.27291458682731423"/>
          <c:h val="0.60215780182917522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2794181977252876E-2"/>
                  <c:y val="-7.636701662292217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215441819772542E-2"/>
                  <c:y val="4.53754738990959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140857392825997E-4"/>
                  <c:y val="-4.09981044036162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476815398075237E-2"/>
                  <c:y val="2.192330125400993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Feuil4!$A$26:$A$29</c:f>
              <c:strCache>
                <c:ptCount val="4"/>
                <c:pt idx="0">
                  <c:v>Défauts détectés par la loupe et le contrôleur cylindrique</c:v>
                </c:pt>
                <c:pt idx="1">
                  <c:v>Défauts  détectés par le contrôleur cylidnrique seul</c:v>
                </c:pt>
                <c:pt idx="2">
                  <c:v>Défauts  détectés par la loupe seule</c:v>
                </c:pt>
                <c:pt idx="3">
                  <c:v>Optiques sans défaut détecté</c:v>
                </c:pt>
              </c:strCache>
            </c:strRef>
          </c:cat>
          <c:val>
            <c:numRef>
              <c:f>Feuil4!$B$26:$B$29</c:f>
              <c:numCache>
                <c:formatCode>General</c:formatCode>
                <c:ptCount val="4"/>
                <c:pt idx="0">
                  <c:v>79</c:v>
                </c:pt>
                <c:pt idx="1">
                  <c:v>11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300329813595905"/>
          <c:y val="0.22506397444254686"/>
          <c:w val="0.44588609605659191"/>
          <c:h val="0.7174637208792827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38A615-72AE-4633-8903-D9CD2DDEB795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324E75-8492-4B37-BF1C-05DE1F4F60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3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DB7C-7B1D-4A13-92ED-9FA1F9D37C9D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A0D9-9E68-4C08-948B-F9FCE3649B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0B6A-BF2E-478E-9C43-CC825FA7B057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C805-65B1-421F-8A64-F85A5A0FF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5FF6-3B25-405D-8710-D96C886705C1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08AC-99A6-4DAA-9B68-D4F80F07B0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FB87-2D84-427E-9FE3-CD5AA524D606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5264-BFB6-4A71-A5F1-382579B445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E30D-032B-4011-A814-292D22E15D50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AF16-B4EA-4417-893A-0535EC8B41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C280-0377-4E93-A10F-D68085523EA3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AB8-9393-4869-AA01-FF2440CA5D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D8AA-C29F-46D7-AF26-1B2C4E505DA9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5873-24D7-4EBA-B43F-39AB6A749A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1572-5B43-4A9C-8ECE-81ECB4B05058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8F74-083A-42DC-9B34-713A5683CB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BD48-0FFE-4B84-B679-5BD0DF6CDC17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7C03-CFBD-4CF6-9799-C6EEC4335F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5BE9-6202-48B7-9EF0-0961C6392840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C8B9-4E7D-45AE-B689-E5B4366B5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215F-25E1-4CDF-B597-82C488D07593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7A40-A747-4052-A072-46ABF92978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6D3C6-4D48-4972-AEC8-5667B7356275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F975C7-70CF-40BE-BC7B-DFF0E3C0A6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536448" y="1538350"/>
            <a:ext cx="11058144" cy="3448178"/>
          </a:xfrm>
          <a:prstGeom prst="rect">
            <a:avLst/>
          </a:prstGeom>
          <a:solidFill>
            <a:schemeClr val="accent4">
              <a:lumMod val="40000"/>
              <a:lumOff val="60000"/>
              <a:alpha val="31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Contrôles en stérilisation 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la fonctionnalité des optiques rigides </a:t>
            </a:r>
            <a:b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 câbles de lumière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451104" y="5352066"/>
            <a:ext cx="11143488" cy="1255998"/>
          </a:xfrm>
          <a:prstGeom prst="rect">
            <a:avLst/>
          </a:prstGeom>
          <a:solidFill>
            <a:schemeClr val="accent4">
              <a:lumMod val="40000"/>
              <a:lumOff val="60000"/>
              <a:alpha val="31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fr-FR" sz="600" b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fr-FR" sz="3300" b="1" dirty="0" smtClean="0">
                <a:solidFill>
                  <a:schemeClr val="tx1"/>
                </a:solidFill>
              </a:rPr>
              <a:t>Mélanie BOMBAIL, Centre Hospitalier Henri </a:t>
            </a:r>
            <a:r>
              <a:rPr lang="fr-FR" sz="3300" b="1" dirty="0" err="1" smtClean="0">
                <a:solidFill>
                  <a:schemeClr val="tx1"/>
                </a:solidFill>
              </a:rPr>
              <a:t>Duffaut</a:t>
            </a:r>
            <a:r>
              <a:rPr lang="fr-FR" sz="3300" b="1" dirty="0" smtClean="0">
                <a:solidFill>
                  <a:schemeClr val="tx1"/>
                </a:solidFill>
              </a:rPr>
              <a:t> – Avignon</a:t>
            </a:r>
          </a:p>
          <a:p>
            <a:pPr marL="0" indent="0" algn="ctr">
              <a:buNone/>
              <a:defRPr/>
            </a:pPr>
            <a:r>
              <a:rPr lang="fr-FR" sz="3300" b="1" dirty="0" smtClean="0">
                <a:solidFill>
                  <a:schemeClr val="tx1"/>
                </a:solidFill>
              </a:rPr>
              <a:t>Emeline BLANC, Hospices Civils de Lyon</a:t>
            </a:r>
          </a:p>
          <a:p>
            <a:pPr marL="0" indent="0" algn="ctr">
              <a:buNone/>
              <a:defRPr/>
            </a:pPr>
            <a:r>
              <a:rPr lang="fr-FR" sz="3300" b="1" dirty="0" smtClean="0">
                <a:solidFill>
                  <a:schemeClr val="tx1"/>
                </a:solidFill>
              </a:rPr>
              <a:t>Stéphane CORVAISIER, Hospices Civils de Lyon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70688" y="1201420"/>
            <a:ext cx="11862816" cy="5778499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fr-FR" dirty="0" smtClean="0"/>
              <a:t> pour l’évaluation de la </a:t>
            </a:r>
            <a:r>
              <a:rPr lang="fr-FR" dirty="0" smtClean="0">
                <a:solidFill>
                  <a:srgbClr val="0070C0"/>
                </a:solidFill>
              </a:rPr>
              <a:t>quantité de lumière émise</a:t>
            </a: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transmission lumineuse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0070C0"/>
                </a:solidFill>
              </a:rPr>
              <a:t>Luxmètre </a:t>
            </a:r>
            <a:r>
              <a:rPr lang="fr-FR" dirty="0" smtClean="0"/>
              <a:t>: optiques et câbles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0070C0"/>
                </a:solidFill>
              </a:rPr>
              <a:t>Contrôleur analogique </a:t>
            </a:r>
            <a:r>
              <a:rPr lang="fr-FR" dirty="0" smtClean="0"/>
              <a:t>: câbles</a:t>
            </a:r>
          </a:p>
          <a:p>
            <a:pPr marL="179388" lvl="1" indent="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endParaRPr lang="fr-FR" sz="2800" dirty="0" smtClean="0"/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C0C0C0"/>
                </a:solidFill>
              </a:rPr>
              <a:t>pour l’évaluation de la qualité de l’image </a:t>
            </a: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dirty="0" smtClean="0">
                <a:solidFill>
                  <a:srgbClr val="C0C0C0"/>
                </a:solidFill>
              </a:rPr>
              <a:t/>
            </a:r>
            <a:br>
              <a:rPr lang="fr-FR" dirty="0" smtClean="0">
                <a:solidFill>
                  <a:srgbClr val="C0C0C0"/>
                </a:solidFill>
              </a:rPr>
            </a:br>
            <a:r>
              <a:rPr lang="fr-FR" dirty="0" smtClean="0">
                <a:solidFill>
                  <a:srgbClr val="C0C0C0"/>
                </a:solidFill>
                <a:sym typeface="Wingdings" pitchFamily="2" charset="2"/>
              </a:rPr>
              <a:t> structure interne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fr-FR" dirty="0" smtClean="0">
              <a:solidFill>
                <a:srgbClr val="C0C0C0"/>
              </a:solidFill>
            </a:endParaRPr>
          </a:p>
          <a:p>
            <a:pPr marL="179388" lvl="1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sz="2800" dirty="0" smtClean="0">
                <a:solidFill>
                  <a:srgbClr val="C0C0C0"/>
                </a:solidFill>
              </a:rPr>
              <a:t>Loupe grossissante : optiques</a:t>
            </a:r>
          </a:p>
          <a:p>
            <a:pPr marL="179388" lvl="1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sz="2800" dirty="0" smtClean="0">
                <a:solidFill>
                  <a:srgbClr val="C0C0C0"/>
                </a:solidFill>
              </a:rPr>
              <a:t>Contrôleur cylindrique : optiques</a:t>
            </a:r>
          </a:p>
        </p:txBody>
      </p:sp>
      <p:sp>
        <p:nvSpPr>
          <p:cNvPr id="9" name="ZoneTexte 8"/>
          <p:cNvSpPr txBox="1"/>
          <p:nvPr/>
        </p:nvSpPr>
        <p:spPr>
          <a:xfrm rot="5400000">
            <a:off x="4281620" y="-3993516"/>
            <a:ext cx="800219" cy="90220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ETUDE COMPARATIVE: dispositifs testés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641059" y="134640"/>
            <a:ext cx="10277856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Luxmètre :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des optiques et des câbles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" name="Picture 4" descr="F:\optiques\présentation\luxme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5942" y="1224466"/>
            <a:ext cx="7306058" cy="42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ce réservé du contenu 2"/>
          <p:cNvSpPr>
            <a:spLocks noGrp="1"/>
          </p:cNvSpPr>
          <p:nvPr>
            <p:ph sz="half" idx="1"/>
          </p:nvPr>
        </p:nvSpPr>
        <p:spPr>
          <a:xfrm>
            <a:off x="2845371" y="4105800"/>
            <a:ext cx="7488237" cy="172878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§"/>
              <a:tabLst>
                <a:tab pos="1162050" algn="l"/>
              </a:tabLst>
            </a:pPr>
            <a:r>
              <a:rPr lang="fr-FR" sz="2000" dirty="0" smtClean="0">
                <a:latin typeface="Calibri" pitchFamily="34" charset="0"/>
              </a:rPr>
              <a:t>Paramètre estimé : </a:t>
            </a:r>
            <a:br>
              <a:rPr lang="fr-FR" sz="2000" dirty="0" smtClean="0">
                <a:latin typeface="Calibri" pitchFamily="34" charset="0"/>
              </a:rPr>
            </a:b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transmission lumineuse (%)</a:t>
            </a:r>
          </a:p>
          <a:p>
            <a:pPr eaLnBrk="1" hangingPunct="1">
              <a:buClrTx/>
              <a:buFont typeface="Wingdings" pitchFamily="2" charset="2"/>
              <a:buChar char="§"/>
              <a:tabLst>
                <a:tab pos="1162050" algn="l"/>
              </a:tabLst>
            </a:pPr>
            <a:endParaRPr lang="fr-FR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671513" lvl="2" indent="-342900" eaLnBrk="1" hangingPunct="1">
              <a:spcBef>
                <a:spcPts val="600"/>
              </a:spcBef>
              <a:buClrTx/>
              <a:buSzPct val="80000"/>
              <a:buFont typeface="Wingdings" pitchFamily="2" charset="2"/>
              <a:buChar char="Ø"/>
              <a:tabLst>
                <a:tab pos="1162050" algn="l"/>
              </a:tabLst>
            </a:pPr>
            <a:r>
              <a:rPr lang="fr-FR" b="1" dirty="0" smtClean="0">
                <a:latin typeface="Calibri" pitchFamily="34" charset="0"/>
              </a:rPr>
              <a:t>Mesure objective</a:t>
            </a:r>
          </a:p>
          <a:p>
            <a:pPr marL="671513" lvl="2" indent="-342900" eaLnBrk="1" hangingPunct="1">
              <a:spcBef>
                <a:spcPts val="600"/>
              </a:spcBef>
              <a:buClrTx/>
              <a:buSzPct val="80000"/>
              <a:buFont typeface="Wingdings" pitchFamily="2" charset="2"/>
              <a:buChar char="Ø"/>
              <a:tabLst>
                <a:tab pos="1162050" algn="l"/>
              </a:tabLst>
            </a:pPr>
            <a:r>
              <a:rPr lang="fr-FR" b="1" dirty="0" smtClean="0">
                <a:latin typeface="Calibri" pitchFamily="34" charset="0"/>
              </a:rPr>
              <a:t>Valeur limite :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TL &gt;65 % </a:t>
            </a:r>
            <a:r>
              <a:rPr lang="fr-FR" b="1" dirty="0" smtClean="0">
                <a:latin typeface="Calibri" pitchFamily="34" charset="0"/>
              </a:rPr>
              <a:t>optique et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TL &gt; 60 % </a:t>
            </a:r>
            <a:r>
              <a:rPr lang="fr-FR" b="1" dirty="0" smtClean="0">
                <a:latin typeface="Calibri" pitchFamily="34" charset="0"/>
              </a:rPr>
              <a:t>câble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2965068" y="5834588"/>
            <a:ext cx="7026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§"/>
              <a:tabLst>
                <a:tab pos="1162050" algn="l"/>
              </a:tabLst>
            </a:pPr>
            <a:r>
              <a:rPr lang="fr-FR" sz="2000" b="1" dirty="0">
                <a:latin typeface="Calibri" pitchFamily="34" charset="0"/>
              </a:rPr>
              <a:t>   Blanc </a:t>
            </a:r>
            <a:r>
              <a:rPr lang="fr-FR" sz="2000" dirty="0">
                <a:latin typeface="Calibri" pitchFamily="34" charset="0"/>
              </a:rPr>
              <a:t>avec matériel </a:t>
            </a:r>
            <a:r>
              <a:rPr lang="fr-FR" sz="2000" dirty="0" smtClean="0">
                <a:latin typeface="Calibri" pitchFamily="34" charset="0"/>
              </a:rPr>
              <a:t>neuf</a:t>
            </a:r>
            <a:endParaRPr lang="fr-FR" sz="2000" dirty="0">
              <a:latin typeface="Calibri" pitchFamily="34" charset="0"/>
            </a:endParaRPr>
          </a:p>
          <a:p>
            <a:pPr>
              <a:buFont typeface="Wingdings 2" pitchFamily="18" charset="2"/>
              <a:buNone/>
              <a:tabLst>
                <a:tab pos="1162050" algn="l"/>
              </a:tabLst>
            </a:pPr>
            <a:r>
              <a:rPr lang="fr-FR" sz="2000" dirty="0">
                <a:latin typeface="Calibri" pitchFamily="34" charset="0"/>
              </a:rPr>
              <a:t>		Nb de lux </a:t>
            </a:r>
            <a:r>
              <a:rPr lang="fr-FR" sz="2000" baseline="-25000" dirty="0">
                <a:latin typeface="Calibri" pitchFamily="34" charset="0"/>
              </a:rPr>
              <a:t>dispositif à contrôler</a:t>
            </a:r>
          </a:p>
          <a:p>
            <a:pPr>
              <a:buFont typeface="Wingdings 2" pitchFamily="18" charset="2"/>
              <a:buNone/>
              <a:tabLst>
                <a:tab pos="1162050" algn="l"/>
              </a:tabLst>
            </a:pPr>
            <a:r>
              <a:rPr lang="fr-FR" sz="2000" dirty="0">
                <a:latin typeface="Calibri" pitchFamily="34" charset="0"/>
              </a:rPr>
              <a:t>		Nb de lux </a:t>
            </a:r>
            <a:r>
              <a:rPr lang="fr-FR" sz="2000" baseline="-25000" dirty="0">
                <a:latin typeface="Calibri" pitchFamily="34" charset="0"/>
              </a:rPr>
              <a:t>dispositif neuf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641059" y="1180104"/>
            <a:ext cx="677108" cy="44977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Transmission de la lumière</a:t>
            </a: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3839486" y="6351094"/>
            <a:ext cx="3468570" cy="304800"/>
            <a:chOff x="1226" y="3848"/>
            <a:chExt cx="1654" cy="192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1655" y="3946"/>
              <a:ext cx="12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7"/>
            <p:cNvSpPr txBox="1">
              <a:spLocks noChangeArrowheads="1"/>
            </p:cNvSpPr>
            <p:nvPr/>
          </p:nvSpPr>
          <p:spPr bwMode="auto">
            <a:xfrm>
              <a:off x="1226" y="3848"/>
              <a:ext cx="4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dirty="0">
                  <a:latin typeface="Calibri" pitchFamily="34" charset="0"/>
                </a:rPr>
                <a:t>TL (%)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3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7800" y="1180104"/>
            <a:ext cx="677108" cy="44977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Transmission de la lumière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688781" y="328188"/>
            <a:ext cx="74977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Contrôleur analogique de câble</a:t>
            </a:r>
            <a:b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5" descr="F:\STE\optiques\photos zone\photos des appareils\controleurs cable fibroptic et crimo\IMAG0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192" y="1611137"/>
            <a:ext cx="4096512" cy="244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3716274" y="4205498"/>
            <a:ext cx="6624638" cy="1800225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Calibri" pitchFamily="34" charset="0"/>
              </a:rPr>
              <a:t>Paramètre estimé :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transmission lumineuse (%)</a:t>
            </a:r>
          </a:p>
          <a:p>
            <a:pPr marL="403225" lvl="1" indent="0" eaLnBrk="1" hangingPunct="1">
              <a:lnSpc>
                <a:spcPct val="90000"/>
              </a:lnSpc>
              <a:buClrTx/>
              <a:buFont typeface="Verdana" pitchFamily="34" charset="0"/>
              <a:buNone/>
              <a:defRPr/>
            </a:pPr>
            <a:endParaRPr lang="fr-FR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fr-FR" b="1" dirty="0" smtClean="0">
                <a:latin typeface="Calibri" pitchFamily="34" charset="0"/>
              </a:rPr>
              <a:t>Mesure objective</a:t>
            </a:r>
          </a:p>
          <a:p>
            <a:pPr lvl="2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fr-FR" b="1" dirty="0" smtClean="0">
                <a:latin typeface="Calibri" pitchFamily="34" charset="0"/>
              </a:rPr>
              <a:t>Valeur limite :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TL &gt; 75 %</a:t>
            </a:r>
          </a:p>
          <a:p>
            <a:pPr lvl="2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fr-FR" dirty="0" smtClean="0">
                <a:latin typeface="Calibri" pitchFamily="34" charset="0"/>
              </a:rPr>
              <a:t>Affichage de TL (%) + diagnostic</a:t>
            </a:r>
          </a:p>
          <a:p>
            <a:pPr lvl="2" eaLnBrk="1" hangingPunct="1">
              <a:lnSpc>
                <a:spcPct val="90000"/>
              </a:lnSpc>
              <a:buClrTx/>
              <a:buFont typeface="Wingdings 2" pitchFamily="18" charset="2"/>
              <a:buNone/>
              <a:defRPr/>
            </a:pPr>
            <a:endParaRPr lang="fr-FR" b="1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fr-FR" sz="2000" b="1" dirty="0" smtClean="0">
                <a:latin typeface="Calibri" pitchFamily="34" charset="0"/>
              </a:rPr>
              <a:t>Pas de nécessité de blanc</a:t>
            </a:r>
            <a:r>
              <a:rPr lang="fr-FR" b="1" dirty="0" smtClean="0">
                <a:latin typeface="Calibri" pitchFamily="34" charset="0"/>
              </a:rPr>
              <a:t> </a:t>
            </a:r>
            <a:endParaRPr lang="fr-FR" sz="2800" dirty="0" smtClean="0">
              <a:latin typeface="Calibri" pitchFamily="34" charset="0"/>
            </a:endParaRPr>
          </a:p>
        </p:txBody>
      </p: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7425246" y="2187595"/>
            <a:ext cx="4341812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Calibri" pitchFamily="34" charset="0"/>
              </a:rPr>
              <a:t>LED = Emission de lumière </a:t>
            </a:r>
          </a:p>
          <a:p>
            <a:pPr marL="0" indent="0" eaLnBrk="1" hangingPunct="1">
              <a:defRPr/>
            </a:pPr>
            <a:endParaRPr lang="fr-FR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Calibri" pitchFamily="34" charset="0"/>
              </a:rPr>
              <a:t>Cellule photosensible = réception </a:t>
            </a:r>
          </a:p>
          <a:p>
            <a:pPr marL="0" indent="0" eaLnBrk="1" hangingPunct="1">
              <a:defRPr/>
            </a:pPr>
            <a:r>
              <a:rPr lang="fr-FR" sz="2000" dirty="0">
                <a:latin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</a:rPr>
              <a:t>de la lumière émise par la LED</a:t>
            </a:r>
          </a:p>
          <a:p>
            <a:pPr marL="0" indent="0" eaLnBrk="1" hangingPunct="1">
              <a:defRPr/>
            </a:pPr>
            <a:endParaRPr lang="fr-FR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5400000">
            <a:off x="4281620" y="-3993516"/>
            <a:ext cx="800219" cy="90220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ETUDE COMPARATIVE: dispositifs testés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597408" y="1164844"/>
            <a:ext cx="10623042" cy="521284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fr-FR" dirty="0" smtClean="0">
                <a:solidFill>
                  <a:srgbClr val="C0C0C0"/>
                </a:solidFill>
              </a:rPr>
              <a:t> pour l’évaluation de la quantité de lumière émise</a:t>
            </a: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dirty="0" smtClean="0">
                <a:solidFill>
                  <a:srgbClr val="C0C0C0"/>
                </a:solidFill>
              </a:rPr>
              <a:t/>
            </a:r>
            <a:br>
              <a:rPr lang="fr-FR" dirty="0" smtClean="0">
                <a:solidFill>
                  <a:srgbClr val="C0C0C0"/>
                </a:solidFill>
              </a:rPr>
            </a:br>
            <a:r>
              <a:rPr lang="fr-FR" dirty="0" smtClean="0">
                <a:solidFill>
                  <a:srgbClr val="C0C0C0"/>
                </a:solidFill>
              </a:rPr>
              <a:t> </a:t>
            </a:r>
            <a:r>
              <a:rPr lang="fr-FR" dirty="0" smtClean="0">
                <a:solidFill>
                  <a:srgbClr val="C0C0C0"/>
                </a:solidFill>
                <a:sym typeface="Wingdings" pitchFamily="2" charset="2"/>
              </a:rPr>
              <a:t> transmission lumineuse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dirty="0" smtClean="0">
              <a:solidFill>
                <a:srgbClr val="C0C0C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C0C0C0"/>
                </a:solidFill>
              </a:rPr>
              <a:t>Luxmètre : optiques et câbles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C0C0C0"/>
                </a:solidFill>
              </a:rPr>
              <a:t>Contrôleur analogique : câbles</a:t>
            </a:r>
          </a:p>
          <a:p>
            <a:pPr marL="179388" lvl="1" indent="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endParaRPr lang="fr-FR" sz="2800" dirty="0" smtClean="0">
              <a:solidFill>
                <a:srgbClr val="C0C0C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fr-FR" dirty="0" smtClean="0"/>
              <a:t> pour l’évaluation de la </a:t>
            </a:r>
            <a:r>
              <a:rPr lang="fr-FR" dirty="0" smtClean="0">
                <a:solidFill>
                  <a:srgbClr val="00B050"/>
                </a:solidFill>
              </a:rPr>
              <a:t>qualité de l’image </a:t>
            </a: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ym typeface="Wingdings" pitchFamily="2" charset="2"/>
              </a:rPr>
              <a:t> structure interne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fr-FR" dirty="0" smtClean="0"/>
          </a:p>
          <a:p>
            <a:pPr marL="179388" lvl="1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sz="2800" dirty="0" smtClean="0">
                <a:solidFill>
                  <a:srgbClr val="00B050"/>
                </a:solidFill>
              </a:rPr>
              <a:t>Loupe grossissante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/>
              <a:t>:  optiques</a:t>
            </a:r>
          </a:p>
          <a:p>
            <a:pPr marL="179388" lvl="1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sz="2800" dirty="0" smtClean="0">
                <a:solidFill>
                  <a:srgbClr val="00B050"/>
                </a:solidFill>
              </a:rPr>
              <a:t>Contrôleur cylindrique </a:t>
            </a:r>
            <a:r>
              <a:rPr lang="fr-FR" sz="2800" dirty="0" smtClean="0"/>
              <a:t>: optiques</a:t>
            </a:r>
          </a:p>
        </p:txBody>
      </p:sp>
    </p:spTree>
    <p:extLst>
      <p:ext uri="{BB962C8B-B14F-4D97-AF65-F5344CB8AC3E}">
        <p14:creationId xmlns:p14="http://schemas.microsoft.com/office/powerpoint/2010/main" val="5790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7800" y="1180104"/>
            <a:ext cx="677108" cy="44977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Transmission de 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l’image</a:t>
            </a:r>
            <a:endParaRPr lang="fr-F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533610" y="265207"/>
            <a:ext cx="786345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Loupe :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des optiques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2"/>
          <p:cNvSpPr txBox="1">
            <a:spLocks noChangeArrowheads="1"/>
          </p:cNvSpPr>
          <p:nvPr/>
        </p:nvSpPr>
        <p:spPr bwMode="auto">
          <a:xfrm>
            <a:off x="8080883" y="1908968"/>
            <a:ext cx="3135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Grossissement x 10</a:t>
            </a: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7612697" y="3412127"/>
            <a:ext cx="4462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alibri" pitchFamily="34" charset="0"/>
              </a:rPr>
              <a:t>Observations</a:t>
            </a:r>
            <a:endParaRPr lang="fr-FR" sz="2400" dirty="0">
              <a:latin typeface="Calibri" pitchFamily="34" charset="0"/>
            </a:endParaRPr>
          </a:p>
          <a:p>
            <a:pPr algn="ctr"/>
            <a:r>
              <a:rPr lang="fr-FR" sz="2400" dirty="0">
                <a:latin typeface="Calibri" pitchFamily="34" charset="0"/>
              </a:rPr>
              <a:t>sur des optiques endommagées</a:t>
            </a: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584448" y="1505743"/>
            <a:ext cx="2116772" cy="3856832"/>
            <a:chOff x="1005" y="870"/>
            <a:chExt cx="1195" cy="2274"/>
          </a:xfrm>
        </p:grpSpPr>
        <p:pic>
          <p:nvPicPr>
            <p:cNvPr id="17" name="Image 23" descr="F:\STE\optiques\photos zone\photos des appareils\loupe\IMAG083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" y="870"/>
              <a:ext cx="851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E:\optiques\photos zone\loupe\prises de vue\P1070958.JPG"/>
            <p:cNvPicPr>
              <a:picLocks noChangeAspect="1" noChangeArrowheads="1"/>
            </p:cNvPicPr>
            <p:nvPr/>
          </p:nvPicPr>
          <p:blipFill>
            <a:blip r:embed="rId5"/>
            <a:srcRect l="27135" t="23445" r="50166" b="45068"/>
            <a:stretch>
              <a:fillRect/>
            </a:stretch>
          </p:blipFill>
          <p:spPr bwMode="auto">
            <a:xfrm>
              <a:off x="1005" y="1770"/>
              <a:ext cx="862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e 22"/>
            <p:cNvGrpSpPr>
              <a:grpSpLocks/>
            </p:cNvGrpSpPr>
            <p:nvPr/>
          </p:nvGrpSpPr>
          <p:grpSpPr bwMode="auto">
            <a:xfrm>
              <a:off x="1452" y="2093"/>
              <a:ext cx="544" cy="817"/>
              <a:chOff x="2304014" y="3664060"/>
              <a:chExt cx="864096" cy="1296144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2304014" y="3664060"/>
                <a:ext cx="864096" cy="8455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22" name="Connecteur droit avec flèche 21"/>
              <p:cNvCxnSpPr>
                <a:endCxn id="21" idx="4"/>
              </p:cNvCxnSpPr>
              <p:nvPr/>
            </p:nvCxnSpPr>
            <p:spPr>
              <a:xfrm flipV="1">
                <a:off x="2736062" y="4509646"/>
                <a:ext cx="0" cy="450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21"/>
            <p:cNvSpPr txBox="1">
              <a:spLocks noChangeArrowheads="1"/>
            </p:cNvSpPr>
            <p:nvPr/>
          </p:nvSpPr>
          <p:spPr bwMode="auto">
            <a:xfrm>
              <a:off x="1066" y="2892"/>
              <a:ext cx="11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dirty="0">
                  <a:latin typeface="Gill Sans MT" pitchFamily="34" charset="0"/>
                </a:rPr>
                <a:t>Lentille brisée</a:t>
              </a:r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6010782" y="1505743"/>
            <a:ext cx="2279778" cy="3856832"/>
            <a:chOff x="2395" y="870"/>
            <a:chExt cx="1304" cy="2279"/>
          </a:xfrm>
        </p:grpSpPr>
        <p:pic>
          <p:nvPicPr>
            <p:cNvPr id="24" name="Image 3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60" y="870"/>
              <a:ext cx="738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 descr="E:\optiques\photos zone\loupe\prises de vue\P1070960.JPG"/>
            <p:cNvPicPr>
              <a:picLocks noChangeAspect="1" noChangeArrowheads="1"/>
            </p:cNvPicPr>
            <p:nvPr/>
          </p:nvPicPr>
          <p:blipFill>
            <a:blip r:embed="rId7"/>
            <a:srcRect l="35596" t="34904" r="40334" b="33546"/>
            <a:stretch>
              <a:fillRect/>
            </a:stretch>
          </p:blipFill>
          <p:spPr bwMode="auto">
            <a:xfrm>
              <a:off x="2395" y="1817"/>
              <a:ext cx="864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Ellipse 25"/>
            <p:cNvSpPr/>
            <p:nvPr/>
          </p:nvSpPr>
          <p:spPr>
            <a:xfrm>
              <a:off x="2836" y="2151"/>
              <a:ext cx="280" cy="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655" y="1933"/>
              <a:ext cx="280" cy="2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V="1">
              <a:off x="2976" y="2322"/>
              <a:ext cx="0" cy="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2795" y="2128"/>
              <a:ext cx="0" cy="7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6"/>
            <p:cNvSpPr txBox="1">
              <a:spLocks noChangeArrowheads="1"/>
            </p:cNvSpPr>
            <p:nvPr/>
          </p:nvSpPr>
          <p:spPr bwMode="auto">
            <a:xfrm>
              <a:off x="2395" y="2897"/>
              <a:ext cx="13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dirty="0">
                  <a:latin typeface="Gill Sans MT" pitchFamily="34" charset="0"/>
                </a:rPr>
                <a:t>Débris de verre</a:t>
              </a:r>
            </a:p>
          </p:txBody>
        </p:sp>
      </p:grp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2943732" y="5680943"/>
            <a:ext cx="7848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6713" indent="-285750" algn="ctr">
              <a:buSzPct val="80000"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</a:rPr>
              <a:t>Paramètre évalué : 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Structure interne et extrémités</a:t>
            </a:r>
          </a:p>
          <a:p>
            <a:pPr marL="823913" lvl="1" indent="-285750" algn="ctr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</a:rPr>
              <a:t>Observation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</a:rPr>
              <a:t>subjective</a:t>
            </a:r>
            <a:r>
              <a:rPr lang="fr-FR" sz="1600" dirty="0"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58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7800" y="1180104"/>
            <a:ext cx="677108" cy="44977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Transmission de 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l’image</a:t>
            </a:r>
            <a:endParaRPr lang="fr-F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2759202" y="214630"/>
            <a:ext cx="74977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Contrôleur cylindrique pour optique</a:t>
            </a:r>
            <a:endParaRPr lang="fr-F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Image 1" descr="F:\STE\optiques\photos zone\photos des appareils\controleur d optique\IMAG0842.jpg"/>
          <p:cNvPicPr>
            <a:picLocks noChangeAspect="1" noChangeArrowheads="1"/>
          </p:cNvPicPr>
          <p:nvPr/>
        </p:nvPicPr>
        <p:blipFill>
          <a:blip r:embed="rId4"/>
          <a:srcRect t="16058"/>
          <a:stretch>
            <a:fillRect/>
          </a:stretch>
        </p:blipFill>
        <p:spPr bwMode="auto">
          <a:xfrm>
            <a:off x="2486720" y="1555749"/>
            <a:ext cx="2449802" cy="83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6368" y="2657664"/>
            <a:ext cx="2801715" cy="15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2" descr="F:\STE\optiques\photos zone\photos des appareils\controleur d optique\IMAG08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9797" y="1555749"/>
            <a:ext cx="2940189" cy="8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2"/>
          <p:cNvSpPr txBox="1">
            <a:spLocks noChangeArrowheads="1"/>
          </p:cNvSpPr>
          <p:nvPr/>
        </p:nvSpPr>
        <p:spPr bwMode="auto">
          <a:xfrm>
            <a:off x="3564856" y="4488032"/>
            <a:ext cx="5795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Tube contenant: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 une paire de lentilles et une lentille achromatique</a:t>
            </a:r>
          </a:p>
          <a:p>
            <a:pPr algn="ctr">
              <a:buFont typeface="Wingdings" pitchFamily="2" charset="2"/>
              <a:buChar char="§"/>
            </a:pPr>
            <a:endParaRPr lang="fr-FR" sz="1000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 déplacement de l’optique par translation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2538538" y="5934181"/>
            <a:ext cx="7848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6713" indent="-285750" algn="ctr">
              <a:buSzPct val="80000"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</a:rPr>
              <a:t>Paramètre évalué : 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Structure interne et extrémités</a:t>
            </a:r>
          </a:p>
          <a:p>
            <a:pPr marL="823913" lvl="1" indent="-285750" algn="ctr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</a:rPr>
              <a:t>Observation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</a:rPr>
              <a:t>subjective</a:t>
            </a:r>
            <a:r>
              <a:rPr lang="fr-FR" sz="1600" dirty="0">
                <a:latin typeface="Calibri" pitchFamily="34" charset="0"/>
              </a:rPr>
              <a:t>	</a:t>
            </a: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9674" y="1952926"/>
            <a:ext cx="3726021" cy="270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3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1090644" y="1950847"/>
            <a:ext cx="10010711" cy="1800225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11200" dirty="0" smtClean="0">
                <a:latin typeface="Calibri" pitchFamily="34" charset="0"/>
              </a:rPr>
              <a:t>Dispositifs évaluant la quantité de lumière transmise : </a:t>
            </a:r>
          </a:p>
          <a:p>
            <a:pPr marL="82296" indent="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r-FR" sz="11200" dirty="0" smtClean="0">
              <a:latin typeface="Calibri" pitchFamily="34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9600" dirty="0" smtClean="0">
                <a:latin typeface="Calibri" pitchFamily="34" charset="0"/>
              </a:rPr>
              <a:t>Comparaison des techniques sur 2 échantillons différents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fr-FR" dirty="0" smtClean="0">
              <a:latin typeface="Calibri" pitchFamily="34" charset="0"/>
            </a:endParaRPr>
          </a:p>
          <a:p>
            <a:pPr marL="886968" lvl="2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Luxmètre (optiques et câbles) </a:t>
            </a:r>
          </a:p>
          <a:p>
            <a:pPr marL="886968" lvl="2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Contrôleur analogique (câbles) </a:t>
            </a:r>
            <a:endParaRPr lang="fr-FR" sz="8000" dirty="0">
              <a:latin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90644" y="4182872"/>
            <a:ext cx="10129806" cy="1752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1200" dirty="0" smtClean="0">
                <a:latin typeface="Calibri" pitchFamily="34" charset="0"/>
              </a:rPr>
              <a:t>Dispositifs évaluant la qualité de l’image observée 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fr-FR" sz="6400" dirty="0" smtClean="0">
              <a:latin typeface="Calibri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9600" dirty="0" smtClean="0">
                <a:latin typeface="Calibri" pitchFamily="34" charset="0"/>
              </a:rPr>
              <a:t>Comparaison sur un même échantillon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8000" dirty="0" smtClean="0">
              <a:latin typeface="Calibri" pitchFamily="34" charset="0"/>
            </a:endParaRPr>
          </a:p>
          <a:p>
            <a:pPr marL="886142" lvl="2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Œil nu</a:t>
            </a:r>
          </a:p>
          <a:p>
            <a:pPr marL="886968" lvl="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Loupe </a:t>
            </a:r>
          </a:p>
          <a:p>
            <a:pPr marL="886968" lvl="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Contrôleur cylindrique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sz="6400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4982658" y="-4694555"/>
            <a:ext cx="800219" cy="104241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ETUDE COMPARATIVE: méthodologie des essais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284057" y="3106831"/>
            <a:ext cx="439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avec 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comparaison</a:t>
            </a:r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 au ressenti du chirurgien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6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1090644" y="1950847"/>
            <a:ext cx="10010711" cy="1800225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11200" dirty="0" smtClean="0">
                <a:latin typeface="Calibri" pitchFamily="34" charset="0"/>
              </a:rPr>
              <a:t>Dispositifs évaluant la quantité de lumière transmise : </a:t>
            </a:r>
          </a:p>
          <a:p>
            <a:pPr marL="82296" indent="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r-FR" sz="11200" dirty="0" smtClean="0">
              <a:latin typeface="Calibri" pitchFamily="34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9600" dirty="0" smtClean="0">
                <a:latin typeface="Calibri" pitchFamily="34" charset="0"/>
              </a:rPr>
              <a:t>Comparaison des techniques sur 2 échantillons différents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fr-FR" dirty="0" smtClean="0">
              <a:latin typeface="Calibri" pitchFamily="34" charset="0"/>
            </a:endParaRPr>
          </a:p>
          <a:p>
            <a:pPr marL="886968" lvl="2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Luxmètre (optiques et câbles) </a:t>
            </a:r>
          </a:p>
          <a:p>
            <a:pPr marL="886968" lvl="2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Contrôleur analogique (câbles) </a:t>
            </a:r>
            <a:endParaRPr lang="fr-FR" sz="8000" dirty="0">
              <a:latin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90644" y="4182872"/>
            <a:ext cx="10129806" cy="1752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12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Dispositifs évaluant la qualité de l’image observée 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fr-FR" sz="64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96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Comparaison sur un même échantillon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80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886142" lvl="2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Œil nu</a:t>
            </a:r>
          </a:p>
          <a:p>
            <a:pPr marL="886968" lvl="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Loupe </a:t>
            </a:r>
          </a:p>
          <a:p>
            <a:pPr marL="886968" lvl="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Contrôleur cylindrique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sz="6400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4982658" y="-4694555"/>
            <a:ext cx="800219" cy="104241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ETUDE COMPARATIVE: méthodologie des essais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284057" y="3106831"/>
            <a:ext cx="439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avec 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comparaison</a:t>
            </a:r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 au ressenti du chirurgien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4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graphicFrame>
        <p:nvGraphicFramePr>
          <p:cNvPr id="4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70794"/>
              </p:ext>
            </p:extLst>
          </p:nvPr>
        </p:nvGraphicFramePr>
        <p:xfrm>
          <a:off x="1543855" y="2554703"/>
          <a:ext cx="10492143" cy="2751002"/>
        </p:xfrm>
        <a:graphic>
          <a:graphicData uri="http://schemas.openxmlformats.org/drawingml/2006/table">
            <a:tbl>
              <a:tblPr/>
              <a:tblGrid>
                <a:gridCol w="828436"/>
                <a:gridCol w="768375"/>
                <a:gridCol w="867786"/>
                <a:gridCol w="1105961"/>
                <a:gridCol w="845005"/>
                <a:gridCol w="867787"/>
                <a:gridCol w="915422"/>
                <a:gridCol w="658607"/>
                <a:gridCol w="1033474"/>
                <a:gridCol w="845005"/>
                <a:gridCol w="940276"/>
                <a:gridCol w="816009"/>
              </a:tblGrid>
              <a:tr h="877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Dispositif de contrôle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Dispositif Contrôlé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Echantillon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21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Nombre de dispositifs réceptionnés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Nombre de dispositifs testés *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Conformes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(sur total testé)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Non conformes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(sur total testé)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Temps estimé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Manipulations des optiques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ou câbles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Blanc nécessaire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Calculs nécessaires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Paramètre observé</a:t>
                      </a: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  <a:tr h="692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luxmètre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optique (fibres de lumière)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46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(73,9 %)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10</a:t>
                      </a:r>
                      <a:b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</a:b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(29%)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24</a:t>
                      </a:r>
                      <a:b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</a:b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(71 %)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 5 min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nombreuses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oui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oui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TL &gt;65 %</a:t>
                      </a: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  <a:tr h="590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luxmètre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câble (fibres de lumière)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41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(95,1 %)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(49 %)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(51 %)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214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 5 min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nombreuses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oui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oui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TL &gt;60 %</a:t>
                      </a: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  <a:tr h="590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contrôleur analogique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câble (fibres de lumière)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B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45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(44 %)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(55 %)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(45 %)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 10 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TL &gt;75 %</a:t>
                      </a:r>
                    </a:p>
                  </a:txBody>
                  <a:tcPr marL="91420" marR="91420" marT="45707" marB="45707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</a:tbl>
          </a:graphicData>
        </a:graphic>
      </p:graphicFrame>
      <p:sp>
        <p:nvSpPr>
          <p:cNvPr id="45" name="Flèche droite 44"/>
          <p:cNvSpPr/>
          <p:nvPr/>
        </p:nvSpPr>
        <p:spPr>
          <a:xfrm>
            <a:off x="3288363" y="1898044"/>
            <a:ext cx="936104" cy="288032"/>
          </a:xfrm>
          <a:prstGeom prst="rightArrow">
            <a:avLst/>
          </a:prstGeom>
          <a:gradFill rotWithShape="1">
            <a:gsLst>
              <a:gs pos="0">
                <a:srgbClr val="EB641B">
                  <a:tint val="92000"/>
                  <a:satMod val="170000"/>
                </a:srgbClr>
              </a:gs>
              <a:gs pos="15000">
                <a:srgbClr val="EB641B">
                  <a:tint val="92000"/>
                  <a:shade val="99000"/>
                  <a:satMod val="170000"/>
                </a:srgbClr>
              </a:gs>
              <a:gs pos="62000">
                <a:srgbClr val="EB641B">
                  <a:tint val="96000"/>
                  <a:shade val="80000"/>
                  <a:satMod val="170000"/>
                </a:srgbClr>
              </a:gs>
              <a:gs pos="97000">
                <a:srgbClr val="EB641B">
                  <a:tint val="98000"/>
                  <a:shade val="63000"/>
                  <a:satMod val="170000"/>
                </a:srgbClr>
              </a:gs>
              <a:gs pos="100000">
                <a:srgbClr val="EB641B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EB641B">
                <a:shade val="8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6" name="ZoneTexte 8"/>
          <p:cNvSpPr txBox="1">
            <a:spLocks noChangeArrowheads="1"/>
          </p:cNvSpPr>
          <p:nvPr/>
        </p:nvSpPr>
        <p:spPr bwMode="auto">
          <a:xfrm>
            <a:off x="4969447" y="1857629"/>
            <a:ext cx="4467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Comparaison de la </a:t>
            </a:r>
            <a:r>
              <a:rPr lang="fr-FR" sz="2400" i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technique</a:t>
            </a: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1447800" y="335216"/>
            <a:ext cx="10207752" cy="133508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474B78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Résultats : Luxmètre VS contrôleur analogique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Estimation de la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transmission lumineuse (TL)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sur des échantillons différents</a:t>
            </a:r>
          </a:p>
        </p:txBody>
      </p:sp>
      <p:sp>
        <p:nvSpPr>
          <p:cNvPr id="48" name="Ellipse 47"/>
          <p:cNvSpPr/>
          <p:nvPr/>
        </p:nvSpPr>
        <p:spPr>
          <a:xfrm>
            <a:off x="5265072" y="3585141"/>
            <a:ext cx="611086" cy="40899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5265072" y="4254950"/>
            <a:ext cx="611086" cy="40899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5235326" y="4821918"/>
            <a:ext cx="611086" cy="41125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7741920" y="3343777"/>
            <a:ext cx="4450080" cy="2197487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979613" y="5305705"/>
            <a:ext cx="967593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/>
            <a:endParaRPr lang="fr-FR" altLang="fr-FR" dirty="0">
              <a:solidFill>
                <a:prstClr val="black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altLang="fr-FR" sz="2000" b="1" dirty="0">
                <a:solidFill>
                  <a:srgbClr val="0070C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Contrôleur analogique de câble </a:t>
            </a: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 utilisation simple et rapide, diagnostic direct</a:t>
            </a:r>
          </a:p>
          <a:p>
            <a:pPr marL="171450" indent="-171450" algn="just"/>
            <a:endParaRPr lang="fr-FR" altLang="fr-FR" sz="2000" dirty="0">
              <a:solidFill>
                <a:prstClr val="black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altLang="fr-FR" sz="2000" b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Luxmètre </a:t>
            </a: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 manipulations à risques, chronophage, imprécis (nombreux raccords)</a:t>
            </a:r>
            <a:endParaRPr lang="fr-FR" sz="2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pic>
        <p:nvPicPr>
          <p:cNvPr id="31" name="ZoneTexte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6917" y="5977065"/>
            <a:ext cx="53292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space réservé du contenu 3"/>
          <p:cNvSpPr txBox="1">
            <a:spLocks/>
          </p:cNvSpPr>
          <p:nvPr/>
        </p:nvSpPr>
        <p:spPr bwMode="auto">
          <a:xfrm>
            <a:off x="8817228" y="2698877"/>
            <a:ext cx="2143379" cy="4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</a:rPr>
              <a:t>Valeur limite définie :</a:t>
            </a:r>
            <a:br>
              <a:rPr lang="fr-FR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1400" dirty="0" smtClean="0">
                <a:solidFill>
                  <a:srgbClr val="000000"/>
                </a:solidFill>
                <a:latin typeface="Calibri" pitchFamily="34" charset="0"/>
              </a:rPr>
              <a:t> TL = 65 %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1048513" y="250952"/>
            <a:ext cx="10607040" cy="12608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474B78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Résultats</a:t>
            </a: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Comparaison de la </a:t>
            </a: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transmission lumineuse </a:t>
            </a: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 l’optique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 ressenti du chirurgien</a:t>
            </a:r>
            <a:r>
              <a:rPr kumimoji="0" lang="fr-FR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FR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(Bloc Urologie CHLS, Pr A </a:t>
            </a:r>
            <a:r>
              <a:rPr kumimoji="0" lang="fr-FR" sz="3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Ruffion</a:t>
            </a:r>
            <a:r>
              <a:rPr kumimoji="0" lang="fr-FR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fr-FR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664095"/>
              </p:ext>
            </p:extLst>
          </p:nvPr>
        </p:nvGraphicFramePr>
        <p:xfrm>
          <a:off x="3528282" y="1641900"/>
          <a:ext cx="5826506" cy="257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1"/>
          <p:cNvSpPr txBox="1">
            <a:spLocks noChangeArrowheads="1"/>
          </p:cNvSpPr>
          <p:nvPr/>
        </p:nvSpPr>
        <p:spPr bwMode="auto">
          <a:xfrm>
            <a:off x="5216779" y="4066509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Observation du chirurgien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643633" y="4371309"/>
            <a:ext cx="741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600" b="1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Transmission Lumineuse de l’optique : paramètre adéquat ? </a:t>
            </a:r>
            <a:r>
              <a:rPr lang="fr-FR" sz="1600" b="1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endParaRPr lang="fr-FR" sz="1600" b="1" dirty="0">
              <a:solidFill>
                <a:srgbClr val="00B05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ZoneTexte 6"/>
          <p:cNvSpPr txBox="1">
            <a:spLocks noChangeArrowheads="1"/>
          </p:cNvSpPr>
          <p:nvPr/>
        </p:nvSpPr>
        <p:spPr bwMode="auto">
          <a:xfrm>
            <a:off x="4137279" y="4709446"/>
            <a:ext cx="439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NON, Paramètre </a:t>
            </a:r>
            <a:r>
              <a:rPr lang="fr-FR" altLang="fr-FR" b="1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objectif</a:t>
            </a:r>
            <a:r>
              <a:rPr lang="fr-FR" altLang="fr-FR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mais </a:t>
            </a:r>
            <a:r>
              <a:rPr lang="fr-FR" altLang="fr-FR" b="1">
                <a:solidFill>
                  <a:srgbClr val="FF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insuffisant</a:t>
            </a:r>
            <a:endParaRPr lang="fr-FR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979614" y="5016311"/>
            <a:ext cx="95052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0000"/>
              <a:buFont typeface="Wingdings" pitchFamily="2" charset="2"/>
              <a:buChar char="Ø"/>
            </a:pP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Transmission lumineuse </a:t>
            </a:r>
            <a:r>
              <a:rPr lang="fr-FR" altLang="fr-FR" sz="1600" b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non corrélée </a:t>
            </a:r>
            <a:r>
              <a:rPr lang="fr-FR" altLang="fr-FR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au ressenti du chirurgien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Structure des optiques : </a:t>
            </a:r>
            <a:r>
              <a:rPr lang="fr-FR" altLang="fr-FR" sz="1600" dirty="0" smtClean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 </a:t>
            </a:r>
            <a:r>
              <a:rPr lang="fr-FR" altLang="fr-FR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ne prend pas en compte le système de transmission de l’image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À mettre en relation avec le </a:t>
            </a:r>
            <a:r>
              <a:rPr lang="fr-FR" altLang="fr-FR" sz="1600" b="1" dirty="0">
                <a:solidFill>
                  <a:srgbClr val="FFC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type de cavité </a:t>
            </a:r>
            <a:r>
              <a:rPr lang="fr-FR" altLang="fr-FR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explorée</a:t>
            </a:r>
            <a:endParaRPr lang="fr-FR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46792" y="6116765"/>
            <a:ext cx="457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à"/>
            </a:pPr>
            <a:r>
              <a:rPr lang="fr-FR" sz="160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TL non adaptée au contrôle des optiques</a:t>
            </a:r>
          </a:p>
          <a:p>
            <a:pPr algn="ctr"/>
            <a:r>
              <a:rPr lang="fr-FR" sz="160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 </a:t>
            </a:r>
            <a:r>
              <a:rPr lang="fr-FR" sz="1600" b="1">
                <a:solidFill>
                  <a:srgbClr val="00B05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Adaptée au contrôle des câbles</a:t>
            </a:r>
            <a:endParaRPr lang="fr-FR" sz="16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4351" descr="C:\Documents and Settings\charhonni\Local Settings\Temporary Internet Files\Content.Word\Sans titre.jpg"/>
          <p:cNvPicPr>
            <a:picLocks noChangeAspect="1" noChangeArrowheads="1"/>
          </p:cNvPicPr>
          <p:nvPr/>
        </p:nvPicPr>
        <p:blipFill>
          <a:blip r:embed="rId3"/>
          <a:srcRect t="5611" r="3461" b="10892"/>
          <a:stretch>
            <a:fillRect/>
          </a:stretch>
        </p:blipFill>
        <p:spPr bwMode="auto">
          <a:xfrm>
            <a:off x="903410" y="1678160"/>
            <a:ext cx="10385180" cy="44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5400000">
            <a:off x="3867091" y="-3727450"/>
            <a:ext cx="800219" cy="85344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GENERALITES : structure des optiques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1090644" y="1950847"/>
            <a:ext cx="10010711" cy="1800225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112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Dispositifs évaluant la quantité de lumière transmise : </a:t>
            </a:r>
          </a:p>
          <a:p>
            <a:pPr marL="82296" indent="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endParaRPr lang="fr-FR" sz="112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96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Comparaison des techniques sur 2 échantillons différents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fr-FR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marL="886968" lvl="2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8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Luxmètre (optiques et câbles) </a:t>
            </a:r>
          </a:p>
          <a:p>
            <a:pPr marL="886968" lvl="2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fr-FR" sz="8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Contrôleur analogique (câbles) </a:t>
            </a:r>
            <a:endParaRPr lang="fr-FR" sz="8000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90644" y="4182872"/>
            <a:ext cx="10129806" cy="1752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1200" dirty="0" smtClean="0">
                <a:latin typeface="Calibri" pitchFamily="34" charset="0"/>
              </a:rPr>
              <a:t>Dispositifs évaluant la qualité de l’image observée 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fr-FR" sz="6400" dirty="0" smtClean="0">
              <a:latin typeface="Calibri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9600" dirty="0" smtClean="0">
                <a:latin typeface="Calibri" pitchFamily="34" charset="0"/>
              </a:rPr>
              <a:t>Comparaison sur un même échantillon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8000" dirty="0" smtClean="0">
              <a:latin typeface="Calibri" pitchFamily="34" charset="0"/>
            </a:endParaRPr>
          </a:p>
          <a:p>
            <a:pPr marL="886142" lvl="2" indent="-23774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Œil nu</a:t>
            </a:r>
          </a:p>
          <a:p>
            <a:pPr marL="886968" lvl="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Loupe </a:t>
            </a:r>
          </a:p>
          <a:p>
            <a:pPr marL="886968" lvl="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8000" dirty="0" smtClean="0">
                <a:latin typeface="Calibri" pitchFamily="34" charset="0"/>
              </a:rPr>
              <a:t>Contrôleur cylindrique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sz="6400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4982658" y="-4694555"/>
            <a:ext cx="800219" cy="104241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ETUDE COMPARATIVE: méthodologie des essais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284057" y="3106831"/>
            <a:ext cx="439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avec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comparaison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au ressenti du chirurgien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72" name="Flèche droite 71"/>
          <p:cNvSpPr/>
          <p:nvPr/>
        </p:nvSpPr>
        <p:spPr>
          <a:xfrm>
            <a:off x="1691543" y="1773833"/>
            <a:ext cx="936103" cy="288032"/>
          </a:xfrm>
          <a:prstGeom prst="rightArrow">
            <a:avLst/>
          </a:prstGeom>
          <a:gradFill rotWithShape="1">
            <a:gsLst>
              <a:gs pos="0">
                <a:srgbClr val="EB641B">
                  <a:tint val="92000"/>
                  <a:satMod val="170000"/>
                </a:srgbClr>
              </a:gs>
              <a:gs pos="15000">
                <a:srgbClr val="EB641B">
                  <a:tint val="92000"/>
                  <a:shade val="99000"/>
                  <a:satMod val="170000"/>
                </a:srgbClr>
              </a:gs>
              <a:gs pos="62000">
                <a:srgbClr val="EB641B">
                  <a:tint val="96000"/>
                  <a:shade val="80000"/>
                  <a:satMod val="170000"/>
                </a:srgbClr>
              </a:gs>
              <a:gs pos="97000">
                <a:srgbClr val="EB641B">
                  <a:tint val="98000"/>
                  <a:shade val="63000"/>
                  <a:satMod val="170000"/>
                </a:srgbClr>
              </a:gs>
              <a:gs pos="100000">
                <a:srgbClr val="EB641B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EB641B">
                <a:shade val="8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3" name="ZoneTexte 7"/>
          <p:cNvSpPr txBox="1">
            <a:spLocks noChangeArrowheads="1"/>
          </p:cNvSpPr>
          <p:nvPr/>
        </p:nvSpPr>
        <p:spPr bwMode="auto">
          <a:xfrm>
            <a:off x="2950465" y="1706563"/>
            <a:ext cx="841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Comparaison de la </a:t>
            </a:r>
            <a:r>
              <a:rPr lang="fr-FR" sz="2400" i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technique et de la performance de la technique</a:t>
            </a:r>
          </a:p>
        </p:txBody>
      </p:sp>
      <p:grpSp>
        <p:nvGrpSpPr>
          <p:cNvPr id="74" name="Group 69"/>
          <p:cNvGrpSpPr>
            <a:grpSpLocks noRot="1"/>
          </p:cNvGrpSpPr>
          <p:nvPr/>
        </p:nvGrpSpPr>
        <p:grpSpPr bwMode="auto">
          <a:xfrm>
            <a:off x="1481237" y="3081731"/>
            <a:ext cx="10171176" cy="1885950"/>
            <a:chOff x="709" y="1900"/>
            <a:chExt cx="4853" cy="1064"/>
          </a:xfrm>
        </p:grpSpPr>
        <p:sp>
          <p:nvSpPr>
            <p:cNvPr id="75" name="Rectangle 4"/>
            <p:cNvSpPr>
              <a:spLocks noChangeArrowheads="1"/>
            </p:cNvSpPr>
            <p:nvPr/>
          </p:nvSpPr>
          <p:spPr bwMode="auto">
            <a:xfrm>
              <a:off x="709" y="1900"/>
              <a:ext cx="383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Dispositif  de contrôle</a:t>
              </a:r>
              <a:endPara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1092" y="1900"/>
              <a:ext cx="433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Contrôle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1525" y="1900"/>
              <a:ext cx="454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Echantillon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1979" y="1900"/>
              <a:ext cx="499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Nombre de dispositifs réceptionnés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2478" y="1900"/>
              <a:ext cx="440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Nombre de dispositifs testables *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2918" y="1900"/>
              <a:ext cx="407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Nombre de dispositifs testés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1" name="Rectangle 10"/>
            <p:cNvSpPr>
              <a:spLocks noChangeArrowheads="1"/>
            </p:cNvSpPr>
            <p:nvPr/>
          </p:nvSpPr>
          <p:spPr bwMode="auto">
            <a:xfrm>
              <a:off x="3325" y="1900"/>
              <a:ext cx="377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Optiques nettes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3702" y="1900"/>
              <a:ext cx="454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Optiques avec défauts observés 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4156" y="1900"/>
              <a:ext cx="363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Temps estimé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4519" y="1900"/>
              <a:ext cx="577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Manipulations des optiques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ou câbles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5096" y="1900"/>
              <a:ext cx="466" cy="37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Paramètre observé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709" y="2271"/>
              <a:ext cx="383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œil nu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7" name="Rectangle 16"/>
            <p:cNvSpPr>
              <a:spLocks noChangeArrowheads="1"/>
            </p:cNvSpPr>
            <p:nvPr/>
          </p:nvSpPr>
          <p:spPr bwMode="auto">
            <a:xfrm>
              <a:off x="1092" y="2271"/>
              <a:ext cx="433" cy="69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système de transmission de l’image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8" name="Rectangle 17"/>
            <p:cNvSpPr>
              <a:spLocks noChangeArrowheads="1"/>
            </p:cNvSpPr>
            <p:nvPr/>
          </p:nvSpPr>
          <p:spPr bwMode="auto">
            <a:xfrm>
              <a:off x="1525" y="2271"/>
              <a:ext cx="454" cy="69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C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1979" y="2271"/>
              <a:ext cx="499" cy="69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102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478" y="2271"/>
              <a:ext cx="440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102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(100 %)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918" y="2271"/>
              <a:ext cx="407" cy="69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95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3325" y="2271"/>
              <a:ext cx="377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24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(25 %)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3702" y="2271"/>
              <a:ext cx="454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71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(75 %)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4156" y="2271"/>
              <a:ext cx="363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quelques secondes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4519" y="2271"/>
              <a:ext cx="577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5096" y="2271"/>
              <a:ext cx="466" cy="309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Subjectif</a:t>
              </a:r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2478" y="2580"/>
              <a:ext cx="440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102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(100 %)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709" y="2580"/>
              <a:ext cx="383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loupe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3325" y="2580"/>
              <a:ext cx="377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15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(16 %)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3702" y="2580"/>
              <a:ext cx="454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80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(84 %)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1" name="Rectangle 30"/>
            <p:cNvSpPr>
              <a:spLocks noChangeArrowheads="1"/>
            </p:cNvSpPr>
            <p:nvPr/>
          </p:nvSpPr>
          <p:spPr bwMode="auto">
            <a:xfrm>
              <a:off x="4156" y="2580"/>
              <a:ext cx="363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quelques secondes</a:t>
              </a:r>
            </a:p>
          </p:txBody>
        </p:sp>
        <p:sp>
          <p:nvSpPr>
            <p:cNvPr id="102" name="Rectangle 31"/>
            <p:cNvSpPr>
              <a:spLocks noChangeArrowheads="1"/>
            </p:cNvSpPr>
            <p:nvPr/>
          </p:nvSpPr>
          <p:spPr bwMode="auto">
            <a:xfrm>
              <a:off x="4519" y="2580"/>
              <a:ext cx="577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3" name="Rectangle 32"/>
            <p:cNvSpPr>
              <a:spLocks noChangeArrowheads="1"/>
            </p:cNvSpPr>
            <p:nvPr/>
          </p:nvSpPr>
          <p:spPr bwMode="auto">
            <a:xfrm>
              <a:off x="5096" y="2580"/>
              <a:ext cx="466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Subjectif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cs typeface="Arial" charset="0"/>
              </a:endParaRPr>
            </a:p>
          </p:txBody>
        </p:sp>
        <p:sp>
          <p:nvSpPr>
            <p:cNvPr id="104" name="Rectangle 33"/>
            <p:cNvSpPr>
              <a:spLocks noChangeArrowheads="1"/>
            </p:cNvSpPr>
            <p:nvPr/>
          </p:nvSpPr>
          <p:spPr bwMode="auto">
            <a:xfrm>
              <a:off x="709" y="2772"/>
              <a:ext cx="383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contrôleur cylindrique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5" name="Rectangle 34"/>
            <p:cNvSpPr>
              <a:spLocks noChangeArrowheads="1"/>
            </p:cNvSpPr>
            <p:nvPr/>
          </p:nvSpPr>
          <p:spPr bwMode="auto">
            <a:xfrm>
              <a:off x="2478" y="2772"/>
              <a:ext cx="440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95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(93 %)</a:t>
              </a:r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3325" y="2772"/>
              <a:ext cx="377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14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(15 %)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7" name="Rectangle 36"/>
            <p:cNvSpPr>
              <a:spLocks noChangeArrowheads="1"/>
            </p:cNvSpPr>
            <p:nvPr/>
          </p:nvSpPr>
          <p:spPr bwMode="auto">
            <a:xfrm>
              <a:off x="3702" y="2772"/>
              <a:ext cx="454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81</a:t>
              </a:r>
              <a:b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</a:b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(85 %)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8" name="Rectangle 37"/>
            <p:cNvSpPr>
              <a:spLocks noChangeArrowheads="1"/>
            </p:cNvSpPr>
            <p:nvPr/>
          </p:nvSpPr>
          <p:spPr bwMode="auto">
            <a:xfrm>
              <a:off x="4156" y="2772"/>
              <a:ext cx="363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4214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quelques secondes</a:t>
              </a:r>
            </a:p>
          </p:txBody>
        </p:sp>
        <p:sp>
          <p:nvSpPr>
            <p:cNvPr id="109" name="Rectangle 38"/>
            <p:cNvSpPr>
              <a:spLocks noChangeArrowheads="1"/>
            </p:cNvSpPr>
            <p:nvPr/>
          </p:nvSpPr>
          <p:spPr bwMode="auto">
            <a:xfrm>
              <a:off x="4519" y="2772"/>
              <a:ext cx="577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nombreuses</a:t>
              </a: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0" name="Rectangle 39"/>
            <p:cNvSpPr>
              <a:spLocks noChangeArrowheads="1"/>
            </p:cNvSpPr>
            <p:nvPr/>
          </p:nvSpPr>
          <p:spPr bwMode="auto">
            <a:xfrm>
              <a:off x="5096" y="2772"/>
              <a:ext cx="466" cy="19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03" rIns="91429" bIns="4570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cs typeface="Arial" charset="0"/>
                </a:rPr>
                <a:t>Subjectif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cs typeface="Arial" charset="0"/>
              </a:endParaRPr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>
              <a:off x="1092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>
              <a:off x="1525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3" name="Line 42"/>
            <p:cNvSpPr>
              <a:spLocks noChangeShapeType="1"/>
            </p:cNvSpPr>
            <p:nvPr/>
          </p:nvSpPr>
          <p:spPr bwMode="auto">
            <a:xfrm>
              <a:off x="1979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4" name="Line 43"/>
            <p:cNvSpPr>
              <a:spLocks noChangeShapeType="1"/>
            </p:cNvSpPr>
            <p:nvPr/>
          </p:nvSpPr>
          <p:spPr bwMode="auto">
            <a:xfrm>
              <a:off x="2478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>
              <a:off x="2918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6" name="Line 45"/>
            <p:cNvSpPr>
              <a:spLocks noChangeShapeType="1"/>
            </p:cNvSpPr>
            <p:nvPr/>
          </p:nvSpPr>
          <p:spPr bwMode="auto">
            <a:xfrm>
              <a:off x="3325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>
              <a:off x="3702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8" name="Line 47"/>
            <p:cNvSpPr>
              <a:spLocks noChangeShapeType="1"/>
            </p:cNvSpPr>
            <p:nvPr/>
          </p:nvSpPr>
          <p:spPr bwMode="auto">
            <a:xfrm>
              <a:off x="4156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9" name="Line 48"/>
            <p:cNvSpPr>
              <a:spLocks noChangeShapeType="1"/>
            </p:cNvSpPr>
            <p:nvPr/>
          </p:nvSpPr>
          <p:spPr bwMode="auto">
            <a:xfrm>
              <a:off x="4519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0" name="Line 49"/>
            <p:cNvSpPr>
              <a:spLocks noChangeShapeType="1"/>
            </p:cNvSpPr>
            <p:nvPr/>
          </p:nvSpPr>
          <p:spPr bwMode="auto">
            <a:xfrm>
              <a:off x="5096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1" name="Line 50"/>
            <p:cNvSpPr>
              <a:spLocks noChangeShapeType="1"/>
            </p:cNvSpPr>
            <p:nvPr/>
          </p:nvSpPr>
          <p:spPr bwMode="auto">
            <a:xfrm>
              <a:off x="709" y="2271"/>
              <a:ext cx="4853" cy="0"/>
            </a:xfrm>
            <a:prstGeom prst="line">
              <a:avLst/>
            </a:prstGeom>
            <a:noFill/>
            <a:ln w="381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2" name="Line 51"/>
            <p:cNvSpPr>
              <a:spLocks noChangeShapeType="1"/>
            </p:cNvSpPr>
            <p:nvPr/>
          </p:nvSpPr>
          <p:spPr bwMode="auto">
            <a:xfrm>
              <a:off x="2478" y="2580"/>
              <a:ext cx="440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3" name="Line 52"/>
            <p:cNvSpPr>
              <a:spLocks noChangeShapeType="1"/>
            </p:cNvSpPr>
            <p:nvPr/>
          </p:nvSpPr>
          <p:spPr bwMode="auto">
            <a:xfrm>
              <a:off x="709" y="2580"/>
              <a:ext cx="383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4" name="Line 53"/>
            <p:cNvSpPr>
              <a:spLocks noChangeShapeType="1"/>
            </p:cNvSpPr>
            <p:nvPr/>
          </p:nvSpPr>
          <p:spPr bwMode="auto">
            <a:xfrm>
              <a:off x="3325" y="2580"/>
              <a:ext cx="2237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5" name="Line 54"/>
            <p:cNvSpPr>
              <a:spLocks noChangeShapeType="1"/>
            </p:cNvSpPr>
            <p:nvPr/>
          </p:nvSpPr>
          <p:spPr bwMode="auto">
            <a:xfrm>
              <a:off x="709" y="2772"/>
              <a:ext cx="383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6" name="Line 55"/>
            <p:cNvSpPr>
              <a:spLocks noChangeShapeType="1"/>
            </p:cNvSpPr>
            <p:nvPr/>
          </p:nvSpPr>
          <p:spPr bwMode="auto">
            <a:xfrm>
              <a:off x="2478" y="2772"/>
              <a:ext cx="440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7" name="Line 56"/>
            <p:cNvSpPr>
              <a:spLocks noChangeShapeType="1"/>
            </p:cNvSpPr>
            <p:nvPr/>
          </p:nvSpPr>
          <p:spPr bwMode="auto">
            <a:xfrm>
              <a:off x="3325" y="2772"/>
              <a:ext cx="2237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8" name="Line 57"/>
            <p:cNvSpPr>
              <a:spLocks noChangeShapeType="1"/>
            </p:cNvSpPr>
            <p:nvPr/>
          </p:nvSpPr>
          <p:spPr bwMode="auto">
            <a:xfrm>
              <a:off x="709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9" name="Line 58"/>
            <p:cNvSpPr>
              <a:spLocks noChangeShapeType="1"/>
            </p:cNvSpPr>
            <p:nvPr/>
          </p:nvSpPr>
          <p:spPr bwMode="auto">
            <a:xfrm>
              <a:off x="5562" y="1900"/>
              <a:ext cx="0" cy="1064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0" name="Line 59"/>
            <p:cNvSpPr>
              <a:spLocks noChangeShapeType="1"/>
            </p:cNvSpPr>
            <p:nvPr/>
          </p:nvSpPr>
          <p:spPr bwMode="auto">
            <a:xfrm>
              <a:off x="709" y="1900"/>
              <a:ext cx="4853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1" name="Line 60"/>
            <p:cNvSpPr>
              <a:spLocks noChangeShapeType="1"/>
            </p:cNvSpPr>
            <p:nvPr/>
          </p:nvSpPr>
          <p:spPr bwMode="auto">
            <a:xfrm>
              <a:off x="709" y="2964"/>
              <a:ext cx="4853" cy="0"/>
            </a:xfrm>
            <a:prstGeom prst="line">
              <a:avLst/>
            </a:prstGeom>
            <a:noFill/>
            <a:ln w="127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132" name="Étoile à 5 branches 131"/>
          <p:cNvSpPr/>
          <p:nvPr/>
        </p:nvSpPr>
        <p:spPr>
          <a:xfrm>
            <a:off x="4109534" y="2357438"/>
            <a:ext cx="325438" cy="328612"/>
          </a:xfrm>
          <a:prstGeom prst="star5">
            <a:avLst/>
          </a:prstGeom>
          <a:solidFill>
            <a:srgbClr val="2DA2BF"/>
          </a:solidFill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3" name="ZoneTexte 2"/>
          <p:cNvSpPr txBox="1">
            <a:spLocks noChangeArrowheads="1"/>
          </p:cNvSpPr>
          <p:nvPr/>
        </p:nvSpPr>
        <p:spPr bwMode="auto">
          <a:xfrm>
            <a:off x="4752212" y="229076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Comparaison de la technique</a:t>
            </a:r>
          </a:p>
        </p:txBody>
      </p:sp>
      <p:sp>
        <p:nvSpPr>
          <p:cNvPr id="134" name="Titre 1"/>
          <p:cNvSpPr txBox="1">
            <a:spLocks/>
          </p:cNvSpPr>
          <p:nvPr/>
        </p:nvSpPr>
        <p:spPr>
          <a:xfrm>
            <a:off x="1060704" y="260350"/>
            <a:ext cx="10838687" cy="128803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474B78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Résultats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Évaluation du système de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transmission de l’image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sur un même échantillon</a:t>
            </a:r>
            <a:b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Œil nu VS Loupe VS Contrôleur cylindrique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5188801" y="4706126"/>
            <a:ext cx="922174" cy="38557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8705643" y="3728347"/>
            <a:ext cx="2904273" cy="1368425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1691544" y="5157788"/>
            <a:ext cx="9927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ctr">
              <a:buFont typeface="Wingdings" pitchFamily="2" charset="2"/>
              <a:buChar char="§"/>
            </a:pPr>
            <a:r>
              <a:rPr lang="fr-FR" altLang="fr-FR" sz="2400" b="1" dirty="0">
                <a:solidFill>
                  <a:srgbClr val="0070C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Loupe </a:t>
            </a:r>
            <a:r>
              <a:rPr lang="fr-FR" altLang="fr-FR" sz="2400" dirty="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 utilisation simple, pas de limite concernant la forme de l’optique</a:t>
            </a:r>
          </a:p>
          <a:p>
            <a:pPr marL="171450" indent="-171450" algn="ctr">
              <a:buFont typeface="Wingdings" pitchFamily="2" charset="2"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171450" indent="-171450" algn="ctr">
              <a:buFont typeface="Wingdings" pitchFamily="2" charset="2"/>
              <a:buChar char="§"/>
            </a:pPr>
            <a:r>
              <a:rPr lang="fr-FR" altLang="fr-FR" sz="2400" b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Contrôleur cylindrique </a:t>
            </a:r>
            <a:r>
              <a:rPr lang="fr-FR" altLang="fr-FR" sz="2400" dirty="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 manipulation à risque pour bénéfice réel faible, limité par les optiques avec renvoi d’angle ou de petite longueur</a:t>
            </a:r>
          </a:p>
        </p:txBody>
      </p:sp>
    </p:spTree>
    <p:extLst>
      <p:ext uri="{BB962C8B-B14F-4D97-AF65-F5344CB8AC3E}">
        <p14:creationId xmlns:p14="http://schemas.microsoft.com/office/powerpoint/2010/main" val="24436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827715" y="2408491"/>
            <a:ext cx="511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Comparaison de la performance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4322890" y="2426144"/>
            <a:ext cx="360362" cy="360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pic>
        <p:nvPicPr>
          <p:cNvPr id="7" name="ZoneTexte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7430" y="3307367"/>
            <a:ext cx="436067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70443" y="3292127"/>
            <a:ext cx="3874643" cy="309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defTabSz="4213225">
              <a:lnSpc>
                <a:spcPct val="150000"/>
              </a:lnSpc>
            </a:pPr>
            <a:r>
              <a:rPr lang="fr-FR" altLang="fr-FR" sz="1600" b="1" dirty="0">
                <a:latin typeface="Calibri" pitchFamily="34" charset="0"/>
                <a:sym typeface="Wingdings" pitchFamily="2" charset="2"/>
              </a:rPr>
              <a:t>Contrôleur cylindrique </a:t>
            </a:r>
          </a:p>
          <a:p>
            <a:pPr algn="ctr" defTabSz="4213225">
              <a:lnSpc>
                <a:spcPct val="150000"/>
              </a:lnSpc>
            </a:pPr>
            <a:endParaRPr lang="fr-FR" altLang="fr-FR" sz="1600" b="1" dirty="0">
              <a:latin typeface="Calibri" pitchFamily="34" charset="0"/>
              <a:sym typeface="Wingdings" pitchFamily="2" charset="2"/>
            </a:endParaRPr>
          </a:p>
          <a:p>
            <a:pPr algn="ctr" defTabSz="4213225">
              <a:lnSpc>
                <a:spcPct val="150000"/>
              </a:lnSpc>
            </a:pP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> Diagnostic du défaut </a:t>
            </a:r>
            <a:r>
              <a:rPr lang="fr-FR" altLang="fr-FR" sz="14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plus précis </a:t>
            </a: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/>
            </a:r>
            <a:br>
              <a:rPr lang="fr-FR" altLang="fr-FR" sz="1400" dirty="0">
                <a:latin typeface="Calibri" pitchFamily="34" charset="0"/>
                <a:sym typeface="Wingdings" pitchFamily="2" charset="2"/>
              </a:rPr>
            </a:b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>dans </a:t>
            </a:r>
            <a:r>
              <a:rPr lang="fr-FR" altLang="fr-FR" sz="14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54 %</a:t>
            </a: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> (versus œil nu ou loupe) </a:t>
            </a:r>
          </a:p>
          <a:p>
            <a:pPr defTabSz="4213225">
              <a:lnSpc>
                <a:spcPct val="150000"/>
              </a:lnSpc>
            </a:pPr>
            <a:endParaRPr lang="fr-FR" altLang="fr-FR" sz="1400" dirty="0">
              <a:latin typeface="Calibri" pitchFamily="34" charset="0"/>
              <a:sym typeface="Wingdings" pitchFamily="2" charset="2"/>
            </a:endParaRPr>
          </a:p>
          <a:p>
            <a:pPr algn="ctr" defTabSz="4213225">
              <a:lnSpc>
                <a:spcPct val="150000"/>
              </a:lnSpc>
              <a:buFont typeface="Wingdings" pitchFamily="2" charset="2"/>
              <a:buChar char="à"/>
            </a:pPr>
            <a:r>
              <a:rPr lang="fr-FR" altLang="fr-FR" sz="1400" b="1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Gain réel </a:t>
            </a: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>uniquement dans </a:t>
            </a:r>
            <a:r>
              <a:rPr lang="fr-FR" altLang="fr-FR" sz="1400" b="1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6 %</a:t>
            </a: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> des cas, </a:t>
            </a:r>
            <a:br>
              <a:rPr lang="fr-FR" altLang="fr-FR" sz="1400" dirty="0">
                <a:latin typeface="Calibri" pitchFamily="34" charset="0"/>
                <a:sym typeface="Wingdings" pitchFamily="2" charset="2"/>
              </a:rPr>
            </a:br>
            <a:r>
              <a:rPr lang="fr-FR" altLang="fr-FR" sz="1400" dirty="0">
                <a:latin typeface="Calibri" pitchFamily="34" charset="0"/>
                <a:sym typeface="Wingdings" pitchFamily="2" charset="2"/>
              </a:rPr>
              <a:t>Dans les autres cas, il est possible de déterminer si le problème est interne ou externe à l’œil nu ou à la loupe</a:t>
            </a:r>
            <a:endParaRPr lang="fr-FR" altLang="fr-FR" sz="1400" dirty="0">
              <a:latin typeface="Calibri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234281" y="260350"/>
            <a:ext cx="10323735" cy="1239266"/>
          </a:xfr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3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Résultats 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r>
              <a:rPr lang="fr-F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Évaluation du système de </a:t>
            </a:r>
            <a:r>
              <a:rPr lang="fr-FR" sz="2200" b="1" dirty="0" smtClean="0">
                <a:solidFill>
                  <a:srgbClr val="0070C0"/>
                </a:solidFill>
                <a:latin typeface="Calibri" pitchFamily="34" charset="0"/>
              </a:rPr>
              <a:t>transmission de l’image </a:t>
            </a:r>
            <a:r>
              <a:rPr lang="fr-F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sur un même échantillon</a:t>
            </a:r>
            <a:br>
              <a:rPr lang="fr-F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r>
              <a:rPr lang="fr-F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Œil nu VS Loupe VS Contrôleur cylindrique</a:t>
            </a:r>
            <a:endParaRPr lang="fr-FR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2962656" y="1700213"/>
            <a:ext cx="8595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C0C0C0"/>
                </a:solidFill>
                <a:latin typeface="Calibri" pitchFamily="34" charset="0"/>
              </a:rPr>
              <a:t>Comparaison de la </a:t>
            </a:r>
            <a:r>
              <a:rPr lang="fr-FR" sz="2400" i="1" u="sng" dirty="0">
                <a:solidFill>
                  <a:srgbClr val="C0C0C0"/>
                </a:solidFill>
                <a:latin typeface="Calibri" pitchFamily="34" charset="0"/>
              </a:rPr>
              <a:t>technique et de la performance de la technique</a:t>
            </a:r>
          </a:p>
        </p:txBody>
      </p:sp>
      <p:pic>
        <p:nvPicPr>
          <p:cNvPr id="12" name="Flèche droite 6"/>
          <p:cNvPicPr>
            <a:picLocks noChangeArrowheads="1"/>
          </p:cNvPicPr>
          <p:nvPr/>
        </p:nvPicPr>
        <p:blipFill>
          <a:blip r:embed="rId5">
            <a:lum bright="38000"/>
            <a:grayscl/>
          </a:blip>
          <a:srcRect/>
          <a:stretch>
            <a:fillRect/>
          </a:stretch>
        </p:blipFill>
        <p:spPr bwMode="auto">
          <a:xfrm>
            <a:off x="1754569" y="1749425"/>
            <a:ext cx="1103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60624"/>
              </p:ext>
            </p:extLst>
          </p:nvPr>
        </p:nvGraphicFramePr>
        <p:xfrm>
          <a:off x="898525" y="3104396"/>
          <a:ext cx="6534394" cy="346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580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ZoneText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960" y="5449887"/>
            <a:ext cx="68405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pic>
        <p:nvPicPr>
          <p:cNvPr id="14" name="ZoneText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754" y="5931311"/>
            <a:ext cx="6840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ZoneText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754" y="6397625"/>
            <a:ext cx="6840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2"/>
          <p:cNvSpPr txBox="1">
            <a:spLocks noChangeArrowheads="1"/>
          </p:cNvSpPr>
          <p:nvPr/>
        </p:nvSpPr>
        <p:spPr bwMode="auto">
          <a:xfrm>
            <a:off x="2208535" y="4060826"/>
            <a:ext cx="3889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Un ou plusieurs défauts identifiés : 83 % </a:t>
            </a:r>
          </a:p>
          <a:p>
            <a:pPr algn="ctr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(loupe + contrôleur cylindrique)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234280" y="158496"/>
            <a:ext cx="10201815" cy="1255967"/>
          </a:xfr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3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Résultats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/>
            </a:r>
            <a:b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</a:br>
            <a:r>
              <a:rPr lang="fr-FR" sz="2200" b="1" dirty="0" smtClean="0">
                <a:solidFill>
                  <a:schemeClr val="tx1"/>
                </a:solidFill>
                <a:latin typeface="Calibri" pitchFamily="34" charset="0"/>
              </a:rPr>
              <a:t>Comparaison de la structure interne à la qualité de l’image</a:t>
            </a:r>
          </a:p>
        </p:txBody>
      </p:sp>
      <p:sp>
        <p:nvSpPr>
          <p:cNvPr id="18" name="ZoneTexte 8"/>
          <p:cNvSpPr txBox="1">
            <a:spLocks noChangeArrowheads="1"/>
          </p:cNvSpPr>
          <p:nvPr/>
        </p:nvSpPr>
        <p:spPr bwMode="auto">
          <a:xfrm>
            <a:off x="7090351" y="4265930"/>
            <a:ext cx="3792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Absence d’anomalies révélées  4%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2372" y="4755516"/>
            <a:ext cx="74168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  <a:sym typeface="Wingdings" pitchFamily="2" charset="2"/>
              </a:rPr>
              <a:t>Etat de la structure interne: </a:t>
            </a:r>
          </a:p>
          <a:p>
            <a:pPr algn="ctr">
              <a:defRPr/>
            </a:pPr>
            <a:r>
              <a:rPr lang="fr-FR" alt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  <a:sym typeface="Wingdings" pitchFamily="2" charset="2"/>
              </a:rPr>
              <a:t>paramètre adéquat?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687960" y="5462587"/>
            <a:ext cx="712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1600" dirty="0">
                <a:latin typeface="Calibri" pitchFamily="34" charset="0"/>
                <a:sym typeface="Wingdings" pitchFamily="2" charset="2"/>
              </a:rPr>
              <a:t> NON  Optiques nettes à l’œil nu mais avec défauts internes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520479" y="5939631"/>
            <a:ext cx="705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1600" dirty="0">
                <a:latin typeface="Calibri" pitchFamily="34" charset="0"/>
                <a:sym typeface="Wingdings" pitchFamily="2" charset="2"/>
              </a:rPr>
              <a:t> Subjectif  Image non satisfaisante mais pas de défauts retrouvés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581597" y="6477000"/>
            <a:ext cx="726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à"/>
            </a:pPr>
            <a:r>
              <a:rPr lang="fr-FR" sz="1600" dirty="0">
                <a:latin typeface="Calibri" pitchFamily="34" charset="0"/>
                <a:sym typeface="Wingdings" pitchFamily="2" charset="2"/>
              </a:rPr>
              <a:t>  Mais seul contrôle existant pour l’instant…</a:t>
            </a:r>
            <a:endParaRPr lang="fr-FR" sz="1600" dirty="0">
              <a:latin typeface="Calibri" pitchFamily="34" charset="0"/>
            </a:endParaRPr>
          </a:p>
        </p:txBody>
      </p:sp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404826"/>
              </p:ext>
            </p:extLst>
          </p:nvPr>
        </p:nvGraphicFramePr>
        <p:xfrm>
          <a:off x="496543" y="1450848"/>
          <a:ext cx="6416675" cy="272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179055"/>
              </p:ext>
            </p:extLst>
          </p:nvPr>
        </p:nvGraphicFramePr>
        <p:xfrm>
          <a:off x="5768280" y="1650683"/>
          <a:ext cx="6143303" cy="278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458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 rot="5400000">
            <a:off x="4982658" y="-4694555"/>
            <a:ext cx="800219" cy="104241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</a:rPr>
              <a:t>CONCLUSION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887" y="3165174"/>
            <a:ext cx="9924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Contrôles les plus adaptés en routine </a:t>
            </a:r>
            <a:r>
              <a:rPr lang="fr-F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endParaRPr lang="fr-F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Wingdings" pitchFamily="2" charset="2"/>
              </a:rPr>
              <a:t> Proposition d’arbres décisionnels </a:t>
            </a: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Wingdings" pitchFamily="2" charset="2"/>
              </a:rPr>
              <a:t>de prise en charge intégrant ces 2 dispositifs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27915" y="3835209"/>
            <a:ext cx="5976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Contrôleur analogique (câble) : objectivité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6115" y="4914709"/>
            <a:ext cx="7563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Loupe (optique): confirmation du ressenti et diagnostic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67665" y="4378134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fr-FR" sz="2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Œil nu à 5 mm (optique)</a:t>
            </a:r>
          </a:p>
        </p:txBody>
      </p:sp>
      <p:sp>
        <p:nvSpPr>
          <p:cNvPr id="21" name="ZoneTexte 5"/>
          <p:cNvSpPr txBox="1">
            <a:spLocks noChangeArrowheads="1"/>
          </p:cNvSpPr>
          <p:nvPr/>
        </p:nvSpPr>
        <p:spPr bwMode="auto">
          <a:xfrm>
            <a:off x="1459452" y="1465071"/>
            <a:ext cx="8370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endParaRPr lang="fr-FR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à"/>
            </a:pP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Indications à l’utilisateur sur l’état des optiques et câbles</a:t>
            </a:r>
          </a:p>
        </p:txBody>
      </p:sp>
      <p:sp>
        <p:nvSpPr>
          <p:cNvPr id="22" name="ZoneTexte 5"/>
          <p:cNvSpPr txBox="1">
            <a:spLocks noChangeArrowheads="1"/>
          </p:cNvSpPr>
          <p:nvPr/>
        </p:nvSpPr>
        <p:spPr bwMode="auto">
          <a:xfrm>
            <a:off x="1470565" y="2290571"/>
            <a:ext cx="439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endParaRPr lang="fr-FR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742950" lvl="1" indent="-285750" algn="just">
              <a:buFont typeface="Wingdings" pitchFamily="2" charset="2"/>
              <a:buChar char="à"/>
            </a:pP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rPr>
              <a:t>Image observée au bloc =</a:t>
            </a:r>
          </a:p>
        </p:txBody>
      </p:sp>
      <p:sp>
        <p:nvSpPr>
          <p:cNvPr id="23" name="ZoneTexte 5"/>
          <p:cNvSpPr txBox="1">
            <a:spLocks noChangeArrowheads="1"/>
          </p:cNvSpPr>
          <p:nvPr/>
        </p:nvSpPr>
        <p:spPr bwMode="auto">
          <a:xfrm>
            <a:off x="5382767" y="2690681"/>
            <a:ext cx="554650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FR" sz="2200" b="1" dirty="0" smtClean="0">
                <a:solidFill>
                  <a:srgbClr val="DEF5FA">
                    <a:lumMod val="50000"/>
                  </a:srgbClr>
                </a:solidFill>
                <a:latin typeface="Calibri" pitchFamily="34" charset="0"/>
                <a:sym typeface="Wingdings" pitchFamily="2" charset="2"/>
              </a:rPr>
              <a:t>seul élément </a:t>
            </a:r>
            <a:r>
              <a:rPr lang="fr-FR" sz="2200" b="1" dirty="0">
                <a:solidFill>
                  <a:srgbClr val="DEF5FA">
                    <a:lumMod val="50000"/>
                  </a:srgbClr>
                </a:solidFill>
                <a:latin typeface="Calibri" pitchFamily="34" charset="0"/>
                <a:sym typeface="Wingdings" pitchFamily="2" charset="2"/>
              </a:rPr>
              <a:t>déterminant </a:t>
            </a:r>
            <a:r>
              <a:rPr lang="fr-FR" sz="2200" b="1" dirty="0" smtClean="0">
                <a:solidFill>
                  <a:srgbClr val="DEF5FA">
                    <a:lumMod val="50000"/>
                  </a:srgbClr>
                </a:solidFill>
                <a:latin typeface="Calibri" pitchFamily="34" charset="0"/>
                <a:sym typeface="Wingdings" pitchFamily="2" charset="2"/>
              </a:rPr>
              <a:t>la </a:t>
            </a:r>
            <a:r>
              <a:rPr lang="fr-FR" sz="2200" b="1" dirty="0">
                <a:solidFill>
                  <a:srgbClr val="DEF5FA">
                    <a:lumMod val="50000"/>
                  </a:srgbClr>
                </a:solidFill>
                <a:latin typeface="Calibri" pitchFamily="34" charset="0"/>
                <a:sym typeface="Wingdings" pitchFamily="2" charset="2"/>
              </a:rPr>
              <a:t>fonctionnalité</a:t>
            </a:r>
          </a:p>
        </p:txBody>
      </p:sp>
    </p:spTree>
    <p:extLst>
      <p:ext uri="{BB962C8B-B14F-4D97-AF65-F5344CB8AC3E}">
        <p14:creationId xmlns:p14="http://schemas.microsoft.com/office/powerpoint/2010/main" val="1957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755903" y="150622"/>
            <a:ext cx="10132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PROPOSITION D’ARBRE </a:t>
            </a:r>
            <a:r>
              <a:rPr lang="fr-FR" sz="3200" b="1" dirty="0">
                <a:latin typeface="Calibri" pitchFamily="34" charset="0"/>
              </a:rPr>
              <a:t>DECISIONNEL : </a:t>
            </a:r>
            <a:r>
              <a:rPr lang="fr-FR" sz="3200" b="1" dirty="0" smtClean="0">
                <a:latin typeface="Calibri" pitchFamily="34" charset="0"/>
              </a:rPr>
              <a:t>CABLES </a:t>
            </a:r>
            <a:r>
              <a:rPr lang="fr-FR" sz="3200" b="1" dirty="0">
                <a:latin typeface="Calibri" pitchFamily="34" charset="0"/>
              </a:rPr>
              <a:t>DE LUMIERE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7" t="24275" r="30156" b="10270"/>
          <a:stretch/>
        </p:blipFill>
        <p:spPr bwMode="auto">
          <a:xfrm>
            <a:off x="2656347" y="736632"/>
            <a:ext cx="6879307" cy="61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 rot="5400000">
            <a:off x="4982658" y="-4694555"/>
            <a:ext cx="800219" cy="104241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</a:rPr>
              <a:t>CONCLUSION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ZoneTexte 6"/>
          <p:cNvSpPr txBox="1">
            <a:spLocks noChangeArrowheads="1"/>
          </p:cNvSpPr>
          <p:nvPr/>
        </p:nvSpPr>
        <p:spPr bwMode="auto">
          <a:xfrm>
            <a:off x="268224" y="3157728"/>
            <a:ext cx="11728704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fr-FR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fr-FR" sz="25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Dispositif automatisé s’affranchissant du contrôle à l’œil </a:t>
            </a:r>
            <a:r>
              <a:rPr lang="fr-FR" sz="25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nu (</a:t>
            </a:r>
            <a:r>
              <a:rPr lang="fr-FR" sz="25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ScopeControl</a:t>
            </a:r>
            <a:r>
              <a:rPr lang="fr-FR" sz="25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® - </a:t>
            </a:r>
            <a:r>
              <a:rPr lang="fr-FR" sz="25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Doviteq</a:t>
            </a:r>
            <a:r>
              <a:rPr lang="fr-FR" sz="25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25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 algn="just">
              <a:buSzPct val="80000"/>
            </a:pPr>
            <a:endParaRPr lang="fr-FR" sz="25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5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Vidéolaparoscopes</a:t>
            </a:r>
            <a:r>
              <a:rPr lang="fr-FR" sz="25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avec capteurs CCD intégrés </a:t>
            </a:r>
          </a:p>
        </p:txBody>
      </p:sp>
      <p:sp>
        <p:nvSpPr>
          <p:cNvPr id="27" name="ZoneTexte 2"/>
          <p:cNvSpPr txBox="1">
            <a:spLocks noChangeArrowheads="1"/>
          </p:cNvSpPr>
          <p:nvPr/>
        </p:nvSpPr>
        <p:spPr bwMode="auto">
          <a:xfrm>
            <a:off x="2715005" y="1767681"/>
            <a:ext cx="71294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Évolution des contrôles</a:t>
            </a:r>
          </a:p>
        </p:txBody>
      </p:sp>
    </p:spTree>
    <p:extLst>
      <p:ext uri="{BB962C8B-B14F-4D97-AF65-F5344CB8AC3E}">
        <p14:creationId xmlns:p14="http://schemas.microsoft.com/office/powerpoint/2010/main" val="39141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19592" y="279349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fr-FR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07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34282" y="260350"/>
            <a:ext cx="9942582" cy="1202690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Calibri" pitchFamily="34" charset="0"/>
              </a:rPr>
              <a:t>Structure des optiques </a:t>
            </a:r>
            <a:br>
              <a:rPr lang="fr-FR" dirty="0" smtClean="0">
                <a:latin typeface="Calibri" pitchFamily="34" charset="0"/>
              </a:rPr>
            </a:br>
            <a:r>
              <a:rPr lang="fr-FR" sz="2700" dirty="0">
                <a:latin typeface="Calibri" pitchFamily="34" charset="0"/>
              </a:rPr>
              <a:t>T</a:t>
            </a:r>
            <a:r>
              <a:rPr lang="fr-FR" sz="2700" dirty="0" smtClean="0">
                <a:latin typeface="Calibri" pitchFamily="34" charset="0"/>
              </a:rPr>
              <a:t>ransmission de l’image</a:t>
            </a:r>
            <a:endParaRPr lang="fr-FR" sz="2700" dirty="0">
              <a:latin typeface="Calibri" pitchFamily="34" charset="0"/>
            </a:endParaRPr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345117" y="1643159"/>
            <a:ext cx="6029515" cy="596613"/>
          </a:xfrm>
        </p:spPr>
      </p:pic>
      <p:sp>
        <p:nvSpPr>
          <p:cNvPr id="17" name="ZoneTexte 6"/>
          <p:cNvSpPr txBox="1">
            <a:spLocks noChangeArrowheads="1"/>
          </p:cNvSpPr>
          <p:nvPr/>
        </p:nvSpPr>
        <p:spPr bwMode="auto">
          <a:xfrm>
            <a:off x="1706880" y="2349500"/>
            <a:ext cx="81229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Bloc optique</a:t>
            </a:r>
          </a:p>
          <a:p>
            <a:endParaRPr lang="fr-FR" sz="16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b="1" dirty="0">
                <a:latin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</a:rPr>
              <a:t>Lentilles de verre « barreau » </a:t>
            </a:r>
            <a:r>
              <a:rPr lang="fr-FR" sz="2000" dirty="0">
                <a:latin typeface="Calibri" pitchFamily="34" charset="0"/>
              </a:rPr>
              <a:t>séparées par des </a:t>
            </a:r>
            <a:r>
              <a:rPr lang="fr-FR" sz="2000" dirty="0" smtClean="0">
                <a:latin typeface="Calibri" pitchFamily="34" charset="0"/>
              </a:rPr>
              <a:t>entretoises</a:t>
            </a:r>
            <a:endParaRPr lang="fr-FR" sz="20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000" b="1" dirty="0">
                <a:latin typeface="Calibri" pitchFamily="34" charset="0"/>
              </a:rPr>
              <a:t> Fibres de verre organisées </a:t>
            </a:r>
          </a:p>
          <a:p>
            <a:pPr algn="just"/>
            <a:endParaRPr lang="fr-FR" dirty="0">
              <a:latin typeface="Calibri" pitchFamily="34" charset="0"/>
            </a:endParaRPr>
          </a:p>
        </p:txBody>
      </p:sp>
      <p:sp>
        <p:nvSpPr>
          <p:cNvPr id="18" name="ZoneTexte 11"/>
          <p:cNvSpPr txBox="1">
            <a:spLocks noChangeArrowheads="1"/>
          </p:cNvSpPr>
          <p:nvPr/>
        </p:nvSpPr>
        <p:spPr bwMode="auto">
          <a:xfrm>
            <a:off x="1750426" y="3979982"/>
            <a:ext cx="8109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Objectif</a:t>
            </a:r>
          </a:p>
          <a:p>
            <a:pPr algn="ctr">
              <a:buFont typeface="Arial" charset="0"/>
              <a:buChar char="•"/>
            </a:pPr>
            <a:endParaRPr lang="fr-FR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>
                <a:latin typeface="Calibri" pitchFamily="34" charset="0"/>
              </a:rPr>
              <a:t> Plusieurs lentilles</a:t>
            </a:r>
            <a:r>
              <a:rPr lang="fr-FR" sz="2000" dirty="0">
                <a:latin typeface="Calibri" pitchFamily="34" charset="0"/>
              </a:rPr>
              <a:t> : création de l’image, définition de l’angle </a:t>
            </a:r>
            <a:endParaRPr lang="fr-FR" sz="2000" dirty="0" smtClean="0">
              <a:latin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</a:rPr>
              <a:t>et </a:t>
            </a:r>
            <a:r>
              <a:rPr lang="fr-FR" sz="2000" dirty="0">
                <a:latin typeface="Calibri" pitchFamily="34" charset="0"/>
              </a:rPr>
              <a:t>du champ de vision</a:t>
            </a:r>
          </a:p>
        </p:txBody>
      </p:sp>
      <p:pic>
        <p:nvPicPr>
          <p:cNvPr id="19" name="Imag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60266" y="4517082"/>
            <a:ext cx="2046662" cy="6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3"/>
          <p:cNvSpPr txBox="1">
            <a:spLocks noChangeArrowheads="1"/>
          </p:cNvSpPr>
          <p:nvPr/>
        </p:nvSpPr>
        <p:spPr bwMode="auto">
          <a:xfrm>
            <a:off x="1750426" y="5264149"/>
            <a:ext cx="7863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Calibri" pitchFamily="34" charset="0"/>
              </a:rPr>
              <a:t> Oculaire</a:t>
            </a:r>
            <a:endParaRPr lang="fr-FR" sz="2400" b="1" dirty="0">
              <a:latin typeface="Calibri" pitchFamily="34" charset="0"/>
            </a:endParaRPr>
          </a:p>
          <a:p>
            <a:pPr algn="ctr"/>
            <a:endParaRPr lang="fr-FR" sz="16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b="1" dirty="0">
                <a:latin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</a:rPr>
              <a:t>Lentille :</a:t>
            </a:r>
            <a:r>
              <a:rPr lang="fr-FR" sz="2000" dirty="0">
                <a:latin typeface="Calibri" pitchFamily="34" charset="0"/>
              </a:rPr>
              <a:t> grossissement de l’image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b="1" dirty="0">
                <a:latin typeface="Calibri" pitchFamily="34" charset="0"/>
              </a:rPr>
              <a:t> Diaphragme de champ : </a:t>
            </a:r>
            <a:r>
              <a:rPr lang="fr-FR" sz="2000" dirty="0">
                <a:latin typeface="Calibri" pitchFamily="34" charset="0"/>
              </a:rPr>
              <a:t>contraction de l’image, bords nets</a:t>
            </a:r>
          </a:p>
        </p:txBody>
      </p:sp>
      <p:pic>
        <p:nvPicPr>
          <p:cNvPr id="21" name="Image 14346" descr="C:\Documents and Settings\bombailme\Local Settings\Temporary Internet Files\Content.Word\IMAG0519.jpg"/>
          <p:cNvPicPr>
            <a:picLocks noChangeAspect="1" noChangeArrowheads="1"/>
          </p:cNvPicPr>
          <p:nvPr/>
        </p:nvPicPr>
        <p:blipFill>
          <a:blip r:embed="rId6"/>
          <a:srcRect t="7692" r="66403"/>
          <a:stretch>
            <a:fillRect/>
          </a:stretch>
        </p:blipFill>
        <p:spPr bwMode="auto">
          <a:xfrm>
            <a:off x="10207502" y="2982874"/>
            <a:ext cx="761961" cy="64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laiton[1]"/>
          <p:cNvPicPr>
            <a:picLocks noChangeAspect="1" noChangeArrowheads="1"/>
          </p:cNvPicPr>
          <p:nvPr/>
        </p:nvPicPr>
        <p:blipFill>
          <a:blip r:embed="rId7"/>
          <a:srcRect l="3125" t="13637" r="9375" b="9091"/>
          <a:stretch>
            <a:fillRect/>
          </a:stretch>
        </p:blipFill>
        <p:spPr bwMode="auto">
          <a:xfrm>
            <a:off x="11176863" y="2961610"/>
            <a:ext cx="730065" cy="6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42894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88950" y="5362575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502526" y="2548127"/>
            <a:ext cx="3578743" cy="2147247"/>
          </a:xfrm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761506" y="1762124"/>
            <a:ext cx="866898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ctr"/>
            <a:r>
              <a:rPr lang="fr-FR" sz="2800" b="1" dirty="0">
                <a:latin typeface="Calibri" pitchFamily="34" charset="0"/>
              </a:rPr>
              <a:t>Système de transmission de la lumière</a:t>
            </a:r>
          </a:p>
          <a:p>
            <a:pPr marL="177800" indent="-177800" algn="ctr"/>
            <a:endParaRPr lang="fr-FR" sz="2100" b="1" dirty="0">
              <a:latin typeface="Calibri" pitchFamily="34" charset="0"/>
            </a:endParaRPr>
          </a:p>
          <a:p>
            <a:pPr marL="177800" indent="-177800" algn="ctr"/>
            <a:endParaRPr lang="fr-FR" sz="2000" dirty="0">
              <a:latin typeface="Calibri" pitchFamily="34" charset="0"/>
            </a:endParaRPr>
          </a:p>
          <a:p>
            <a:pPr marL="177800" indent="-177800" algn="ctr"/>
            <a:endParaRPr lang="fr-FR" sz="2000" dirty="0">
              <a:latin typeface="Calibri" pitchFamily="34" charset="0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 Fibres de verre désorganisées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fr-FR" sz="2000" dirty="0">
              <a:latin typeface="Calibri" pitchFamily="34" charset="0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 Séparées et montées à la main en faisceau</a:t>
            </a:r>
          </a:p>
          <a:p>
            <a:pPr marL="177800" indent="-177800"/>
            <a:endParaRPr lang="fr-FR" sz="2000" dirty="0">
              <a:latin typeface="Calibri" pitchFamily="34" charset="0"/>
            </a:endParaRPr>
          </a:p>
        </p:txBody>
      </p:sp>
      <p:pic>
        <p:nvPicPr>
          <p:cNvPr id="14" name="Image 11"/>
          <p:cNvPicPr>
            <a:picLocks noChangeAspect="1" noChangeArrowheads="1"/>
          </p:cNvPicPr>
          <p:nvPr/>
        </p:nvPicPr>
        <p:blipFill>
          <a:blip r:embed="rId5"/>
          <a:srcRect b="15323"/>
          <a:stretch>
            <a:fillRect/>
          </a:stretch>
        </p:blipFill>
        <p:spPr bwMode="auto">
          <a:xfrm>
            <a:off x="9130507" y="5152071"/>
            <a:ext cx="19018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95" y="5156834"/>
            <a:ext cx="99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6" descr="croissant"/>
          <p:cNvPicPr>
            <a:picLocks noChangeAspect="1" noChangeArrowheads="1"/>
          </p:cNvPicPr>
          <p:nvPr/>
        </p:nvPicPr>
        <p:blipFill>
          <a:blip r:embed="rId7"/>
          <a:srcRect r="-201" b="31009"/>
          <a:stretch>
            <a:fillRect/>
          </a:stretch>
        </p:blipFill>
        <p:spPr bwMode="auto">
          <a:xfrm>
            <a:off x="7523957" y="5174232"/>
            <a:ext cx="13684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9"/>
          <p:cNvSpPr txBox="1">
            <a:spLocks noChangeArrowheads="1"/>
          </p:cNvSpPr>
          <p:nvPr/>
        </p:nvSpPr>
        <p:spPr bwMode="auto">
          <a:xfrm>
            <a:off x="1761506" y="5274383"/>
            <a:ext cx="37980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Insérées sur un périmètre plus ou moins étendu</a:t>
            </a:r>
          </a:p>
        </p:txBody>
      </p:sp>
      <p:sp>
        <p:nvSpPr>
          <p:cNvPr id="18" name="ZoneTexte 10"/>
          <p:cNvSpPr txBox="1">
            <a:spLocks noChangeArrowheads="1"/>
          </p:cNvSpPr>
          <p:nvPr/>
        </p:nvSpPr>
        <p:spPr bwMode="auto">
          <a:xfrm>
            <a:off x="6053011" y="6218871"/>
            <a:ext cx="1465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Calibri" pitchFamily="34" charset="0"/>
              </a:rPr>
              <a:t>Cercle complet</a:t>
            </a:r>
          </a:p>
        </p:txBody>
      </p:sp>
      <p:sp>
        <p:nvSpPr>
          <p:cNvPr id="19" name="ZoneTexte 14"/>
          <p:cNvSpPr txBox="1">
            <a:spLocks noChangeArrowheads="1"/>
          </p:cNvSpPr>
          <p:nvPr/>
        </p:nvSpPr>
        <p:spPr bwMode="auto">
          <a:xfrm>
            <a:off x="7418261" y="6229984"/>
            <a:ext cx="175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Calibri" pitchFamily="34" charset="0"/>
              </a:rPr>
              <a:t>Plusieurs croissants</a:t>
            </a:r>
          </a:p>
        </p:txBody>
      </p:sp>
      <p:sp>
        <p:nvSpPr>
          <p:cNvPr id="20" name="ZoneTexte 15"/>
          <p:cNvSpPr txBox="1">
            <a:spLocks noChangeArrowheads="1"/>
          </p:cNvSpPr>
          <p:nvPr/>
        </p:nvSpPr>
        <p:spPr bwMode="auto">
          <a:xfrm>
            <a:off x="9245474" y="6249034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Calibri" pitchFamily="34" charset="0"/>
              </a:rPr>
              <a:t>Un seul croissant</a:t>
            </a: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234280" y="333375"/>
            <a:ext cx="9994551" cy="1143000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Calibri" pitchFamily="34" charset="0"/>
              </a:rPr>
              <a:t>Structure des optiques </a:t>
            </a:r>
            <a:br>
              <a:rPr lang="fr-FR" dirty="0" smtClean="0">
                <a:latin typeface="Calibri" pitchFamily="34" charset="0"/>
              </a:rPr>
            </a:br>
            <a:r>
              <a:rPr lang="fr-FR" sz="2700" dirty="0">
                <a:latin typeface="Calibri" pitchFamily="34" charset="0"/>
              </a:rPr>
              <a:t>T</a:t>
            </a:r>
            <a:r>
              <a:rPr lang="fr-FR" sz="2700" dirty="0" smtClean="0">
                <a:latin typeface="Calibri" pitchFamily="34" charset="0"/>
              </a:rPr>
              <a:t>ransmission de la lumière</a:t>
            </a:r>
            <a:endParaRPr lang="fr-FR" sz="2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5400000">
            <a:off x="4756938" y="-4639522"/>
            <a:ext cx="800219" cy="1031409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GENERALITES : structure des câbles de lumière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1" y="2706974"/>
            <a:ext cx="3431762" cy="2969572"/>
          </a:xfrm>
        </p:spPr>
      </p:pic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501618" y="1728280"/>
            <a:ext cx="266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Connectique source</a:t>
            </a: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501618" y="6068378"/>
            <a:ext cx="266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Connectique optique</a:t>
            </a: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8920194" y="1960849"/>
            <a:ext cx="2113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Fibres de verres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358" y="3122898"/>
            <a:ext cx="4380008" cy="21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5705856" y="5690969"/>
            <a:ext cx="2434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Gaine plastique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6640099" y="4277805"/>
            <a:ext cx="0" cy="12580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8920194" y="4303427"/>
            <a:ext cx="0" cy="1232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6615145" y="1848687"/>
            <a:ext cx="2305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Tissage en fils </a:t>
            </a:r>
            <a:endParaRPr lang="fr-FR" sz="2000" dirty="0" smtClean="0"/>
          </a:p>
          <a:p>
            <a:pPr algn="ctr"/>
            <a:r>
              <a:rPr lang="fr-FR" sz="2000" dirty="0" smtClean="0"/>
              <a:t>de </a:t>
            </a:r>
            <a:r>
              <a:rPr lang="fr-FR" sz="2000" dirty="0"/>
              <a:t>soie</a:t>
            </a:r>
          </a:p>
        </p:txBody>
      </p:sp>
      <p:cxnSp>
        <p:nvCxnSpPr>
          <p:cNvPr id="18" name="Connecteur droit avec flèche 6"/>
          <p:cNvCxnSpPr>
            <a:cxnSpLocks noChangeShapeType="1"/>
          </p:cNvCxnSpPr>
          <p:nvPr/>
        </p:nvCxnSpPr>
        <p:spPr bwMode="auto">
          <a:xfrm>
            <a:off x="7853647" y="2654586"/>
            <a:ext cx="0" cy="9366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8256714" y="5685480"/>
            <a:ext cx="1326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Ressort</a:t>
            </a:r>
          </a:p>
        </p:txBody>
      </p:sp>
      <p:cxnSp>
        <p:nvCxnSpPr>
          <p:cNvPr id="20" name="Connecteur droit avec flèche 6"/>
          <p:cNvCxnSpPr>
            <a:cxnSpLocks noChangeShapeType="1"/>
          </p:cNvCxnSpPr>
          <p:nvPr/>
        </p:nvCxnSpPr>
        <p:spPr bwMode="auto">
          <a:xfrm>
            <a:off x="9728422" y="2554574"/>
            <a:ext cx="0" cy="9366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6939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5400000">
            <a:off x="3865503" y="-3559304"/>
            <a:ext cx="800219" cy="819810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GENERALITES : contrôle des optiques 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0611" t="11377"/>
          <a:stretch>
            <a:fillRect/>
          </a:stretch>
        </p:blipFill>
        <p:spPr bwMode="auto">
          <a:xfrm>
            <a:off x="2712764" y="1530121"/>
            <a:ext cx="1680241" cy="242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8252" y="2066685"/>
            <a:ext cx="1780032" cy="13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29"/>
          <p:cNvPicPr>
            <a:picLocks noChangeAspect="1" noChangeArrowheads="1"/>
          </p:cNvPicPr>
          <p:nvPr/>
        </p:nvPicPr>
        <p:blipFill>
          <a:blip r:embed="rId5"/>
          <a:srcRect t="3978" b="17123"/>
          <a:stretch>
            <a:fillRect/>
          </a:stretch>
        </p:blipFill>
        <p:spPr bwMode="auto">
          <a:xfrm>
            <a:off x="9437180" y="1704388"/>
            <a:ext cx="1857915" cy="21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0576" y="4546037"/>
            <a:ext cx="1609725" cy="227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3222" y="4999905"/>
            <a:ext cx="173448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E:\optiques\photos zone\contrôles basiques\optique\contrôles\contrôle ext distale.JPG"/>
          <p:cNvPicPr>
            <a:picLocks noChangeAspect="1" noChangeArrowheads="1"/>
          </p:cNvPicPr>
          <p:nvPr/>
        </p:nvPicPr>
        <p:blipFill>
          <a:blip r:embed="rId8"/>
          <a:srcRect t="2" r="23238" b="21078"/>
          <a:stretch>
            <a:fillRect/>
          </a:stretch>
        </p:blipFill>
        <p:spPr bwMode="auto">
          <a:xfrm>
            <a:off x="7078252" y="4606520"/>
            <a:ext cx="2572829" cy="19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E:\optiques\photos zone\contrôles basiques\optique\contrôles\contrôle ext distale.JPG"/>
          <p:cNvPicPr>
            <a:picLocks noChangeAspect="1" noChangeArrowheads="1"/>
          </p:cNvPicPr>
          <p:nvPr/>
        </p:nvPicPr>
        <p:blipFill>
          <a:blip r:embed="rId9"/>
          <a:srcRect l="42888" t="38835" r="44138" b="46252"/>
          <a:stretch>
            <a:fillRect/>
          </a:stretch>
        </p:blipFill>
        <p:spPr bwMode="auto">
          <a:xfrm>
            <a:off x="10328117" y="4874138"/>
            <a:ext cx="1297305" cy="1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1671858" y="1079500"/>
            <a:ext cx="3802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Intégrité de la gaine externe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7376795" y="1068456"/>
            <a:ext cx="348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Image à l’œil nu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842848" y="4011083"/>
            <a:ext cx="5420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État des fibres de lumière (connecteur)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6699250" y="4011032"/>
            <a:ext cx="452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État des fibres de lumière (distal)</a:t>
            </a:r>
            <a:endParaRPr lang="fr-F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5400000">
            <a:off x="3618868" y="-3380287"/>
            <a:ext cx="800219" cy="793356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GENERALITES: contrôle des câbles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7667625" y="2460462"/>
            <a:ext cx="4038600" cy="368300"/>
          </a:xfrm>
        </p:spPr>
        <p:txBody>
          <a:bodyPr/>
          <a:lstStyle/>
          <a:p>
            <a:pPr marL="0" indent="0" algn="ctr" eaLnBrk="1" hangingPunct="1">
              <a:buClrTx/>
              <a:buFont typeface="Wingdings 2" pitchFamily="18" charset="2"/>
              <a:buNone/>
            </a:pPr>
            <a:r>
              <a:rPr lang="fr-FR" sz="2400" b="1" dirty="0" smtClean="0">
                <a:latin typeface="Calibri" pitchFamily="34" charset="0"/>
              </a:rPr>
              <a:t>Intégrité de la gaine</a:t>
            </a:r>
            <a:endParaRPr lang="fr-FR" sz="2400" dirty="0" smtClean="0">
              <a:latin typeface="Calibri" pitchFamily="34" charset="0"/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7876032" y="5222917"/>
            <a:ext cx="4038600" cy="36195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fr-FR" sz="2400" b="1" dirty="0" smtClean="0">
                <a:latin typeface="Calibri" pitchFamily="34" charset="0"/>
              </a:rPr>
              <a:t>Intégrité des fibres de lumière</a:t>
            </a:r>
          </a:p>
        </p:txBody>
      </p:sp>
      <p:pic>
        <p:nvPicPr>
          <p:cNvPr id="10" name="Imag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697" y="1328666"/>
            <a:ext cx="4409535" cy="26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ONTROLE C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276" y="4218433"/>
            <a:ext cx="4556379" cy="237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1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5400000">
            <a:off x="1764473" y="-1368463"/>
            <a:ext cx="800219" cy="38164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PROBLEMATIQUE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316992" y="1804416"/>
            <a:ext cx="11558016" cy="2769870"/>
          </a:xfrm>
        </p:spPr>
        <p:txBody>
          <a:bodyPr/>
          <a:lstStyle/>
          <a:p>
            <a:pPr algn="just" eaLnBrk="1" hangingPunct="1">
              <a:buClrTx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Contrôles non adaptés car visuels</a:t>
            </a:r>
          </a:p>
          <a:p>
            <a:pPr algn="just" eaLnBrk="1" hangingPunct="1">
              <a:buClrTx/>
              <a:buFont typeface="Wingdings 2" pitchFamily="18" charset="2"/>
              <a:buNone/>
            </a:pPr>
            <a:endParaRPr lang="fr-FR" dirty="0" smtClean="0">
              <a:latin typeface="Calibri" pitchFamily="34" charset="0"/>
            </a:endParaRPr>
          </a:p>
          <a:p>
            <a:pPr algn="just" eaLnBrk="1" hangingPunct="1">
              <a:buClrTx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Environnement chirurgical non pris en compte </a:t>
            </a:r>
          </a:p>
          <a:p>
            <a:pPr algn="just" eaLnBrk="1" hangingPunct="1">
              <a:buClrTx/>
              <a:buFont typeface="Wingdings" pitchFamily="2" charset="2"/>
              <a:buChar char="§"/>
            </a:pPr>
            <a:endParaRPr lang="fr-FR" dirty="0" smtClean="0">
              <a:latin typeface="Calibri" pitchFamily="34" charset="0"/>
            </a:endParaRPr>
          </a:p>
          <a:p>
            <a:pPr algn="just" eaLnBrk="1" hangingPunct="1">
              <a:buClrTx/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Recherche de dispositifs permettant la réalisation de contrôles objectifs</a:t>
            </a:r>
          </a:p>
          <a:p>
            <a:pPr algn="just" eaLnBrk="1" hangingPunct="1">
              <a:buClrTx/>
              <a:buFont typeface="Wingdings" pitchFamily="2" charset="2"/>
              <a:buChar char="§"/>
            </a:pPr>
            <a:endParaRPr lang="fr-FR" dirty="0" smtClean="0">
              <a:latin typeface="Calibri" pitchFamily="34" charset="0"/>
            </a:endParaRPr>
          </a:p>
          <a:p>
            <a:pPr algn="just" eaLnBrk="1" hangingPunct="1">
              <a:buClrTx/>
              <a:buFont typeface="Wingdings" pitchFamily="2" charset="2"/>
              <a:buChar char="§"/>
            </a:pPr>
            <a:endParaRPr lang="fr-FR" dirty="0" smtClean="0">
              <a:latin typeface="Calibri" pitchFamily="34" charset="0"/>
            </a:endParaRPr>
          </a:p>
          <a:p>
            <a:pPr marL="401638" lvl="1" indent="0" algn="just" eaLnBrk="1" hangingPunct="1">
              <a:buClrTx/>
              <a:buFont typeface="Verdana" pitchFamily="34" charset="0"/>
              <a:buNone/>
            </a:pPr>
            <a:r>
              <a:rPr lang="fr-FR" sz="1800" dirty="0" smtClean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800" dirty="0" smtClean="0">
                <a:latin typeface="Calibri" pitchFamily="34" charset="0"/>
              </a:rPr>
              <a:t>harmonisation des critères de conformité </a:t>
            </a:r>
          </a:p>
          <a:p>
            <a:pPr algn="just" eaLnBrk="1" hangingPunct="1"/>
            <a:endParaRPr lang="fr-F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gradFill flip="none" rotWithShape="1">
            <a:gsLst>
              <a:gs pos="0">
                <a:srgbClr val="797C80">
                  <a:tint val="66000"/>
                  <a:satMod val="160000"/>
                </a:srgbClr>
              </a:gs>
              <a:gs pos="50000">
                <a:srgbClr val="797C80">
                  <a:tint val="44500"/>
                  <a:satMod val="160000"/>
                </a:srgbClr>
              </a:gs>
              <a:gs pos="100000">
                <a:srgbClr val="797C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6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0450" y="3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5400000">
            <a:off x="4281620" y="-3993516"/>
            <a:ext cx="800219" cy="90220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FFCC"/>
                </a:solidFill>
                <a:latin typeface="Calibri" pitchFamily="34" charset="0"/>
                <a:cs typeface="+mn-cs"/>
              </a:rPr>
              <a:t>ETUDE COMPARATIVE: dispositifs testés</a:t>
            </a:r>
            <a:endParaRPr lang="fr-FR" sz="4000" dirty="0">
              <a:solidFill>
                <a:srgbClr val="FFFF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170688" y="1207008"/>
            <a:ext cx="11887199" cy="530174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fr-FR" dirty="0" smtClean="0"/>
              <a:t> pour l’évaluation de la </a:t>
            </a:r>
            <a:r>
              <a:rPr lang="fr-FR" dirty="0" smtClean="0">
                <a:solidFill>
                  <a:srgbClr val="0070C0"/>
                </a:solidFill>
              </a:rPr>
              <a:t>quantité de lumière émise</a:t>
            </a: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transmission lumineuse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0070C0"/>
                </a:solidFill>
              </a:rPr>
              <a:t>Luxmètre </a:t>
            </a:r>
            <a:r>
              <a:rPr lang="fr-FR" dirty="0" smtClean="0"/>
              <a:t>: optiques et câbles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0070C0"/>
                </a:solidFill>
              </a:rPr>
              <a:t>Contrôleur analogique </a:t>
            </a:r>
            <a:r>
              <a:rPr lang="fr-FR" dirty="0" smtClean="0"/>
              <a:t>: câbles</a:t>
            </a:r>
          </a:p>
          <a:p>
            <a:pPr marL="179388" lvl="1" indent="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endParaRPr lang="fr-FR" sz="2800" dirty="0" smtClean="0"/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fr-FR" dirty="0" smtClean="0"/>
              <a:t> pour l’évaluation de la </a:t>
            </a:r>
            <a:r>
              <a:rPr lang="fr-FR" dirty="0" smtClean="0">
                <a:solidFill>
                  <a:srgbClr val="00B050"/>
                </a:solidFill>
              </a:rPr>
              <a:t>qualité de l’image </a:t>
            </a:r>
          </a:p>
          <a:p>
            <a:pPr marL="0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ym typeface="Wingdings" pitchFamily="2" charset="2"/>
              </a:rPr>
              <a:t> structure interne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fr-FR" dirty="0" smtClean="0"/>
          </a:p>
          <a:p>
            <a:pPr marL="179388" lvl="1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sz="2800" dirty="0" smtClean="0">
                <a:solidFill>
                  <a:srgbClr val="00B050"/>
                </a:solidFill>
              </a:rPr>
              <a:t>Loupe grossissante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/>
              <a:t>:  optiques</a:t>
            </a:r>
          </a:p>
          <a:p>
            <a:pPr marL="179388" lvl="1" indent="0" algn="ctr" eaLnBrk="1" hangingPunct="1">
              <a:lnSpc>
                <a:spcPct val="80000"/>
              </a:lnSpc>
              <a:buClrTx/>
              <a:buFont typeface="Wingdings" pitchFamily="2" charset="2"/>
              <a:buNone/>
            </a:pPr>
            <a:r>
              <a:rPr lang="fr-FR" sz="2800" dirty="0" smtClean="0">
                <a:solidFill>
                  <a:srgbClr val="00B050"/>
                </a:solidFill>
              </a:rPr>
              <a:t>Contrôleur cylindrique </a:t>
            </a:r>
            <a:r>
              <a:rPr lang="fr-FR" sz="2800" dirty="0" smtClean="0"/>
              <a:t>: optiques</a:t>
            </a:r>
          </a:p>
        </p:txBody>
      </p:sp>
    </p:spTree>
    <p:extLst>
      <p:ext uri="{BB962C8B-B14F-4D97-AF65-F5344CB8AC3E}">
        <p14:creationId xmlns:p14="http://schemas.microsoft.com/office/powerpoint/2010/main" val="14076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1198</Words>
  <Application>Microsoft Office PowerPoint</Application>
  <PresentationFormat>Widescreen</PresentationFormat>
  <Paragraphs>380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Gill Sans MT</vt:lpstr>
      <vt:lpstr>Verdana</vt:lpstr>
      <vt:lpstr>Wingdings</vt:lpstr>
      <vt:lpstr>Wingdings 2</vt:lpstr>
      <vt:lpstr>Thème Office</vt:lpstr>
      <vt:lpstr>PowerPoint Presentation</vt:lpstr>
      <vt:lpstr>PowerPoint Presentation</vt:lpstr>
      <vt:lpstr>Structure des optiques  Transmission de l’image</vt:lpstr>
      <vt:lpstr>Structure des optiques  Transmission de la lumière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Luxmètre : contrôle des optiques et des câbles  </vt:lpstr>
      <vt:lpstr>Contrôleur analogique de câble </vt:lpstr>
      <vt:lpstr>PowerPoint Presentation</vt:lpstr>
      <vt:lpstr> Loupe : contrôle des optiques  </vt:lpstr>
      <vt:lpstr>Contrôleur cylindrique pour optique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Résultats  Évaluation du système de transmission de l’image sur un même échantillon Œil nu VS Loupe VS Contrôleur cylindrique</vt:lpstr>
      <vt:lpstr>Résultats Comparaison de la structure interne à la qualité de l’image</vt:lpstr>
      <vt:lpstr>PowerPoint Presentation</vt:lpstr>
      <vt:lpstr>PowerPoint Presentation</vt:lpstr>
      <vt:lpstr>PowerPoint Presentation</vt:lpstr>
      <vt:lpstr>Merci de votre attention</vt:lpstr>
    </vt:vector>
  </TitlesOfParts>
  <Company>Le Public Systeme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key4events</cp:lastModifiedBy>
  <cp:revision>36</cp:revision>
  <dcterms:created xsi:type="dcterms:W3CDTF">2015-08-21T15:46:20Z</dcterms:created>
  <dcterms:modified xsi:type="dcterms:W3CDTF">2015-10-08T08:45:30Z</dcterms:modified>
</cp:coreProperties>
</file>