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97C80"/>
    <a:srgbClr val="5177C2"/>
    <a:srgbClr val="4D88D4"/>
    <a:srgbClr val="617598"/>
    <a:srgbClr val="2C4C75"/>
    <a:srgbClr val="94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EHRL\MW-1.01-HfH\HfH--2-\MW-DIPLOMARBEIT%20M&#220;LLER%20A\A.M&#220;LLER-ERGEBNISDIAGRAMME\Vergl.L&#228;nder--MOD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EHRL\MW-1.01-HfH\HfH--2-\MW-DIPLOMARBEIT%20M&#220;LLER%20A\A.M&#220;LLER-ERGEBNISDIAGRAMME\Vergl.L&#228;nder--MOD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ehrl\MW-AA-1-FLEXO--2013-03-28\LL%20FLEXO-MET-15.MEE--2012-05-03--KREFELD\LL%20FLEXO%20METHODE-15--RINGVERSUCHSERGEBNISSE\Ringversuch%20Mikrobiologie%20April%202012-WE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53306871469803"/>
          <c:y val="8.8135739101792746E-2"/>
          <c:w val="0.73832839118650351"/>
          <c:h val="0.695222815610277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Proteinreduktion!$B$1</c:f>
              <c:strCache>
                <c:ptCount val="1"/>
                <c:pt idx="0">
                  <c:v>Protein reduction [log]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Proteinreduktion!$C$2:$C$5</c:f>
                <c:numCache>
                  <c:formatCode>General</c:formatCode>
                  <c:ptCount val="4"/>
                  <c:pt idx="0">
                    <c:v>0.6</c:v>
                  </c:pt>
                  <c:pt idx="1">
                    <c:v>0.2</c:v>
                  </c:pt>
                  <c:pt idx="2">
                    <c:v>0.3</c:v>
                  </c:pt>
                  <c:pt idx="3">
                    <c:v>0.3</c:v>
                  </c:pt>
                </c:numCache>
              </c:numRef>
            </c:plus>
            <c:minus>
              <c:numRef>
                <c:f>Proteinreduktion!$C$2:$C$5</c:f>
                <c:numCache>
                  <c:formatCode>General</c:formatCode>
                  <c:ptCount val="4"/>
                  <c:pt idx="0">
                    <c:v>0.6</c:v>
                  </c:pt>
                  <c:pt idx="1">
                    <c:v>0.2</c:v>
                  </c:pt>
                  <c:pt idx="2">
                    <c:v>0.3</c:v>
                  </c:pt>
                  <c:pt idx="3">
                    <c:v>0.3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Proteinreduktion!$A$2:$A$5</c:f>
              <c:strCache>
                <c:ptCount val="4"/>
                <c:pt idx="0">
                  <c:v>NL</c:v>
                </c:pt>
                <c:pt idx="1">
                  <c:v>DE</c:v>
                </c:pt>
                <c:pt idx="2">
                  <c:v>GB</c:v>
                </c:pt>
                <c:pt idx="3">
                  <c:v>AT</c:v>
                </c:pt>
              </c:strCache>
            </c:strRef>
          </c:cat>
          <c:val>
            <c:numRef>
              <c:f>Proteinreduktion!$B$2:$B$5</c:f>
              <c:numCache>
                <c:formatCode>0.0</c:formatCode>
                <c:ptCount val="4"/>
                <c:pt idx="0">
                  <c:v>1.5</c:v>
                </c:pt>
                <c:pt idx="1">
                  <c:v>2.4</c:v>
                </c:pt>
                <c:pt idx="2">
                  <c:v>2.9</c:v>
                </c:pt>
                <c:pt idx="3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41216"/>
        <c:axId val="143941776"/>
      </c:barChart>
      <c:lineChart>
        <c:grouping val="standard"/>
        <c:varyColors val="0"/>
        <c:ser>
          <c:idx val="0"/>
          <c:order val="1"/>
          <c:tx>
            <c:strRef>
              <c:f>Proteinreduktion!$D$1</c:f>
              <c:strCache>
                <c:ptCount val="1"/>
                <c:pt idx="0">
                  <c:v>Initial protein content [log]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Proteinreduktion!$A$2:$A$5</c:f>
              <c:strCache>
                <c:ptCount val="4"/>
                <c:pt idx="0">
                  <c:v>NL</c:v>
                </c:pt>
                <c:pt idx="1">
                  <c:v>DE</c:v>
                </c:pt>
                <c:pt idx="2">
                  <c:v>GB</c:v>
                </c:pt>
                <c:pt idx="3">
                  <c:v>AT</c:v>
                </c:pt>
              </c:strCache>
            </c:strRef>
          </c:cat>
          <c:val>
            <c:numRef>
              <c:f>Proteinreduktion!$D$2:$D$5</c:f>
              <c:numCache>
                <c:formatCode>0.0</c:formatCode>
                <c:ptCount val="4"/>
                <c:pt idx="0">
                  <c:v>4.2279999999999998</c:v>
                </c:pt>
                <c:pt idx="1">
                  <c:v>4.4610000000000003</c:v>
                </c:pt>
                <c:pt idx="2">
                  <c:v>4.43</c:v>
                </c:pt>
                <c:pt idx="3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942336"/>
        <c:axId val="143942896"/>
      </c:lineChart>
      <c:catAx>
        <c:axId val="1439412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941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3941776"/>
        <c:scaling>
          <c:orientation val="minMax"/>
          <c:max val="5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Protein reduction [log]</a:t>
                </a:r>
              </a:p>
            </c:rich>
          </c:tx>
          <c:layout>
            <c:manualLayout>
              <c:xMode val="edge"/>
              <c:yMode val="edge"/>
              <c:x val="2.8308563340410475E-3"/>
              <c:y val="0.1898308643622936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941216"/>
        <c:crosses val="autoZero"/>
        <c:crossBetween val="between"/>
        <c:majorUnit val="1"/>
        <c:minorUnit val="0.1"/>
      </c:valAx>
      <c:catAx>
        <c:axId val="14394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942896"/>
        <c:crosses val="autoZero"/>
        <c:auto val="0"/>
        <c:lblAlgn val="ctr"/>
        <c:lblOffset val="100"/>
        <c:noMultiLvlLbl val="0"/>
      </c:catAx>
      <c:valAx>
        <c:axId val="143942896"/>
        <c:scaling>
          <c:orientation val="minMax"/>
          <c:max val="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Initial protein content [log] / PCD</a:t>
                </a:r>
              </a:p>
            </c:rich>
          </c:tx>
          <c:layout>
            <c:manualLayout>
              <c:xMode val="edge"/>
              <c:yMode val="edge"/>
              <c:x val="0.95612373294102571"/>
              <c:y val="6.5537079051559227E-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3942336"/>
        <c:crosses val="max"/>
        <c:crossBetween val="between"/>
        <c:majorUnit val="1"/>
        <c:minorUnit val="0.0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800453242049085"/>
          <c:y val="0.9050862438530255"/>
          <c:w val="0.72823930184966712"/>
          <c:h val="7.4576394624593853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j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364140095544941"/>
          <c:y val="8.9347378877318501E-2"/>
          <c:w val="0.73182262156056732"/>
          <c:h val="0.692198575396122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MOReduktion!$B$1</c:f>
              <c:strCache>
                <c:ptCount val="1"/>
                <c:pt idx="0">
                  <c:v>RF [log]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MOReduktion!$C$2:$C$4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1.5</c:v>
                  </c:pt>
                  <c:pt idx="2">
                    <c:v>1.2</c:v>
                  </c:pt>
                </c:numCache>
              </c:numRef>
            </c:plus>
            <c:minus>
              <c:numRef>
                <c:f>MOReduktion!$C$2:$C$4</c:f>
                <c:numCache>
                  <c:formatCode>General</c:formatCode>
                  <c:ptCount val="3"/>
                  <c:pt idx="0">
                    <c:v>0.3</c:v>
                  </c:pt>
                  <c:pt idx="1">
                    <c:v>1.5</c:v>
                  </c:pt>
                  <c:pt idx="2">
                    <c:v>1.2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MOReduktion!$A$2:$A$4</c:f>
              <c:strCache>
                <c:ptCount val="3"/>
                <c:pt idx="0">
                  <c:v>DE</c:v>
                </c:pt>
                <c:pt idx="1">
                  <c:v>FR</c:v>
                </c:pt>
                <c:pt idx="2">
                  <c:v>AT</c:v>
                </c:pt>
              </c:strCache>
            </c:strRef>
          </c:cat>
          <c:val>
            <c:numRef>
              <c:f>MOReduktion!$B$2:$B$4</c:f>
              <c:numCache>
                <c:formatCode>0.0</c:formatCode>
                <c:ptCount val="3"/>
                <c:pt idx="0">
                  <c:v>1.496</c:v>
                </c:pt>
                <c:pt idx="1">
                  <c:v>5.53</c:v>
                </c:pt>
                <c:pt idx="2">
                  <c:v>6.62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36032"/>
        <c:axId val="75136592"/>
      </c:barChart>
      <c:lineChart>
        <c:grouping val="standard"/>
        <c:varyColors val="0"/>
        <c:ser>
          <c:idx val="0"/>
          <c:order val="1"/>
          <c:tx>
            <c:strRef>
              <c:f>MOReduktion!$D$1</c:f>
              <c:strCache>
                <c:ptCount val="1"/>
                <c:pt idx="0">
                  <c:v>bioburden [log]/PCD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MOReduktion!$A$2:$A$4</c:f>
              <c:strCache>
                <c:ptCount val="3"/>
                <c:pt idx="0">
                  <c:v>DE</c:v>
                </c:pt>
                <c:pt idx="1">
                  <c:v>FR</c:v>
                </c:pt>
                <c:pt idx="2">
                  <c:v>AT</c:v>
                </c:pt>
              </c:strCache>
            </c:strRef>
          </c:cat>
          <c:val>
            <c:numRef>
              <c:f>MOReduktion!$D$2:$D$4</c:f>
              <c:numCache>
                <c:formatCode>0.0</c:formatCode>
                <c:ptCount val="3"/>
                <c:pt idx="0">
                  <c:v>8.11</c:v>
                </c:pt>
                <c:pt idx="1">
                  <c:v>8.4</c:v>
                </c:pt>
                <c:pt idx="2">
                  <c:v>9.44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37152"/>
        <c:axId val="143938416"/>
      </c:lineChart>
      <c:catAx>
        <c:axId val="751360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13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5136592"/>
        <c:scaling>
          <c:orientation val="minMax"/>
          <c:max val="1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RF-Reduction Factor [log]</a:t>
                </a:r>
              </a:p>
            </c:rich>
          </c:tx>
          <c:layout>
            <c:manualLayout>
              <c:xMode val="edge"/>
              <c:yMode val="edge"/>
              <c:x val="3.1137296822082582E-3"/>
              <c:y val="0.1662156157415505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136032"/>
        <c:crosses val="autoZero"/>
        <c:crossBetween val="between"/>
        <c:majorUnit val="2"/>
        <c:minorUnit val="0.2"/>
      </c:valAx>
      <c:catAx>
        <c:axId val="7513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938416"/>
        <c:crosses val="autoZero"/>
        <c:auto val="0"/>
        <c:lblAlgn val="ctr"/>
        <c:lblOffset val="100"/>
        <c:noMultiLvlLbl val="0"/>
      </c:catAx>
      <c:valAx>
        <c:axId val="143938416"/>
        <c:scaling>
          <c:orientation val="minMax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b="1"/>
                </a:pPr>
                <a:r>
                  <a:rPr lang="en-GB" b="1"/>
                  <a:t>Bioburden [log] / PCD</a:t>
                </a:r>
              </a:p>
            </c:rich>
          </c:tx>
          <c:layout>
            <c:manualLayout>
              <c:xMode val="edge"/>
              <c:yMode val="edge"/>
              <c:x val="0.95017807726505299"/>
              <c:y val="0.2226732127899283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5137152"/>
        <c:crosses val="max"/>
        <c:crossBetween val="between"/>
        <c:majorUnit val="2"/>
        <c:minorUnit val="0.1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2142273543680332"/>
          <c:y val="0.90639314345432076"/>
          <c:w val="0.6234568844202496"/>
          <c:h val="9.2551187382258704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8059149722736"/>
          <c:y val="4.1401273885350316E-2"/>
          <c:w val="0.85582255083179293"/>
          <c:h val="0.80254777070063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'Ringversuch-Proteinwiederfindun'!$C$1</c:f>
              <c:strCache>
                <c:ptCount val="1"/>
                <c:pt idx="0">
                  <c:v>Wiederfindungsrate</c:v>
                </c:pt>
              </c:strCache>
            </c:strRef>
          </c:tx>
          <c:spPr>
            <a:solidFill>
              <a:srgbClr val="FFFFFF"/>
            </a:solidFill>
            <a:ln w="11929">
              <a:solidFill>
                <a:srgbClr val="000000"/>
              </a:solidFill>
              <a:prstDash val="solid"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C0C0C0"/>
              </a:solidFill>
              <a:ln w="11929">
                <a:solidFill>
                  <a:srgbClr val="000000"/>
                </a:solidFill>
                <a:prstDash val="solid"/>
              </a:ln>
            </c:spPr>
          </c:dPt>
          <c:errBars>
            <c:errBarType val="plus"/>
            <c:errValType val="cust"/>
            <c:noEndCap val="0"/>
            <c:plus>
              <c:numRef>
                <c:f>'Ringversuch-Proteinwiederfindun'!$D$2:$D$9</c:f>
                <c:numCache>
                  <c:formatCode>General</c:formatCode>
                  <c:ptCount val="8"/>
                  <c:pt idx="7">
                    <c:v>3.1326772362735773</c:v>
                  </c:pt>
                </c:numCache>
              </c:numRef>
            </c:plus>
            <c:spPr>
              <a:ln w="11929">
                <a:solidFill>
                  <a:srgbClr val="000000"/>
                </a:solidFill>
                <a:prstDash val="solid"/>
              </a:ln>
            </c:spPr>
          </c:errBars>
          <c:cat>
            <c:strRef>
              <c:f>'Ringversuch-Proteinwiederfindun'!$B$2:$B$9</c:f>
              <c:strCache>
                <c:ptCount val="6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</c:strCache>
            </c:strRef>
          </c:cat>
          <c:val>
            <c:numRef>
              <c:f>'Ringversuch-Proteinwiederfindun'!$C$2:$C$9</c:f>
              <c:numCache>
                <c:formatCode>General</c:formatCode>
                <c:ptCount val="8"/>
                <c:pt idx="0">
                  <c:v>71.900000000000006</c:v>
                </c:pt>
                <c:pt idx="1">
                  <c:v>79.7</c:v>
                </c:pt>
                <c:pt idx="2">
                  <c:v>71.900000000000006</c:v>
                </c:pt>
                <c:pt idx="3">
                  <c:v>75.599999999999994</c:v>
                </c:pt>
                <c:pt idx="4">
                  <c:v>72.599999999999994</c:v>
                </c:pt>
                <c:pt idx="5">
                  <c:v>72.2</c:v>
                </c:pt>
                <c:pt idx="7">
                  <c:v>73.983333333333334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987392"/>
        <c:axId val="290992992"/>
      </c:barChart>
      <c:catAx>
        <c:axId val="2909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99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0992992"/>
        <c:scaling>
          <c:orientation val="minMax"/>
          <c:max val="100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sz="108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Recovery Rate (RR) [%]</a:t>
                </a:r>
              </a:p>
            </c:rich>
          </c:tx>
          <c:layout>
            <c:manualLayout>
              <c:xMode val="edge"/>
              <c:yMode val="edge"/>
              <c:x val="0"/>
              <c:y val="0.10828009496763212"/>
            </c:manualLayout>
          </c:layout>
          <c:overlay val="0"/>
          <c:spPr>
            <a:noFill/>
            <a:ln w="2385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9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8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0987392"/>
        <c:crosses val="autoZero"/>
        <c:crossBetween val="between"/>
      </c:valAx>
      <c:spPr>
        <a:noFill/>
        <a:ln w="23858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8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64664310954064"/>
          <c:y val="7.331378299120235E-2"/>
          <c:w val="0.80212014134275622"/>
          <c:h val="0.82404692082111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Tabelle1!$B$2</c:f>
              <c:strCache>
                <c:ptCount val="1"/>
                <c:pt idx="0">
                  <c:v>Process/machine A</c:v>
                </c:pt>
              </c:strCache>
            </c:strRef>
          </c:tx>
          <c:spPr>
            <a:solidFill>
              <a:srgbClr val="00CCFF"/>
            </a:solidFill>
            <a:ln w="1269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Tabelle1!$C$1:$E$1</c:f>
              <c:strCache>
                <c:ptCount val="3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</c:strCache>
            </c:strRef>
          </c:cat>
          <c:val>
            <c:numRef>
              <c:f>Tabelle1!$C$2:$E$2</c:f>
              <c:numCache>
                <c:formatCode>0</c:formatCode>
                <c:ptCount val="3"/>
                <c:pt idx="0">
                  <c:v>18.666666666666668</c:v>
                </c:pt>
                <c:pt idx="1">
                  <c:v>11.166666666666666</c:v>
                </c:pt>
                <c:pt idx="2">
                  <c:v>1301.6666666666667</c:v>
                </c:pt>
              </c:numCache>
            </c:numRef>
          </c:val>
        </c:ser>
        <c:ser>
          <c:idx val="2"/>
          <c:order val="1"/>
          <c:tx>
            <c:strRef>
              <c:f>Tabelle1!$B$3</c:f>
              <c:strCache>
                <c:ptCount val="1"/>
                <c:pt idx="0">
                  <c:v>Process/machine B</c:v>
                </c:pt>
              </c:strCache>
            </c:strRef>
          </c:tx>
          <c:spPr>
            <a:solidFill>
              <a:srgbClr val="0000FF"/>
            </a:solidFill>
            <a:ln w="1269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Tabelle1!$C$1:$E$1</c:f>
              <c:strCache>
                <c:ptCount val="3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</c:strCache>
            </c:strRef>
          </c:cat>
          <c:val>
            <c:numRef>
              <c:f>Tabelle1!$C$3:$E$3</c:f>
              <c:numCache>
                <c:formatCode>0</c:formatCode>
                <c:ptCount val="3"/>
                <c:pt idx="0">
                  <c:v>1212</c:v>
                </c:pt>
                <c:pt idx="1">
                  <c:v>1885.6666666666667</c:v>
                </c:pt>
                <c:pt idx="2">
                  <c:v>2392</c:v>
                </c:pt>
              </c:numCache>
            </c:numRef>
          </c:val>
        </c:ser>
        <c:ser>
          <c:idx val="3"/>
          <c:order val="2"/>
          <c:tx>
            <c:strRef>
              <c:f>Tabelle1!$B$4</c:f>
              <c:strCache>
                <c:ptCount val="1"/>
                <c:pt idx="0">
                  <c:v>Process/machine C</c:v>
                </c:pt>
              </c:strCache>
            </c:strRef>
          </c:tx>
          <c:spPr>
            <a:solidFill>
              <a:srgbClr val="000080"/>
            </a:solidFill>
            <a:ln w="1269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Tabelle1!$C$1:$E$1</c:f>
              <c:strCache>
                <c:ptCount val="3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</c:strCache>
            </c:strRef>
          </c:cat>
          <c:val>
            <c:numRef>
              <c:f>Tabelle1!$C$4:$E$4</c:f>
              <c:numCache>
                <c:formatCode>0</c:formatCode>
                <c:ptCount val="3"/>
                <c:pt idx="0">
                  <c:v>1367</c:v>
                </c:pt>
                <c:pt idx="1">
                  <c:v>1568.3333333333333</c:v>
                </c:pt>
                <c:pt idx="2">
                  <c:v>2638.8333333333335</c:v>
                </c:pt>
              </c:numCache>
            </c:numRef>
          </c:val>
        </c:ser>
        <c:ser>
          <c:idx val="4"/>
          <c:order val="3"/>
          <c:tx>
            <c:strRef>
              <c:f>Tabelle1!$B$5</c:f>
              <c:strCache>
                <c:ptCount val="1"/>
                <c:pt idx="0">
                  <c:v>Process/machine D</c:v>
                </c:pt>
              </c:strCache>
            </c:strRef>
          </c:tx>
          <c:spPr>
            <a:solidFill>
              <a:srgbClr val="000000"/>
            </a:solidFill>
            <a:ln w="1269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Tabelle1!$C$1:$E$1</c:f>
              <c:strCache>
                <c:ptCount val="3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</c:strCache>
            </c:strRef>
          </c:cat>
          <c:val>
            <c:numRef>
              <c:f>Tabelle1!$C$5:$E$5</c:f>
              <c:numCache>
                <c:formatCode>0</c:formatCode>
                <c:ptCount val="3"/>
                <c:pt idx="0">
                  <c:v>162.83333333333334</c:v>
                </c:pt>
                <c:pt idx="1">
                  <c:v>705.83333333333337</c:v>
                </c:pt>
                <c:pt idx="2">
                  <c:v>1134.1666666666667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0176"/>
        <c:axId val="143950736"/>
      </c:barChart>
      <c:catAx>
        <c:axId val="1439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95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950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Residual protein content [µg/PCD]</a:t>
                </a:r>
              </a:p>
            </c:rich>
          </c:tx>
          <c:layout>
            <c:manualLayout>
              <c:xMode val="edge"/>
              <c:yMode val="edge"/>
              <c:x val="3.3492843271568207E-2"/>
              <c:y val="9.2730533683289582E-2"/>
            </c:manualLayout>
          </c:layout>
          <c:overlay val="0"/>
          <c:spPr>
            <a:noFill/>
            <a:ln w="25396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950176"/>
        <c:crosses val="autoZero"/>
        <c:crossBetween val="between"/>
      </c:valAx>
      <c:spPr>
        <a:solidFill>
          <a:srgbClr val="FFFFFF"/>
        </a:solidFill>
        <a:ln w="25396">
          <a:noFill/>
        </a:ln>
      </c:spPr>
    </c:plotArea>
    <c:legend>
      <c:legendPos val="r"/>
      <c:layout>
        <c:manualLayout>
          <c:xMode val="edge"/>
          <c:yMode val="edge"/>
          <c:x val="0.22261480056644942"/>
          <c:y val="3.51907261592301E-2"/>
          <c:w val="0.29482473741748882"/>
          <c:h val="0.28445756780402454"/>
        </c:manualLayout>
      </c:layout>
      <c:overlay val="0"/>
      <c:spPr>
        <a:solidFill>
          <a:srgbClr val="FFFFFF"/>
        </a:solidFill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Ergebnisdaten!$C$65</c:f>
              <c:strCache>
                <c:ptCount val="1"/>
                <c:pt idx="0">
                  <c:v>WFR-MEAN</c:v>
                </c:pt>
              </c:strCache>
            </c:strRef>
          </c:tx>
          <c:spPr>
            <a:solidFill>
              <a:srgbClr val="66CCFF"/>
            </a:solidFill>
            <a:ln>
              <a:solidFill>
                <a:schemeClr val="tx1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366FF"/>
              </a:solidFill>
              <a:ln>
                <a:solidFill>
                  <a:schemeClr val="tx1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Ergebnisdaten!$D$66:$D$72</c:f>
                <c:numCache>
                  <c:formatCode>General</c:formatCode>
                  <c:ptCount val="7"/>
                  <c:pt idx="0">
                    <c:v>14.138172576057032</c:v>
                  </c:pt>
                  <c:pt idx="1">
                    <c:v>4.6536496029367297E-2</c:v>
                  </c:pt>
                  <c:pt idx="2">
                    <c:v>2.5144524038134843</c:v>
                  </c:pt>
                  <c:pt idx="3">
                    <c:v>3.0721186249039705</c:v>
                  </c:pt>
                  <c:pt idx="4">
                    <c:v>1.0520908271486198</c:v>
                  </c:pt>
                  <c:pt idx="5">
                    <c:v>0.43682276093900763</c:v>
                  </c:pt>
                  <c:pt idx="6">
                    <c:v>1.3148784800030646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Ergebnisdaten!$B$66:$B$72</c:f>
              <c:strCache>
                <c:ptCount val="7"/>
                <c:pt idx="0">
                  <c:v>A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H</c:v>
                </c:pt>
                <c:pt idx="5">
                  <c:v>I</c:v>
                </c:pt>
                <c:pt idx="6">
                  <c:v>MEAN</c:v>
                </c:pt>
              </c:strCache>
            </c:strRef>
          </c:cat>
          <c:val>
            <c:numRef>
              <c:f>Ergebnisdaten!$C$66:$C$72</c:f>
              <c:numCache>
                <c:formatCode>General</c:formatCode>
                <c:ptCount val="7"/>
                <c:pt idx="0">
                  <c:v>55.814768109850021</c:v>
                </c:pt>
                <c:pt idx="1">
                  <c:v>0.80027547237277796</c:v>
                </c:pt>
                <c:pt idx="2">
                  <c:v>7.1833177715530789</c:v>
                </c:pt>
                <c:pt idx="3">
                  <c:v>3.0426743165287555</c:v>
                </c:pt>
                <c:pt idx="4">
                  <c:v>0.9929417242922941</c:v>
                </c:pt>
                <c:pt idx="5">
                  <c:v>0.62462829489881688</c:v>
                </c:pt>
                <c:pt idx="6" formatCode="0.00">
                  <c:v>2.5287675159291445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952976"/>
        <c:axId val="143953536"/>
      </c:barChart>
      <c:catAx>
        <c:axId val="14395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43953536"/>
        <c:crosses val="autoZero"/>
        <c:auto val="1"/>
        <c:lblAlgn val="ctr"/>
        <c:lblOffset val="100"/>
        <c:noMultiLvlLbl val="0"/>
      </c:catAx>
      <c:valAx>
        <c:axId val="143953536"/>
        <c:scaling>
          <c:orientation val="minMax"/>
          <c:max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latin typeface="+mn-lt"/>
                  </a:defRPr>
                </a:pPr>
                <a:r>
                  <a:rPr lang="en-US" sz="1600" dirty="0" smtClean="0">
                    <a:latin typeface="+mn-lt"/>
                  </a:rPr>
                  <a:t>Recovery</a:t>
                </a:r>
                <a:r>
                  <a:rPr lang="en-US" sz="1600" baseline="0" dirty="0" smtClean="0">
                    <a:latin typeface="+mn-lt"/>
                  </a:rPr>
                  <a:t> Rate (RR)</a:t>
                </a:r>
                <a:r>
                  <a:rPr lang="en-US" sz="1600" dirty="0" smtClean="0">
                    <a:latin typeface="+mn-lt"/>
                  </a:rPr>
                  <a:t> </a:t>
                </a:r>
                <a:r>
                  <a:rPr lang="en-US" sz="1600" dirty="0">
                    <a:latin typeface="+mn-lt"/>
                  </a:rPr>
                  <a:t>[%]</a:t>
                </a:r>
              </a:p>
            </c:rich>
          </c:tx>
          <c:layout>
            <c:manualLayout>
              <c:xMode val="edge"/>
              <c:yMode val="edge"/>
              <c:x val="5.5211234051506866E-3"/>
              <c:y val="0.143614227963311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43952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FF5427-4F1F-4C37-8079-8E37DCB52382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D3F912-9AFD-4EC3-8F48-10A56851B3D8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466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F47F2-F471-4171-8F3F-8B2860970DD9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B58A6-4971-4FD6-8678-DD20508C37F4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72131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068D-F895-426B-8B80-4951A0DB3587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6A09-BA65-4A5A-A321-90D54C89DA24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798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7794-5485-49B2-ACD9-505FB292591E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2A348-C638-4AF2-A165-6FB40F67F38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89497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C2F2-7346-4E32-AA8E-F6196E6140EA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3A0A-9D61-4A07-883E-B5EC4A3CB06C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1506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D1D0-748C-4104-AA0A-3E296316FC57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E2D3-0EB0-48A5-A665-13B3BC13C30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023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3F35-49C4-4F1E-9A97-42D6937A1157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DD4B6-3DB2-4084-A505-D9AFF8F6F94B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0072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85E2-36DC-4A63-822B-B93BF22E359E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240D1-3905-4EEA-AB36-BCDF779C884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629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2D22-9261-48E9-AA36-EB8B2ECF9575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5A3EF-C8FD-4A0D-9E29-57B68A1B0936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3398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211B-D3AF-4940-B998-43A3A64EB4F4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875C4-27E1-4555-A254-76402D486470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10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8704-2D82-4FC4-94AB-67491847B775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9698D-D9A5-4112-BE19-FACD217A8500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887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7EEF-5BA5-4786-943E-454927390018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4A135-E5C8-482D-82AE-0BD311C67B9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5412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Modifiez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16465-EB62-484A-B044-DEFB56565349}" type="datetimeFigureOut">
              <a:rPr lang="fr-FR"/>
              <a:pPr>
                <a:defRPr/>
              </a:pPr>
              <a:t>09/10/2015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ABD888-03FA-46F2-AB7F-F847F9F37399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6.em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83013" y="1706563"/>
            <a:ext cx="6616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de-DE" sz="3600" dirty="0" smtClean="0">
                <a:latin typeface="+mn-lt"/>
              </a:rPr>
              <a:t>Process Challenge Devices (PCD)</a:t>
            </a:r>
            <a:br>
              <a:rPr lang="de-DE" sz="3600" dirty="0" smtClean="0">
                <a:latin typeface="+mn-lt"/>
              </a:rPr>
            </a:br>
            <a:r>
              <a:rPr lang="de-DE" sz="3600" dirty="0" err="1" smtClean="0">
                <a:latin typeface="+mn-lt"/>
              </a:rPr>
              <a:t>for</a:t>
            </a:r>
            <a:r>
              <a:rPr lang="de-DE" sz="3600" dirty="0" smtClean="0">
                <a:latin typeface="+mn-lt"/>
              </a:rPr>
              <a:t> flexible </a:t>
            </a:r>
            <a:r>
              <a:rPr lang="de-DE" sz="3600" dirty="0" err="1" smtClean="0">
                <a:latin typeface="+mn-lt"/>
              </a:rPr>
              <a:t>endoscopes</a:t>
            </a:r>
            <a:r>
              <a:rPr lang="de-DE" sz="3600" dirty="0" smtClean="0">
                <a:latin typeface="+mn-lt"/>
              </a:rPr>
              <a:t/>
            </a:r>
            <a:br>
              <a:rPr lang="de-DE" sz="3600" dirty="0" smtClean="0">
                <a:latin typeface="+mn-lt"/>
              </a:rPr>
            </a:br>
            <a:r>
              <a:rPr lang="de-DE" sz="3600" dirty="0" smtClean="0">
                <a:latin typeface="+mn-lt"/>
              </a:rPr>
              <a:t/>
            </a:r>
            <a:br>
              <a:rPr lang="de-DE" sz="3600" dirty="0" smtClean="0">
                <a:latin typeface="+mn-lt"/>
              </a:rPr>
            </a:br>
            <a:r>
              <a:rPr lang="de-DE" sz="3600" dirty="0" err="1" smtClean="0">
                <a:latin typeface="+mn-lt"/>
              </a:rPr>
              <a:t>What</a:t>
            </a:r>
            <a:r>
              <a:rPr lang="de-DE" sz="3600" dirty="0" smtClean="0">
                <a:latin typeface="+mn-lt"/>
              </a:rPr>
              <a:t> </a:t>
            </a:r>
            <a:r>
              <a:rPr lang="de-DE" sz="3600" dirty="0" err="1" smtClean="0">
                <a:latin typeface="+mn-lt"/>
              </a:rPr>
              <a:t>are</a:t>
            </a:r>
            <a:r>
              <a:rPr lang="de-DE" sz="3600" dirty="0" smtClean="0">
                <a:latin typeface="+mn-lt"/>
              </a:rPr>
              <a:t> </a:t>
            </a:r>
            <a:r>
              <a:rPr lang="de-DE" sz="3600" dirty="0" err="1" smtClean="0">
                <a:latin typeface="+mn-lt"/>
              </a:rPr>
              <a:t>we</a:t>
            </a:r>
            <a:r>
              <a:rPr lang="de-DE" sz="3600" dirty="0" smtClean="0">
                <a:latin typeface="+mn-lt"/>
              </a:rPr>
              <a:t> </a:t>
            </a:r>
            <a:r>
              <a:rPr lang="de-DE" sz="3600" dirty="0" err="1" smtClean="0">
                <a:latin typeface="+mn-lt"/>
              </a:rPr>
              <a:t>doing</a:t>
            </a:r>
            <a:r>
              <a:rPr lang="de-DE" sz="3600" dirty="0" smtClean="0">
                <a:latin typeface="+mn-lt"/>
              </a:rPr>
              <a:t> </a:t>
            </a:r>
            <a:r>
              <a:rPr lang="de-DE" sz="3600" dirty="0" err="1" smtClean="0">
                <a:latin typeface="+mn-lt"/>
              </a:rPr>
              <a:t>and</a:t>
            </a:r>
            <a:r>
              <a:rPr lang="de-DE" sz="3600" dirty="0" smtClean="0">
                <a:latin typeface="+mn-lt"/>
              </a:rPr>
              <a:t> </a:t>
            </a:r>
            <a:br>
              <a:rPr lang="de-DE" sz="3600" dirty="0" smtClean="0">
                <a:latin typeface="+mn-lt"/>
              </a:rPr>
            </a:br>
            <a:r>
              <a:rPr lang="de-DE" sz="3600" dirty="0" err="1" smtClean="0">
                <a:latin typeface="+mn-lt"/>
              </a:rPr>
              <a:t>where</a:t>
            </a:r>
            <a:r>
              <a:rPr lang="de-DE" sz="3600" dirty="0" smtClean="0">
                <a:latin typeface="+mn-lt"/>
              </a:rPr>
              <a:t> </a:t>
            </a:r>
            <a:r>
              <a:rPr lang="de-DE" sz="3600" dirty="0" err="1" smtClean="0">
                <a:latin typeface="+mn-lt"/>
              </a:rPr>
              <a:t>are</a:t>
            </a:r>
            <a:r>
              <a:rPr lang="de-DE" sz="3600" dirty="0" smtClean="0">
                <a:latin typeface="+mn-lt"/>
              </a:rPr>
              <a:t> </a:t>
            </a:r>
            <a:r>
              <a:rPr lang="de-DE" sz="3600" dirty="0" err="1" smtClean="0">
                <a:latin typeface="+mn-lt"/>
              </a:rPr>
              <a:t>we</a:t>
            </a:r>
            <a:r>
              <a:rPr lang="de-DE" sz="3600" dirty="0" smtClean="0">
                <a:latin typeface="+mn-lt"/>
              </a:rPr>
              <a:t> </a:t>
            </a:r>
            <a:r>
              <a:rPr lang="de-DE" sz="3600" dirty="0" err="1" smtClean="0">
                <a:latin typeface="+mn-lt"/>
              </a:rPr>
              <a:t>going</a:t>
            </a:r>
            <a:r>
              <a:rPr lang="de-DE" sz="3600" dirty="0" smtClean="0">
                <a:latin typeface="+mn-lt"/>
              </a:rPr>
              <a:t>?</a:t>
            </a:r>
            <a:endParaRPr lang="de-DE" sz="3600" dirty="0">
              <a:latin typeface="+mn-lt"/>
            </a:endParaRPr>
          </a:p>
        </p:txBody>
      </p:sp>
      <p:sp>
        <p:nvSpPr>
          <p:cNvPr id="2052" name="Rectangle 3"/>
          <p:cNvSpPr txBox="1">
            <a:spLocks noChangeArrowheads="1"/>
          </p:cNvSpPr>
          <p:nvPr/>
        </p:nvSpPr>
        <p:spPr bwMode="auto">
          <a:xfrm>
            <a:off x="5278438" y="6330950"/>
            <a:ext cx="31464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altLang="en-US" sz="2000"/>
              <a:t>WFHSS / 09.10.2015 / Lille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35463" y="5357813"/>
            <a:ext cx="50323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de-DE" dirty="0" smtClean="0">
                <a:latin typeface="+mn-lt"/>
              </a:rPr>
              <a:t>Dr. Markus Wehrl</a:t>
            </a:r>
          </a:p>
          <a:p>
            <a:pPr algn="ctr">
              <a:spcBef>
                <a:spcPct val="20000"/>
              </a:spcBef>
              <a:defRPr/>
            </a:pPr>
            <a:r>
              <a:rPr lang="de-DE" dirty="0" smtClean="0">
                <a:latin typeface="+mn-lt"/>
              </a:rPr>
              <a:t>wfk – Cleaning Technology Institute e.V.</a:t>
            </a:r>
          </a:p>
        </p:txBody>
      </p:sp>
      <p:grpSp>
        <p:nvGrpSpPr>
          <p:cNvPr id="2054" name="Group 31"/>
          <p:cNvGrpSpPr>
            <a:grpSpLocks/>
          </p:cNvGrpSpPr>
          <p:nvPr/>
        </p:nvGrpSpPr>
        <p:grpSpPr bwMode="auto">
          <a:xfrm>
            <a:off x="3175" y="1089025"/>
            <a:ext cx="1936750" cy="5780088"/>
            <a:chOff x="0" y="785"/>
            <a:chExt cx="1056" cy="3152"/>
          </a:xfrm>
        </p:grpSpPr>
        <p:pic>
          <p:nvPicPr>
            <p:cNvPr id="2056" name="Picture 23" descr="IMGP8496--flexibles Endoskop-I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5"/>
              <a:ext cx="105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24" descr="IMGP8504-Endoskopspitze--I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70"/>
              <a:ext cx="105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7" descr="IMGP7880--KOMP"/>
            <p:cNvPicPr>
              <a:picLocks noChangeAspect="1" noChangeArrowheads="1"/>
            </p:cNvPicPr>
            <p:nvPr/>
          </p:nvPicPr>
          <p:blipFill>
            <a:blip r:embed="rId5">
              <a:lum bright="30000" contras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2" b="5368"/>
            <a:stretch>
              <a:fillRect/>
            </a:stretch>
          </p:blipFill>
          <p:spPr bwMode="auto">
            <a:xfrm>
              <a:off x="0" y="3150"/>
              <a:ext cx="105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29" descr="IMGP1989"/>
            <p:cNvPicPr>
              <a:picLocks noChangeAspect="1" noChangeArrowheads="1"/>
            </p:cNvPicPr>
            <p:nvPr/>
          </p:nvPicPr>
          <p:blipFill>
            <a:blip r:embed="rId6">
              <a:lum brigh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59"/>
              <a:ext cx="105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513" y="5549900"/>
            <a:ext cx="22939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Ann. 8-PCD: Characterization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95288" y="1268413"/>
            <a:ext cx="1049337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1077913" indent="-633413" eaLnBrk="0" hangingPunct="0"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077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000"/>
              <a:t>The „Method group“ carried out several Round-Robin-Tests to characterize and specify the PCD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  PTFE-tube material: 4 different tubes tested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altLang="en-US" sz="2000"/>
              <a:t>	</a:t>
            </a:r>
            <a:r>
              <a:rPr lang="en-US" altLang="en-US" sz="2000">
                <a:sym typeface="Wingdings" panose="05000000000000000000" pitchFamily="2" charset="2"/>
              </a:rPr>
              <a:t>  </a:t>
            </a:r>
            <a:r>
              <a:rPr lang="en-US" altLang="en-US" sz="2000">
                <a:solidFill>
                  <a:srgbClr val="C00000"/>
                </a:solidFill>
                <a:sym typeface="Wingdings" panose="05000000000000000000" pitchFamily="2" charset="2"/>
              </a:rPr>
              <a:t>No influence</a:t>
            </a:r>
            <a:endParaRPr lang="en-US" altLang="en-US" sz="2000">
              <a:solidFill>
                <a:srgbClr val="C00000"/>
              </a:solidFill>
            </a:endParaRP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  Pre-cleaning of tubes with alkaline cleaner (DIN 10511: 1999)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altLang="en-US" sz="2000"/>
              <a:t> </a:t>
            </a:r>
            <a:r>
              <a:rPr lang="en-US" altLang="en-US" sz="2000">
                <a:sym typeface="Wingdings" panose="05000000000000000000" pitchFamily="2" charset="2"/>
              </a:rPr>
              <a:t>	  </a:t>
            </a:r>
            <a:r>
              <a:rPr lang="en-US" altLang="en-US" sz="2000">
                <a:solidFill>
                  <a:srgbClr val="C00000"/>
                </a:solidFill>
                <a:sym typeface="Wingdings" panose="05000000000000000000" pitchFamily="2" charset="2"/>
              </a:rPr>
              <a:t>No influence</a:t>
            </a:r>
            <a:endParaRPr lang="en-US" altLang="en-US" sz="2000">
              <a:solidFill>
                <a:srgbClr val="C00000"/>
              </a:solidFill>
            </a:endParaRP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  Influence of ultrasound (US) on the recovery rate (RR) of proteins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altLang="en-US" sz="2000"/>
              <a:t> </a:t>
            </a:r>
            <a:r>
              <a:rPr lang="en-US" altLang="en-US" sz="2000">
                <a:sym typeface="Wingdings" panose="05000000000000000000" pitchFamily="2" charset="2"/>
              </a:rPr>
              <a:t>	 	</a:t>
            </a:r>
            <a:r>
              <a:rPr lang="en-US" altLang="en-US" sz="2000">
                <a:solidFill>
                  <a:srgbClr val="C00000"/>
                </a:solidFill>
                <a:sym typeface="Wingdings" panose="05000000000000000000" pitchFamily="2" charset="2"/>
              </a:rPr>
              <a:t>RR increased by ~10 %, facultative application</a:t>
            </a:r>
            <a:endParaRPr lang="en-US" altLang="en-US" sz="2000">
              <a:solidFill>
                <a:srgbClr val="C00000"/>
              </a:solidFill>
            </a:endParaRP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  Quality of used blood is critical</a:t>
            </a:r>
          </a:p>
          <a:p>
            <a:pPr lvl="1" eaLnBrk="1" hangingPunct="1">
              <a:spcAft>
                <a:spcPts val="600"/>
              </a:spcAft>
              <a:buClr>
                <a:srgbClr val="C00000"/>
              </a:buClr>
            </a:pPr>
            <a:r>
              <a:rPr lang="en-US" altLang="en-US" sz="2000"/>
              <a:t>	</a:t>
            </a:r>
            <a:r>
              <a:rPr lang="en-US" altLang="en-US" sz="2000">
                <a:sym typeface="Wingdings" panose="05000000000000000000" pitchFamily="2" charset="2"/>
              </a:rPr>
              <a:t> 	</a:t>
            </a:r>
            <a:r>
              <a:rPr lang="en-US" altLang="en-US" sz="2000">
                <a:solidFill>
                  <a:srgbClr val="C00000"/>
                </a:solidFill>
                <a:sym typeface="Wingdings" panose="05000000000000000000" pitchFamily="2" charset="2"/>
              </a:rPr>
              <a:t>Specification: heparinized reactivated sheep blood, preferably “pooled” blood from several animals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altLang="en-US" sz="2000">
                <a:solidFill>
                  <a:srgbClr val="C00000"/>
                </a:solidFill>
                <a:sym typeface="Wingdings" panose="05000000000000000000" pitchFamily="2" charset="2"/>
              </a:rPr>
              <a:t> 	</a:t>
            </a:r>
            <a:r>
              <a:rPr lang="en-US" altLang="en-US" sz="2000">
                <a:sym typeface="Wingdings" panose="05000000000000000000" pitchFamily="2" charset="2"/>
              </a:rPr>
              <a:t>  </a:t>
            </a:r>
            <a:r>
              <a:rPr lang="en-US" altLang="en-US" sz="2000">
                <a:solidFill>
                  <a:srgbClr val="C00000"/>
                </a:solidFill>
                <a:sym typeface="Wingdings" panose="05000000000000000000" pitchFamily="2" charset="2"/>
              </a:rPr>
              <a:t>RR must exceed 70 % but must be significantly below 100 %  Check for quality</a:t>
            </a:r>
            <a:endParaRPr lang="en-US" altLang="en-US" sz="2000">
              <a:solidFill>
                <a:srgbClr val="C00000"/>
              </a:solidFill>
            </a:endParaRP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endParaRPr lang="en-US" altLang="en-US" sz="2000"/>
          </a:p>
        </p:txBody>
      </p:sp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968375" y="6230938"/>
            <a:ext cx="1006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1400" i="1" dirty="0" smtClean="0">
                <a:latin typeface="+mn-lt"/>
              </a:rPr>
              <a:t>Wehrl M., 2011: Quantifizierung der Reinigungsleistung bei maschinellen Aufbereitungsprozessen für flexible Endoskope auf der Grundlage des Prüfkörpers nach DIN ISO/TS 15883-5, Anhang I. 5. Kolloquium Medizinische Instrumente, Düsseldorf, 05.05.2011</a:t>
            </a:r>
          </a:p>
        </p:txBody>
      </p:sp>
      <p:pic>
        <p:nvPicPr>
          <p:cNvPr id="11271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Ann. 8-PCD: Characterization</a:t>
            </a:r>
            <a:endParaRPr lang="de-DE" sz="2800" b="1" dirty="0" smtClean="0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95500" y="4797425"/>
            <a:ext cx="8291513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+mn-lt"/>
              </a:rPr>
              <a:t>Recovery </a:t>
            </a:r>
            <a:r>
              <a:rPr lang="de-DE" dirty="0" smtClean="0">
                <a:latin typeface="+mn-lt"/>
              </a:rPr>
              <a:t>Rate (RR): 	</a:t>
            </a:r>
            <a:r>
              <a:rPr lang="de-DE" dirty="0" smtClean="0">
                <a:solidFill>
                  <a:srgbClr val="CC0000"/>
                </a:solidFill>
                <a:latin typeface="+mn-lt"/>
              </a:rPr>
              <a:t>74,0 % 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±</a:t>
            </a:r>
            <a:r>
              <a:rPr lang="de-DE" dirty="0" smtClean="0">
                <a:solidFill>
                  <a:srgbClr val="CC0000"/>
                </a:solidFill>
                <a:latin typeface="+mn-lt"/>
              </a:rPr>
              <a:t> 3,1 %</a:t>
            </a:r>
          </a:p>
          <a:p>
            <a:pPr>
              <a:defRPr/>
            </a:pPr>
            <a:endParaRPr lang="en-US" dirty="0" smtClean="0">
              <a:solidFill>
                <a:srgbClr val="CC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Blood soil: 		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0.6 – 0.8 g PCD</a:t>
            </a:r>
            <a:r>
              <a:rPr lang="en-US" baseline="30000" dirty="0" smtClean="0">
                <a:solidFill>
                  <a:srgbClr val="CC0000"/>
                </a:solidFill>
                <a:latin typeface="+mn-lt"/>
              </a:rPr>
              <a:t>-1</a:t>
            </a:r>
          </a:p>
          <a:p>
            <a:pPr>
              <a:defRPr/>
            </a:pPr>
            <a:endParaRPr lang="en-US" baseline="30000" dirty="0" smtClean="0">
              <a:latin typeface="+mn-lt"/>
            </a:endParaRPr>
          </a:p>
          <a:p>
            <a:pPr>
              <a:defRPr/>
            </a:pPr>
            <a:r>
              <a:rPr lang="en-US" dirty="0" smtClean="0">
                <a:latin typeface="+mn-lt"/>
              </a:rPr>
              <a:t>Measuring range: 	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≥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10</a:t>
            </a:r>
            <a:r>
              <a:rPr lang="en-US" baseline="30000" dirty="0" smtClean="0">
                <a:solidFill>
                  <a:srgbClr val="CC0000"/>
                </a:solidFill>
                <a:latin typeface="+mn-lt"/>
              </a:rPr>
              <a:t>3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(LOD of OPA-method assumed at 10 µg ml</a:t>
            </a:r>
            <a:r>
              <a:rPr lang="en-US" baseline="30000" dirty="0" smtClean="0">
                <a:latin typeface="+mn-lt"/>
              </a:rPr>
              <a:t>-1</a:t>
            </a:r>
            <a:r>
              <a:rPr lang="de-DE" dirty="0" smtClean="0">
                <a:latin typeface="+mn-lt"/>
              </a:rPr>
              <a:t>)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923213" y="1833563"/>
            <a:ext cx="2635250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Soiling of PTFE-tubes, elution, quantification of recovery rates (RR)</a:t>
            </a:r>
          </a:p>
          <a:p>
            <a:pPr>
              <a:defRPr/>
            </a:pP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“Pooled” sheep blood</a:t>
            </a:r>
          </a:p>
          <a:p>
            <a:pPr>
              <a:defRPr/>
            </a:pP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n=18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589088" y="1512888"/>
            <a:ext cx="5073650" cy="3076575"/>
            <a:chOff x="776" y="789"/>
            <a:chExt cx="3196" cy="1938"/>
          </a:xfrm>
        </p:grpSpPr>
        <p:grpSp>
          <p:nvGrpSpPr>
            <p:cNvPr id="12297" name="Group 13"/>
            <p:cNvGrpSpPr>
              <a:grpSpLocks/>
            </p:cNvGrpSpPr>
            <p:nvPr/>
          </p:nvGrpSpPr>
          <p:grpSpPr bwMode="auto">
            <a:xfrm>
              <a:off x="776" y="789"/>
              <a:ext cx="3096" cy="1938"/>
              <a:chOff x="551" y="789"/>
              <a:chExt cx="3293" cy="1934"/>
            </a:xfrm>
          </p:grpSpPr>
          <p:graphicFrame>
            <p:nvGraphicFramePr>
              <p:cNvPr id="2" name="Object 9"/>
              <p:cNvGraphicFramePr>
                <a:graphicFrameLocks noChangeAspect="1"/>
              </p:cNvGraphicFramePr>
              <p:nvPr/>
            </p:nvGraphicFramePr>
            <p:xfrm>
              <a:off x="551" y="789"/>
              <a:ext cx="3293" cy="176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3288" y="2530"/>
                <a:ext cx="525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de-DE" sz="1400" b="1" dirty="0" smtClean="0">
                    <a:latin typeface="+mj-lt"/>
                  </a:rPr>
                  <a:t>Average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1717" y="2522"/>
                <a:ext cx="669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sz="1400" b="1" smtClean="0">
                    <a:latin typeface="+mj-lt"/>
                  </a:rPr>
                  <a:t>Participant</a:t>
                </a:r>
              </a:p>
            </p:txBody>
          </p:sp>
        </p:grpSp>
        <p:sp>
          <p:nvSpPr>
            <p:cNvPr id="12298" name="Line 17"/>
            <p:cNvSpPr>
              <a:spLocks noChangeShapeType="1"/>
            </p:cNvSpPr>
            <p:nvPr/>
          </p:nvSpPr>
          <p:spPr bwMode="auto">
            <a:xfrm>
              <a:off x="1205" y="1565"/>
              <a:ext cx="2767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2296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Calibri" panose="020F0502020204030204" pitchFamily="34" charset="0"/>
              </a:rPr>
              <a:t>Verification applying WD processes 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45038" y="5516563"/>
            <a:ext cx="21605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1800" dirty="0" smtClean="0">
                <a:solidFill>
                  <a:srgbClr val="CC0000"/>
                </a:solidFill>
                <a:latin typeface="+mn-lt"/>
              </a:rPr>
              <a:t>Test 2:</a:t>
            </a:r>
          </a:p>
          <a:p>
            <a:pPr>
              <a:buFontTx/>
              <a:buChar char="-"/>
              <a:defRPr/>
            </a:pPr>
            <a:r>
              <a:rPr lang="de-DE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half cleaning time</a:t>
            </a:r>
          </a:p>
          <a:p>
            <a:pPr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 half cleaner dosing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81013" y="1196975"/>
            <a:ext cx="7620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+mn-lt"/>
              </a:rPr>
              <a:t>4 different WD-processes (i.e. machines) were employed for testing</a:t>
            </a:r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2259013" y="1911350"/>
          <a:ext cx="5511800" cy="352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05625" y="5516563"/>
            <a:ext cx="21605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1800" dirty="0" smtClean="0">
                <a:solidFill>
                  <a:srgbClr val="CC0000"/>
                </a:solidFill>
                <a:latin typeface="+mn-lt"/>
              </a:rPr>
              <a:t>Test 3:</a:t>
            </a:r>
          </a:p>
          <a:p>
            <a:pPr>
              <a:buFontTx/>
              <a:buChar char="-"/>
              <a:defRPr/>
            </a:pPr>
            <a:r>
              <a:rPr lang="de-DE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half cleaning time</a:t>
            </a:r>
          </a:p>
          <a:p>
            <a:pPr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 no cleaner dosing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613025" y="5516563"/>
            <a:ext cx="21605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1800" dirty="0" smtClean="0">
                <a:solidFill>
                  <a:srgbClr val="CC0000"/>
                </a:solidFill>
                <a:latin typeface="+mn-lt"/>
              </a:rPr>
              <a:t>Test 1:</a:t>
            </a:r>
          </a:p>
          <a:p>
            <a:pPr>
              <a:buFontTx/>
              <a:buChar char="-"/>
              <a:defRPr/>
            </a:pPr>
            <a:r>
              <a:rPr lang="de-DE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full cleaning time</a:t>
            </a:r>
          </a:p>
          <a:p>
            <a:pPr>
              <a:buFontTx/>
              <a:buChar char="-"/>
              <a:defRPr/>
            </a:pPr>
            <a:r>
              <a:rPr lang="en-US" sz="1800" dirty="0" smtClean="0">
                <a:latin typeface="+mn-lt"/>
              </a:rPr>
              <a:t> full cleaner dosing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8526463" y="2349500"/>
            <a:ext cx="2362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00000"/>
                </a:solidFill>
              </a:rPr>
              <a:t>Program and cleaner dosing according to manufacturer’s recommendation</a:t>
            </a:r>
          </a:p>
        </p:txBody>
      </p:sp>
      <p:pic>
        <p:nvPicPr>
          <p:cNvPr id="13323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6256338" y="2187575"/>
            <a:ext cx="1730375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en-GB" alt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199063" y="2338388"/>
            <a:ext cx="1057275" cy="3140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de-DE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Graphic spid="8" grpId="0">
        <p:bldAsOne/>
      </p:bldGraphic>
      <p:bldP spid="9" grpId="0"/>
      <p:bldP spid="10" grpId="0"/>
      <p:bldP spid="11" grpId="0"/>
      <p:bldP spid="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Ann. 8-PCD: Specification</a:t>
            </a:r>
            <a:endParaRPr lang="de-DE" sz="2800" b="1" dirty="0" smtClean="0">
              <a:latin typeface="+mn-lt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309688" y="1700213"/>
            <a:ext cx="842486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Test soil:                 			</a:t>
            </a:r>
            <a:r>
              <a:rPr lang="en-US" altLang="en-US" sz="2000">
                <a:solidFill>
                  <a:srgbClr val="C00000"/>
                </a:solidFill>
              </a:rPr>
              <a:t>typ. 0.6 - 0.8 g PCD</a:t>
            </a:r>
            <a:r>
              <a:rPr lang="en-US" altLang="en-US" sz="2000" baseline="30000">
                <a:solidFill>
                  <a:srgbClr val="C00000"/>
                </a:solidFill>
              </a:rPr>
              <a:t>-1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Protein content (referred to BSA):    	</a:t>
            </a:r>
            <a:r>
              <a:rPr lang="en-US" altLang="en-US" sz="2000">
                <a:solidFill>
                  <a:srgbClr val="C00000"/>
                </a:solidFill>
              </a:rPr>
              <a:t>typ. &gt; 85 mg PCD</a:t>
            </a:r>
            <a:r>
              <a:rPr lang="en-US" altLang="en-US" sz="2000" baseline="30000">
                <a:solidFill>
                  <a:srgbClr val="C00000"/>
                </a:solidFill>
              </a:rPr>
              <a:t>-1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Recovery Rate, RR:     			</a:t>
            </a:r>
            <a:r>
              <a:rPr lang="en-US" altLang="en-US" sz="2000">
                <a:solidFill>
                  <a:srgbClr val="C00000"/>
                </a:solidFill>
              </a:rPr>
              <a:t>70 % &lt; RR  &lt;&lt; 100 %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endParaRPr lang="en-US" altLang="en-US" sz="2000"/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en-US" altLang="en-US" sz="2000"/>
              <a:t>Mod. OPA-method: Limit of quantification (LOD):	</a:t>
            </a:r>
            <a:r>
              <a:rPr lang="en-US" altLang="en-US" sz="2000">
                <a:solidFill>
                  <a:srgbClr val="C00000"/>
                </a:solidFill>
              </a:rPr>
              <a:t>typ. 5,7 µg ml</a:t>
            </a:r>
            <a:r>
              <a:rPr lang="en-US" altLang="en-US" sz="2000" baseline="30000">
                <a:solidFill>
                  <a:srgbClr val="C00000"/>
                </a:solidFill>
              </a:rPr>
              <a:t>-1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</a:pPr>
            <a:r>
              <a:rPr lang="en-US" altLang="en-US" sz="2000">
                <a:solidFill>
                  <a:srgbClr val="C00000"/>
                </a:solidFill>
              </a:rPr>
              <a:t>	</a:t>
            </a:r>
            <a:r>
              <a:rPr lang="en-US" altLang="en-US" sz="2000"/>
              <a:t>(rel. uncertainty: 25 %, </a:t>
            </a:r>
            <a:r>
              <a:rPr lang="en-US" altLang="en-US" sz="2000">
                <a:latin typeface="Symbol" panose="05050102010706020507" pitchFamily="18" charset="2"/>
              </a:rPr>
              <a:t>a</a:t>
            </a:r>
            <a:r>
              <a:rPr lang="en-US" altLang="en-US" sz="2000"/>
              <a:t>=0.05)</a:t>
            </a:r>
            <a:endParaRPr lang="en-US" altLang="en-US" sz="2000" baseline="30000"/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Minimal Protein/Surface-concentration:                 	</a:t>
            </a:r>
            <a:r>
              <a:rPr lang="en-US" altLang="en-US" sz="2000">
                <a:solidFill>
                  <a:srgbClr val="C00000"/>
                </a:solidFill>
              </a:rPr>
              <a:t>typ. 230 ng cm</a:t>
            </a:r>
            <a:r>
              <a:rPr lang="en-US" altLang="en-US" sz="2000" baseline="30000">
                <a:solidFill>
                  <a:srgbClr val="C00000"/>
                </a:solidFill>
              </a:rPr>
              <a:t>-2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Tx/>
              <a:buChar char="•"/>
            </a:pPr>
            <a:r>
              <a:rPr lang="en-US" altLang="en-US" sz="2000"/>
              <a:t>„Analytical dynamic range“:</a:t>
            </a:r>
            <a:r>
              <a:rPr lang="en-US" altLang="en-US" sz="2000">
                <a:solidFill>
                  <a:srgbClr val="C00000"/>
                </a:solidFill>
              </a:rPr>
              <a:t>			typ. &gt; 3,4 log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en-US" altLang="en-US" sz="2000"/>
              <a:t>PCD systems indicates process errors with high fidelity*</a:t>
            </a:r>
            <a:endParaRPr lang="en-US" altLang="en-US" sz="200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</a:pPr>
            <a:endParaRPr lang="en-US" altLang="en-US" sz="2000"/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741488" y="6086475"/>
            <a:ext cx="79930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400" i="1"/>
              <a:t>* 	Biering H., Beilenhoff U., Heintz M.: Investigation of the cleaning efficacy of washer-disinfectors for 	thermolabile endoscopes. CentralService 2013(3): 190-194 </a:t>
            </a:r>
            <a:endParaRPr lang="en-GB" altLang="en-US" sz="1400" i="1"/>
          </a:p>
        </p:txBody>
      </p:sp>
      <p:pic>
        <p:nvPicPr>
          <p:cNvPr id="14343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139112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Ann. 9-PCD (Overall Performance): Application</a:t>
            </a:r>
          </a:p>
        </p:txBody>
      </p:sp>
      <p:pic>
        <p:nvPicPr>
          <p:cNvPr id="5" name="Picture 13" descr="scha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100263"/>
            <a:ext cx="18732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GP7880--KOMP"/>
          <p:cNvPicPr>
            <a:picLocks noChangeAspect="1" noChangeArrowheads="1"/>
          </p:cNvPicPr>
          <p:nvPr/>
        </p:nvPicPr>
        <p:blipFill>
          <a:blip r:embed="rId5">
            <a:lum bright="3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r="5032" b="5368"/>
          <a:stretch>
            <a:fillRect/>
          </a:stretch>
        </p:blipFill>
        <p:spPr bwMode="auto">
          <a:xfrm>
            <a:off x="6372225" y="3643313"/>
            <a:ext cx="1944688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bgerundetes Rechteck 4"/>
          <p:cNvSpPr>
            <a:spLocks noChangeArrowheads="1"/>
          </p:cNvSpPr>
          <p:nvPr/>
        </p:nvSpPr>
        <p:spPr bwMode="auto">
          <a:xfrm>
            <a:off x="827088" y="1111250"/>
            <a:ext cx="3386137" cy="7826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PTFE-tube, length: 200 cm </a:t>
            </a:r>
          </a:p>
          <a:p>
            <a:pPr marL="342900" indent="-34290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Inner diameter: 2 mm</a:t>
            </a:r>
          </a:p>
        </p:txBody>
      </p:sp>
      <p:sp>
        <p:nvSpPr>
          <p:cNvPr id="9" name="Abgerundetes Rechteck 8"/>
          <p:cNvSpPr>
            <a:spLocks noChangeArrowheads="1"/>
          </p:cNvSpPr>
          <p:nvPr/>
        </p:nvSpPr>
        <p:spPr bwMode="auto">
          <a:xfrm>
            <a:off x="219075" y="2349500"/>
            <a:ext cx="5091113" cy="7826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u="sng">
                <a:solidFill>
                  <a:srgbClr val="C00000"/>
                </a:solidFill>
                <a:latin typeface="+mn-lt"/>
                <a:cs typeface="Arial" charset="0"/>
              </a:rPr>
              <a:t>Quantified amount </a:t>
            </a:r>
            <a:r>
              <a:rPr lang="en-US" sz="2000">
                <a:latin typeface="+mn-lt"/>
                <a:cs typeface="Arial" charset="0"/>
              </a:rPr>
              <a:t>of reactiv. sheep blood</a:t>
            </a:r>
          </a:p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u="sng">
                <a:solidFill>
                  <a:srgbClr val="C00000"/>
                </a:solidFill>
                <a:latin typeface="+mn-lt"/>
                <a:cs typeface="Arial" charset="0"/>
              </a:rPr>
              <a:t>Quantified number </a:t>
            </a:r>
            <a:r>
              <a:rPr lang="en-US" sz="2000">
                <a:latin typeface="+mn-lt"/>
                <a:cs typeface="Arial" charset="0"/>
              </a:rPr>
              <a:t>of </a:t>
            </a:r>
            <a:r>
              <a:rPr lang="en-US" sz="2000" i="1">
                <a:latin typeface="+mn-lt"/>
                <a:cs typeface="Arial" charset="0"/>
              </a:rPr>
              <a:t>Enterococcus faecium</a:t>
            </a:r>
          </a:p>
        </p:txBody>
      </p:sp>
      <p:sp>
        <p:nvSpPr>
          <p:cNvPr id="10" name="Abgerundetes Rechteck 9"/>
          <p:cNvSpPr>
            <a:spLocks noChangeArrowheads="1"/>
          </p:cNvSpPr>
          <p:nvPr/>
        </p:nvSpPr>
        <p:spPr bwMode="auto">
          <a:xfrm>
            <a:off x="741363" y="3630613"/>
            <a:ext cx="4060825" cy="28035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58775" indent="-179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en-US" sz="2000"/>
              <a:t>Quantification of test organisms after elution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000" b="1"/>
              <a:t>Acceptance criteria *:</a:t>
            </a:r>
          </a:p>
          <a:p>
            <a:pPr lvl="1" eaLnBrk="1" hangingPunct="1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Visual cleanliness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Guide value: RF ≥ 9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Alarm range: 8 ≤ RF &lt; 9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Limit value:  RF &lt; 8</a:t>
            </a:r>
          </a:p>
        </p:txBody>
      </p:sp>
      <p:sp>
        <p:nvSpPr>
          <p:cNvPr id="11" name="Pfeil nach rechts 15"/>
          <p:cNvSpPr>
            <a:spLocks noChangeArrowheads="1"/>
          </p:cNvSpPr>
          <p:nvPr/>
        </p:nvSpPr>
        <p:spPr bwMode="auto">
          <a:xfrm rot="5400000">
            <a:off x="2556668" y="3304382"/>
            <a:ext cx="366713" cy="171450"/>
          </a:xfrm>
          <a:prstGeom prst="rightArrow">
            <a:avLst>
              <a:gd name="adj1" fmla="val 50000"/>
              <a:gd name="adj2" fmla="val 115134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Pfeil nach rechts 14"/>
          <p:cNvSpPr>
            <a:spLocks noChangeArrowheads="1"/>
          </p:cNvSpPr>
          <p:nvPr/>
        </p:nvSpPr>
        <p:spPr bwMode="auto">
          <a:xfrm rot="5400000">
            <a:off x="2556669" y="2013744"/>
            <a:ext cx="366712" cy="171450"/>
          </a:xfrm>
          <a:prstGeom prst="rightArrow">
            <a:avLst>
              <a:gd name="adj1" fmla="val 50000"/>
              <a:gd name="adj2" fmla="val 115133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5372" name="Objekt 12"/>
          <p:cNvGraphicFramePr>
            <a:graphicFrameLocks noChangeAspect="1"/>
          </p:cNvGraphicFramePr>
          <p:nvPr/>
        </p:nvGraphicFramePr>
        <p:xfrm>
          <a:off x="5830888" y="1111250"/>
          <a:ext cx="1581150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Bitmap Image" r:id="rId6" imgW="1343212" imgH="1352381" progId="Paint.Picture">
                  <p:embed/>
                </p:oleObj>
              </mc:Choice>
              <mc:Fallback>
                <p:oleObj name="Bitmap Image" r:id="rId6" imgW="1343212" imgH="1352381" progId="Paint.Picture">
                  <p:embed/>
                  <p:pic>
                    <p:nvPicPr>
                      <p:cNvPr id="0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1111250"/>
                        <a:ext cx="1581150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bgerundetes Rechteck 1"/>
          <p:cNvSpPr>
            <a:spLocks noChangeArrowheads="1"/>
          </p:cNvSpPr>
          <p:nvPr/>
        </p:nvSpPr>
        <p:spPr bwMode="auto">
          <a:xfrm>
            <a:off x="5502275" y="5676900"/>
            <a:ext cx="5811838" cy="7985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/>
              <a:t>*	DGKH, DGSV, DGVS, DEGEA und AKI: Leitlinie zur Validierung maschineller Reinigungs-Desinfektionsprozesse zur Aufbereitung thermolabiler Endoskope. ZentralSteril 2011, Supplement 3</a:t>
            </a:r>
          </a:p>
        </p:txBody>
      </p:sp>
      <p:pic>
        <p:nvPicPr>
          <p:cNvPr id="15374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Ann. 9-PCD: Analysis</a:t>
            </a:r>
            <a:endParaRPr lang="de-DE" sz="2800" b="1" dirty="0" smtClean="0">
              <a:latin typeface="+mn-lt"/>
            </a:endParaRPr>
          </a:p>
        </p:txBody>
      </p: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179388" y="962025"/>
            <a:ext cx="12341225" cy="5738813"/>
            <a:chOff x="113" y="606"/>
            <a:chExt cx="7774" cy="3615"/>
          </a:xfrm>
        </p:grpSpPr>
        <p:sp>
          <p:nvSpPr>
            <p:cNvPr id="6" name="ZoneTexte 5"/>
            <p:cNvSpPr txBox="1"/>
            <p:nvPr/>
          </p:nvSpPr>
          <p:spPr>
            <a:xfrm>
              <a:off x="6948" y="848"/>
              <a:ext cx="939" cy="1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cs typeface="+mn-cs"/>
                </a:rPr>
                <a:t>7-10 oct. 2015</a:t>
              </a:r>
            </a:p>
          </p:txBody>
        </p:sp>
        <p:pic>
          <p:nvPicPr>
            <p:cNvPr id="16391" name="Picture 9" descr="IMGP82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48"/>
            <a:stretch>
              <a:fillRect/>
            </a:stretch>
          </p:blipFill>
          <p:spPr bwMode="auto">
            <a:xfrm>
              <a:off x="3255" y="3225"/>
              <a:ext cx="1073" cy="9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2" name="Picture 6" descr="IMGP819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/>
            <a:stretch>
              <a:fillRect/>
            </a:stretch>
          </p:blipFill>
          <p:spPr bwMode="auto">
            <a:xfrm>
              <a:off x="113" y="2232"/>
              <a:ext cx="1464" cy="1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93" name="Abgerundetes Rechteck 5"/>
            <p:cNvSpPr>
              <a:spLocks noChangeArrowheads="1"/>
            </p:cNvSpPr>
            <p:nvPr/>
          </p:nvSpPr>
          <p:spPr bwMode="auto">
            <a:xfrm>
              <a:off x="1088" y="1701"/>
              <a:ext cx="1953" cy="490"/>
            </a:xfrm>
            <a:prstGeom prst="roundRect">
              <a:avLst>
                <a:gd name="adj" fmla="val 16667"/>
              </a:avLst>
            </a:prstGeom>
            <a:solidFill>
              <a:srgbClr val="82FAA7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en-US" sz="2000" b="1"/>
                <a:t>Determination of endpoint</a:t>
              </a:r>
            </a:p>
            <a:p>
              <a:pPr algn="ctr" eaLnBrk="1" hangingPunct="1"/>
              <a:r>
                <a:rPr lang="de-DE" altLang="en-US" sz="2000"/>
                <a:t>filling with liquid agar</a:t>
              </a:r>
            </a:p>
          </p:txBody>
        </p:sp>
        <p:sp>
          <p:nvSpPr>
            <p:cNvPr id="10" name="Abgerundetes Rechteck 9"/>
            <p:cNvSpPr/>
            <p:nvPr/>
          </p:nvSpPr>
          <p:spPr bwMode="auto">
            <a:xfrm>
              <a:off x="1805" y="2878"/>
              <a:ext cx="1173" cy="4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>
                  <a:cs typeface="Arial" charset="0"/>
                </a:rPr>
                <a:t>Filling </a:t>
              </a:r>
            </a:p>
            <a:p>
              <a:pPr algn="ctr">
                <a:defRPr/>
              </a:pPr>
              <a:r>
                <a:rPr lang="de-DE" sz="2000">
                  <a:cs typeface="Arial" charset="0"/>
                </a:rPr>
                <a:t>with liquid agar</a:t>
              </a:r>
            </a:p>
          </p:txBody>
        </p:sp>
        <p:sp>
          <p:nvSpPr>
            <p:cNvPr id="16395" name="Abgerundetes Rechteck 7"/>
            <p:cNvSpPr>
              <a:spLocks noChangeArrowheads="1"/>
            </p:cNvSpPr>
            <p:nvPr/>
          </p:nvSpPr>
          <p:spPr bwMode="auto">
            <a:xfrm>
              <a:off x="3845" y="1701"/>
              <a:ext cx="669" cy="490"/>
            </a:xfrm>
            <a:prstGeom prst="roundRect">
              <a:avLst>
                <a:gd name="adj" fmla="val 16667"/>
              </a:avLst>
            </a:prstGeom>
            <a:solidFill>
              <a:srgbClr val="88E3F8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en-US" sz="2000" b="1"/>
                <a:t>Elution </a:t>
              </a:r>
            </a:p>
            <a:p>
              <a:pPr algn="ctr" eaLnBrk="1" hangingPunct="1"/>
              <a:r>
                <a:rPr lang="de-DE" altLang="en-US" sz="2000"/>
                <a:t>of PCD</a:t>
              </a:r>
            </a:p>
          </p:txBody>
        </p:sp>
        <p:sp>
          <p:nvSpPr>
            <p:cNvPr id="12" name="Abgerundetes Rechteck 11"/>
            <p:cNvSpPr/>
            <p:nvPr/>
          </p:nvSpPr>
          <p:spPr bwMode="auto">
            <a:xfrm>
              <a:off x="3697" y="2879"/>
              <a:ext cx="1526" cy="4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>
                  <a:cs typeface="Arial" charset="0"/>
                </a:rPr>
                <a:t>Membrane filtration</a:t>
              </a:r>
            </a:p>
            <a:p>
              <a:pPr algn="ctr">
                <a:defRPr/>
              </a:pPr>
              <a:r>
                <a:rPr lang="de-DE" sz="2000">
                  <a:cs typeface="Arial" charset="0"/>
                </a:rPr>
                <a:t>of the eluate</a:t>
              </a: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4489" y="3517"/>
              <a:ext cx="1683" cy="27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>
                  <a:cs typeface="Arial" charset="0"/>
                </a:rPr>
                <a:t>Serial dilution </a:t>
              </a:r>
              <a:r>
                <a:rPr lang="de-DE" sz="2000">
                  <a:cs typeface="Arial" charset="0"/>
                </a:rPr>
                <a:t>of eluate</a:t>
              </a:r>
            </a:p>
          </p:txBody>
        </p:sp>
        <p:sp>
          <p:nvSpPr>
            <p:cNvPr id="16398" name="Abgerundetes Rechteck 10"/>
            <p:cNvSpPr>
              <a:spLocks noChangeArrowheads="1"/>
            </p:cNvSpPr>
            <p:nvPr/>
          </p:nvSpPr>
          <p:spPr bwMode="auto">
            <a:xfrm>
              <a:off x="2449" y="606"/>
              <a:ext cx="1933" cy="702"/>
            </a:xfrm>
            <a:prstGeom prst="roundRect">
              <a:avLst>
                <a:gd name="adj" fmla="val 16667"/>
              </a:avLst>
            </a:prstGeom>
            <a:solidFill>
              <a:srgbClr val="7FE5B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en-US" sz="2000" b="1"/>
            </a:p>
            <a:p>
              <a:pPr algn="ctr" eaLnBrk="1" hangingPunct="1"/>
              <a:r>
                <a:rPr lang="de-DE" altLang="en-US" sz="2000" b="1"/>
                <a:t>Check of visual cleanliness</a:t>
              </a:r>
            </a:p>
            <a:p>
              <a:pPr algn="ctr" eaLnBrk="1" hangingPunct="1"/>
              <a:endParaRPr lang="de-DE" altLang="en-US" sz="2000" b="1"/>
            </a:p>
          </p:txBody>
        </p:sp>
        <p:cxnSp>
          <p:nvCxnSpPr>
            <p:cNvPr id="16399" name="Gerade Verbindung 13"/>
            <p:cNvCxnSpPr>
              <a:cxnSpLocks noChangeShapeType="1"/>
            </p:cNvCxnSpPr>
            <p:nvPr/>
          </p:nvCxnSpPr>
          <p:spPr bwMode="auto">
            <a:xfrm>
              <a:off x="5414" y="2436"/>
              <a:ext cx="1" cy="1083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0" name="Gerade Verbindung 15"/>
            <p:cNvCxnSpPr>
              <a:cxnSpLocks noChangeShapeType="1"/>
            </p:cNvCxnSpPr>
            <p:nvPr/>
          </p:nvCxnSpPr>
          <p:spPr bwMode="auto">
            <a:xfrm flipH="1">
              <a:off x="4469" y="2436"/>
              <a:ext cx="946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1" name="Gerade Verbindung 16"/>
            <p:cNvCxnSpPr>
              <a:cxnSpLocks noChangeShapeType="1"/>
            </p:cNvCxnSpPr>
            <p:nvPr/>
          </p:nvCxnSpPr>
          <p:spPr bwMode="auto">
            <a:xfrm>
              <a:off x="2647" y="2340"/>
              <a:ext cx="0" cy="54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2" name="Gerade Verbindung 17"/>
            <p:cNvCxnSpPr>
              <a:cxnSpLocks noChangeShapeType="1"/>
            </p:cNvCxnSpPr>
            <p:nvPr/>
          </p:nvCxnSpPr>
          <p:spPr bwMode="auto">
            <a:xfrm>
              <a:off x="4016" y="2112"/>
              <a:ext cx="0" cy="2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3" name="Gerade Verbindung 18"/>
            <p:cNvCxnSpPr>
              <a:cxnSpLocks noChangeShapeType="1"/>
            </p:cNvCxnSpPr>
            <p:nvPr/>
          </p:nvCxnSpPr>
          <p:spPr bwMode="auto">
            <a:xfrm>
              <a:off x="2294" y="1448"/>
              <a:ext cx="0" cy="25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4" name="Gerade Verbindung 19"/>
            <p:cNvCxnSpPr>
              <a:cxnSpLocks noChangeShapeType="1"/>
            </p:cNvCxnSpPr>
            <p:nvPr/>
          </p:nvCxnSpPr>
          <p:spPr bwMode="auto">
            <a:xfrm>
              <a:off x="2294" y="1448"/>
              <a:ext cx="182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5" name="Gerade Verbindung 20"/>
            <p:cNvCxnSpPr>
              <a:cxnSpLocks noChangeShapeType="1"/>
              <a:stCxn id="16398" idx="2"/>
            </p:cNvCxnSpPr>
            <p:nvPr/>
          </p:nvCxnSpPr>
          <p:spPr bwMode="auto">
            <a:xfrm flipH="1">
              <a:off x="3415" y="1308"/>
              <a:ext cx="1" cy="15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6" name="Gerade Verbindung 25"/>
            <p:cNvCxnSpPr>
              <a:cxnSpLocks noChangeShapeType="1"/>
            </p:cNvCxnSpPr>
            <p:nvPr/>
          </p:nvCxnSpPr>
          <p:spPr bwMode="auto">
            <a:xfrm>
              <a:off x="4116" y="1448"/>
              <a:ext cx="0" cy="25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7" name="Gerade Verbindung 33"/>
            <p:cNvCxnSpPr>
              <a:cxnSpLocks noChangeShapeType="1"/>
            </p:cNvCxnSpPr>
            <p:nvPr/>
          </p:nvCxnSpPr>
          <p:spPr bwMode="auto">
            <a:xfrm>
              <a:off x="4469" y="2340"/>
              <a:ext cx="0" cy="542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08" name="Gerade Verbindung 34"/>
            <p:cNvCxnSpPr>
              <a:cxnSpLocks noChangeShapeType="1"/>
            </p:cNvCxnSpPr>
            <p:nvPr/>
          </p:nvCxnSpPr>
          <p:spPr bwMode="auto">
            <a:xfrm flipH="1">
              <a:off x="2641" y="2340"/>
              <a:ext cx="1828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09" name="Textfeld 38"/>
            <p:cNvSpPr txBox="1">
              <a:spLocks noChangeArrowheads="1"/>
            </p:cNvSpPr>
            <p:nvPr/>
          </p:nvSpPr>
          <p:spPr bwMode="auto">
            <a:xfrm>
              <a:off x="3313" y="1455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/>
                <a:t>or</a:t>
              </a:r>
            </a:p>
          </p:txBody>
        </p:sp>
        <p:sp>
          <p:nvSpPr>
            <p:cNvPr id="16410" name="Textfeld 39"/>
            <p:cNvSpPr txBox="1">
              <a:spLocks noChangeArrowheads="1"/>
            </p:cNvSpPr>
            <p:nvPr/>
          </p:nvSpPr>
          <p:spPr bwMode="auto">
            <a:xfrm>
              <a:off x="3829" y="2294"/>
              <a:ext cx="3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/>
                <a:t>and</a:t>
              </a:r>
            </a:p>
          </p:txBody>
        </p:sp>
        <p:sp>
          <p:nvSpPr>
            <p:cNvPr id="16411" name="Textfeld 40"/>
            <p:cNvSpPr txBox="1">
              <a:spLocks noChangeArrowheads="1"/>
            </p:cNvSpPr>
            <p:nvPr/>
          </p:nvSpPr>
          <p:spPr bwMode="auto">
            <a:xfrm>
              <a:off x="4615" y="2425"/>
              <a:ext cx="5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en-US" sz="1600"/>
                <a:t>optional</a:t>
              </a:r>
            </a:p>
          </p:txBody>
        </p:sp>
      </p:grpSp>
      <p:pic>
        <p:nvPicPr>
          <p:cNvPr id="16389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Ann. 9-PCD: </a:t>
            </a:r>
            <a:r>
              <a:rPr lang="en-US" sz="2800" b="1" dirty="0" err="1" smtClean="0">
                <a:latin typeface="+mn-lt"/>
              </a:rPr>
              <a:t>Chacterization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482600" y="1268413"/>
            <a:ext cx="898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/>
              <a:t>The „Method Group“ </a:t>
            </a:r>
            <a:r>
              <a:rPr lang="en-US" altLang="en-US" sz="2000"/>
              <a:t>conducted several Ro</a:t>
            </a:r>
            <a:r>
              <a:rPr lang="de-DE" altLang="en-US" sz="2000"/>
              <a:t>und-Robin-Tests to </a:t>
            </a:r>
            <a:r>
              <a:rPr lang="en-US" altLang="en-US" sz="2000"/>
              <a:t>characterize</a:t>
            </a:r>
            <a:r>
              <a:rPr lang="de-DE" altLang="en-US" sz="2000"/>
              <a:t> </a:t>
            </a:r>
            <a:r>
              <a:rPr lang="en-US" altLang="en-US" sz="2000"/>
              <a:t>the</a:t>
            </a:r>
            <a:r>
              <a:rPr lang="de-DE" altLang="en-US" sz="2000"/>
              <a:t> PCD </a:t>
            </a:r>
            <a:r>
              <a:rPr lang="en-US" altLang="en-US" sz="2000"/>
              <a:t>model</a:t>
            </a: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827838" y="2060575"/>
            <a:ext cx="3787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00000"/>
                </a:solidFill>
              </a:rPr>
              <a:t>6 Participants</a:t>
            </a:r>
          </a:p>
          <a:p>
            <a:pPr eaLnBrk="1" hangingPunct="1"/>
            <a:r>
              <a:rPr lang="en-US" altLang="en-US" sz="2000">
                <a:solidFill>
                  <a:srgbClr val="C00000"/>
                </a:solidFill>
              </a:rPr>
              <a:t>number of PCD in each lab n=3</a:t>
            </a:r>
          </a:p>
          <a:p>
            <a:pPr eaLnBrk="1" hangingPunct="1"/>
            <a:endParaRPr lang="en-US" altLang="en-US" sz="200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2000">
                <a:solidFill>
                  <a:srgbClr val="C00000"/>
                </a:solidFill>
              </a:rPr>
              <a:t>RR-mean: 	2,53 % ± 1,31 %</a:t>
            </a:r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1557116" y="2348865"/>
          <a:ext cx="5270018" cy="319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712913" y="5721350"/>
            <a:ext cx="3468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+mn-lt"/>
                <a:cs typeface="Arial" charset="0"/>
              </a:rPr>
              <a:t>X </a:t>
            </a:r>
            <a:r>
              <a:rPr lang="de-DE" dirty="0">
                <a:latin typeface="+mn-lt"/>
                <a:cs typeface="Arial" charset="0"/>
              </a:rPr>
              <a:t>out-</a:t>
            </a:r>
            <a:r>
              <a:rPr lang="de-DE" dirty="0" err="1">
                <a:latin typeface="+mn-lt"/>
                <a:cs typeface="Arial" charset="0"/>
              </a:rPr>
              <a:t>layer</a:t>
            </a:r>
            <a:r>
              <a:rPr lang="de-DE" dirty="0">
                <a:latin typeface="+mn-lt"/>
                <a:cs typeface="Arial" charset="0"/>
              </a:rPr>
              <a:t> </a:t>
            </a:r>
          </a:p>
          <a:p>
            <a:pPr>
              <a:defRPr/>
            </a:pPr>
            <a:r>
              <a:rPr lang="de-DE" dirty="0">
                <a:latin typeface="+mn-lt"/>
                <a:cs typeface="Arial" charset="0"/>
              </a:rPr>
              <a:t>(</a:t>
            </a:r>
            <a:r>
              <a:rPr lang="de-DE" dirty="0" err="1">
                <a:latin typeface="+mn-lt"/>
                <a:cs typeface="Arial" charset="0"/>
              </a:rPr>
              <a:t>insufficient</a:t>
            </a:r>
            <a:r>
              <a:rPr lang="de-DE" dirty="0">
                <a:latin typeface="+mn-lt"/>
                <a:cs typeface="Arial" charset="0"/>
              </a:rPr>
              <a:t> </a:t>
            </a:r>
            <a:r>
              <a:rPr lang="de-DE" dirty="0" err="1">
                <a:latin typeface="+mn-lt"/>
                <a:cs typeface="Arial" charset="0"/>
              </a:rPr>
              <a:t>coagulation</a:t>
            </a:r>
            <a:r>
              <a:rPr lang="de-DE" dirty="0">
                <a:latin typeface="+mn-lt"/>
                <a:cs typeface="Arial" charset="0"/>
              </a:rPr>
              <a:t> of </a:t>
            </a:r>
            <a:r>
              <a:rPr lang="de-DE" dirty="0" err="1">
                <a:latin typeface="+mn-lt"/>
                <a:cs typeface="Arial" charset="0"/>
              </a:rPr>
              <a:t>blood</a:t>
            </a:r>
            <a:r>
              <a:rPr lang="de-DE" dirty="0">
                <a:latin typeface="+mn-lt"/>
                <a:cs typeface="Arial" charset="0"/>
              </a:rPr>
              <a:t>)</a:t>
            </a:r>
            <a:endParaRPr lang="de-DE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0" name="Abgerundetes Rechteck 9"/>
          <p:cNvSpPr>
            <a:spLocks noChangeArrowheads="1"/>
          </p:cNvSpPr>
          <p:nvPr/>
        </p:nvSpPr>
        <p:spPr bwMode="auto">
          <a:xfrm>
            <a:off x="7681913" y="4117975"/>
            <a:ext cx="3048000" cy="7778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  <a:cs typeface="Arial" charset="0"/>
              </a:rPr>
              <a:t>Usually the RR varies between 0,1-2 %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307263" y="5386388"/>
            <a:ext cx="3968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1400" i="1" dirty="0" err="1" smtClean="0">
                <a:latin typeface="+mn-lt"/>
              </a:rPr>
              <a:t>Zühlsdorf</a:t>
            </a:r>
            <a:r>
              <a:rPr lang="de-DE" sz="1400" i="1" dirty="0" smtClean="0">
                <a:latin typeface="+mn-lt"/>
              </a:rPr>
              <a:t> B., Martiny H.:. J </a:t>
            </a:r>
            <a:r>
              <a:rPr lang="de-DE" sz="1400" i="1" dirty="0" err="1" smtClean="0">
                <a:latin typeface="+mn-lt"/>
              </a:rPr>
              <a:t>Hosp</a:t>
            </a:r>
            <a:r>
              <a:rPr lang="de-DE" sz="1400" i="1" dirty="0" smtClean="0">
                <a:latin typeface="+mn-lt"/>
              </a:rPr>
              <a:t> </a:t>
            </a:r>
            <a:r>
              <a:rPr lang="de-DE" sz="1400" i="1" dirty="0" err="1" smtClean="0">
                <a:latin typeface="+mn-lt"/>
              </a:rPr>
              <a:t>Infect</a:t>
            </a:r>
            <a:r>
              <a:rPr lang="de-DE" sz="1400" i="1" dirty="0" smtClean="0">
                <a:latin typeface="+mn-lt"/>
              </a:rPr>
              <a:t> 2005(59): 286-291</a:t>
            </a:r>
          </a:p>
          <a:p>
            <a:pPr>
              <a:defRPr/>
            </a:pPr>
            <a:r>
              <a:rPr lang="de-DE" sz="1400" i="1" dirty="0" err="1" smtClean="0">
                <a:latin typeface="+mn-lt"/>
              </a:rPr>
              <a:t>Zühlsdorf</a:t>
            </a:r>
            <a:r>
              <a:rPr lang="de-DE" sz="1400" i="1" dirty="0" smtClean="0">
                <a:latin typeface="+mn-lt"/>
              </a:rPr>
              <a:t> B., Kampf G., Floss H., Martiny H: J </a:t>
            </a:r>
            <a:r>
              <a:rPr lang="de-DE" sz="1400" i="1" dirty="0" err="1" smtClean="0">
                <a:latin typeface="+mn-lt"/>
              </a:rPr>
              <a:t>Hosp</a:t>
            </a:r>
            <a:r>
              <a:rPr lang="de-DE" sz="1400" i="1" dirty="0" smtClean="0">
                <a:latin typeface="+mn-lt"/>
              </a:rPr>
              <a:t> </a:t>
            </a:r>
            <a:r>
              <a:rPr lang="de-DE" sz="1400" i="1" dirty="0" err="1" smtClean="0">
                <a:latin typeface="+mn-lt"/>
              </a:rPr>
              <a:t>Infect</a:t>
            </a:r>
            <a:r>
              <a:rPr lang="de-DE" sz="1400" i="1" dirty="0" smtClean="0">
                <a:latin typeface="+mn-lt"/>
              </a:rPr>
              <a:t> 2005 (61): 46-52</a:t>
            </a:r>
          </a:p>
        </p:txBody>
      </p:sp>
      <p:sp>
        <p:nvSpPr>
          <p:cNvPr id="19" name="Textfeld 3"/>
          <p:cNvSpPr txBox="1">
            <a:spLocks noChangeArrowheads="1"/>
          </p:cNvSpPr>
          <p:nvPr/>
        </p:nvSpPr>
        <p:spPr bwMode="auto">
          <a:xfrm rot="10800000">
            <a:off x="2076450" y="3073400"/>
            <a:ext cx="7429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6600">
                <a:solidFill>
                  <a:srgbClr val="FF0000"/>
                </a:solidFill>
                <a:latin typeface="Mistral" panose="03090702030407020403" pitchFamily="66" charset="0"/>
              </a:rPr>
              <a:t>X</a:t>
            </a:r>
          </a:p>
        </p:txBody>
      </p:sp>
      <p:pic>
        <p:nvPicPr>
          <p:cNvPr id="17420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latin typeface="+mn-lt"/>
              </a:rPr>
              <a:t>w</a:t>
            </a:r>
            <a:r>
              <a:rPr lang="en-US" sz="2800" b="1" dirty="0" smtClean="0">
                <a:latin typeface="+mn-lt"/>
              </a:rPr>
              <a:t>here we are going…..</a:t>
            </a:r>
            <a:endParaRPr lang="de-DE" sz="2800" b="1" dirty="0" smtClean="0">
              <a:latin typeface="+mn-l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354138" y="1365250"/>
            <a:ext cx="98425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The guideline was issued in autumn 2011</a:t>
            </a:r>
          </a:p>
          <a:p>
            <a:pPr eaLnBrk="1" hangingPunct="1">
              <a:buClr>
                <a:srgbClr val="C00000"/>
              </a:buClr>
            </a:pPr>
            <a:endParaRPr lang="en-US" altLang="en-US" sz="2000"/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The given Guide value (≤ 800 µg PCD</a:t>
            </a:r>
            <a:r>
              <a:rPr lang="en-US" altLang="en-US" sz="2000" baseline="30000"/>
              <a:t>-1</a:t>
            </a:r>
            <a:r>
              <a:rPr lang="en-US" altLang="en-US" sz="2000"/>
              <a:t>) refers to a maximum protein content of </a:t>
            </a:r>
            <a:r>
              <a:rPr lang="en-US" altLang="en-US" sz="2000">
                <a:solidFill>
                  <a:srgbClr val="C00000"/>
                </a:solidFill>
              </a:rPr>
              <a:t>6.4 µg/cm</a:t>
            </a:r>
            <a:r>
              <a:rPr lang="en-US" altLang="en-US" sz="2000" baseline="30000">
                <a:solidFill>
                  <a:srgbClr val="C00000"/>
                </a:solidFill>
              </a:rPr>
              <a:t>2</a:t>
            </a:r>
            <a:r>
              <a:rPr lang="en-US" altLang="en-US" sz="2000">
                <a:solidFill>
                  <a:srgbClr val="C00000"/>
                </a:solidFill>
              </a:rPr>
              <a:t> </a:t>
            </a:r>
            <a:r>
              <a:rPr lang="en-US" altLang="en-US" sz="2000"/>
              <a:t>instrument surface (Alfa </a:t>
            </a:r>
            <a:r>
              <a:rPr lang="en-US" altLang="en-US" sz="2000" i="1"/>
              <a:t>et al. </a:t>
            </a:r>
            <a:r>
              <a:rPr lang="en-US" altLang="en-US" sz="2000">
                <a:solidFill>
                  <a:srgbClr val="C00000"/>
                </a:solidFill>
              </a:rPr>
              <a:t>1999</a:t>
            </a:r>
            <a:r>
              <a:rPr lang="en-US" altLang="en-US" sz="2000"/>
              <a:t> *)</a:t>
            </a:r>
          </a:p>
          <a:p>
            <a:pPr eaLnBrk="1" hangingPunct="1">
              <a:buClr>
                <a:srgbClr val="C00000"/>
              </a:buClr>
            </a:pPr>
            <a:endParaRPr lang="en-US" altLang="en-US" sz="2000"/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C00000"/>
                </a:solidFill>
              </a:rPr>
              <a:t>This is “1999-State of the Art”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C00000"/>
              </a:solidFill>
            </a:endParaRP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C00000"/>
                </a:solidFill>
              </a:rPr>
              <a:t>Thermostabile MDs: </a:t>
            </a:r>
            <a:r>
              <a:rPr lang="en-US" altLang="en-US" sz="2000"/>
              <a:t>actual maximum value of </a:t>
            </a:r>
            <a:r>
              <a:rPr lang="en-US" altLang="en-US" sz="2000">
                <a:solidFill>
                  <a:srgbClr val="C00000"/>
                </a:solidFill>
              </a:rPr>
              <a:t>3 µg cm</a:t>
            </a:r>
            <a:r>
              <a:rPr lang="en-US" altLang="en-US" sz="2000" baseline="30000">
                <a:solidFill>
                  <a:srgbClr val="C00000"/>
                </a:solidFill>
              </a:rPr>
              <a:t>-2 </a:t>
            </a:r>
            <a:r>
              <a:rPr lang="en-US" altLang="en-US" sz="2000">
                <a:solidFill>
                  <a:srgbClr val="C00000"/>
                </a:solidFill>
              </a:rPr>
              <a:t> </a:t>
            </a:r>
          </a:p>
          <a:p>
            <a:pPr eaLnBrk="1" hangingPunct="1">
              <a:buClr>
                <a:srgbClr val="C00000"/>
              </a:buClr>
            </a:pPr>
            <a:endParaRPr lang="en-US" altLang="en-US" sz="2000">
              <a:solidFill>
                <a:srgbClr val="C00000"/>
              </a:solidFill>
            </a:endParaRP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algn="ctr" eaLnBrk="1" hangingPunct="1"/>
            <a:r>
              <a:rPr lang="en-US" altLang="en-US" sz="2000" b="1">
                <a:solidFill>
                  <a:srgbClr val="C00000"/>
                </a:solidFill>
              </a:rPr>
              <a:t>There is an urgent need for actual “State of the Art”-data about residual protein content  </a:t>
            </a:r>
          </a:p>
          <a:p>
            <a:pPr algn="ctr" eaLnBrk="1" hangingPunct="1"/>
            <a:r>
              <a:rPr lang="en-US" altLang="en-US" sz="2000" b="1">
                <a:solidFill>
                  <a:srgbClr val="C00000"/>
                </a:solidFill>
              </a:rPr>
              <a:t>after endoscope reprocessing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7" name="Textfeld 6"/>
          <p:cNvSpPr txBox="1"/>
          <p:nvPr/>
        </p:nvSpPr>
        <p:spPr>
          <a:xfrm>
            <a:off x="1401763" y="6040438"/>
            <a:ext cx="9213850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180975" algn="l"/>
              </a:tabLst>
              <a:defRPr/>
            </a:pPr>
            <a:r>
              <a:rPr lang="en-US" sz="1400" i="1" dirty="0">
                <a:latin typeface="+mn-lt"/>
                <a:cs typeface="Arial" charset="0"/>
              </a:rPr>
              <a:t>*	Alfa M.J., </a:t>
            </a:r>
            <a:r>
              <a:rPr lang="en-US" sz="1400" i="1" dirty="0" err="1">
                <a:latin typeface="+mn-lt"/>
                <a:cs typeface="Arial" charset="0"/>
              </a:rPr>
              <a:t>Degagne</a:t>
            </a:r>
            <a:r>
              <a:rPr lang="en-US" sz="1400" i="1" dirty="0">
                <a:latin typeface="+mn-lt"/>
                <a:cs typeface="Arial" charset="0"/>
              </a:rPr>
              <a:t> P., Olson N.,1999: Worst-case soiling levels for patient-used thermolabile endoscopes before and after cleaning. Am J Infect Control 1999; 27: 168-177</a:t>
            </a:r>
          </a:p>
        </p:txBody>
      </p:sp>
      <p:sp>
        <p:nvSpPr>
          <p:cNvPr id="18439" name="Pfeil nach unten 7"/>
          <p:cNvSpPr>
            <a:spLocks noChangeArrowheads="1"/>
          </p:cNvSpPr>
          <p:nvPr/>
        </p:nvSpPr>
        <p:spPr bwMode="auto">
          <a:xfrm>
            <a:off x="5256213" y="4324350"/>
            <a:ext cx="1225550" cy="50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2000">
              <a:latin typeface="Arial" panose="020B0604020202020204" pitchFamily="34" charset="0"/>
            </a:endParaRPr>
          </a:p>
        </p:txBody>
      </p:sp>
      <p:pic>
        <p:nvPicPr>
          <p:cNvPr id="18440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4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9118600" cy="6477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dirty="0" smtClean="0">
                <a:latin typeface="+mn-lt"/>
              </a:rPr>
              <a:t>….</a:t>
            </a:r>
            <a:r>
              <a:rPr lang="de-DE" sz="2800" b="1" dirty="0" err="1" smtClean="0">
                <a:latin typeface="+mn-lt"/>
              </a:rPr>
              <a:t>where</a:t>
            </a:r>
            <a:r>
              <a:rPr lang="de-DE" sz="2800" b="1" dirty="0" smtClean="0">
                <a:latin typeface="+mn-lt"/>
              </a:rPr>
              <a:t> </a:t>
            </a:r>
            <a:r>
              <a:rPr lang="de-DE" sz="2800" b="1" dirty="0" err="1" smtClean="0">
                <a:latin typeface="+mn-lt"/>
              </a:rPr>
              <a:t>we</a:t>
            </a:r>
            <a:r>
              <a:rPr lang="de-DE" sz="2800" b="1" dirty="0" smtClean="0">
                <a:latin typeface="+mn-lt"/>
              </a:rPr>
              <a:t> will </a:t>
            </a:r>
            <a:r>
              <a:rPr lang="de-DE" sz="2800" b="1" dirty="0" err="1" smtClean="0">
                <a:latin typeface="+mn-lt"/>
              </a:rPr>
              <a:t>be</a:t>
            </a:r>
            <a:r>
              <a:rPr lang="de-DE" sz="2800" b="1" dirty="0" smtClean="0">
                <a:latin typeface="+mn-lt"/>
              </a:rPr>
              <a:t> in </a:t>
            </a:r>
            <a:r>
              <a:rPr lang="de-DE" sz="2800" b="1" dirty="0" err="1" smtClean="0">
                <a:latin typeface="+mn-lt"/>
              </a:rPr>
              <a:t>December</a:t>
            </a:r>
            <a:r>
              <a:rPr lang="de-DE" sz="2800" b="1" dirty="0" smtClean="0">
                <a:latin typeface="+mn-lt"/>
              </a:rPr>
              <a:t> 2015 </a:t>
            </a:r>
            <a:r>
              <a:rPr lang="de-DE" sz="2800" b="1" dirty="0" err="1" smtClean="0">
                <a:latin typeface="+mn-lt"/>
              </a:rPr>
              <a:t>and</a:t>
            </a:r>
            <a:r>
              <a:rPr lang="de-DE" sz="2800" b="1" dirty="0" smtClean="0">
                <a:latin typeface="+mn-lt"/>
              </a:rPr>
              <a:t> </a:t>
            </a:r>
            <a:r>
              <a:rPr lang="de-DE" sz="2800" b="1" dirty="0" err="1" smtClean="0">
                <a:latin typeface="+mn-lt"/>
              </a:rPr>
              <a:t>beyond</a:t>
            </a:r>
            <a:endParaRPr lang="de-DE" sz="2800" b="1" dirty="0" smtClean="0">
              <a:latin typeface="+mn-lt"/>
            </a:endParaRPr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879475" y="1655763"/>
            <a:ext cx="10061575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The Guideline Group initiated a Field-Study together with 5 companies in Germany, which manufacture PCDs and which validate WD-processes for flexible endoscopes.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The 5 companies collect their data on residual protein contents in PCD and report this to the guideline coordinator of DGKH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Data are collected from April to September 2015 (6 month period)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Data encompasses results of Ann. 8-PCD and alternative PCD models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Within the first 3 months data of 1226 Ann. 8-PCD and of 382 alternative Systems were collected 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Data analysis will be ready in December 2015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Acceptance criteria will be adjusted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Revision of the German guideline is planned for 2016</a:t>
            </a:r>
          </a:p>
        </p:txBody>
      </p:sp>
      <p:pic>
        <p:nvPicPr>
          <p:cNvPr id="19462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Thank you for your interest and attention…..</a:t>
            </a:r>
          </a:p>
        </p:txBody>
      </p:sp>
      <p:pic>
        <p:nvPicPr>
          <p:cNvPr id="5" name="Picture 7" descr="P1030828-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120775"/>
            <a:ext cx="396081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811338" y="4241800"/>
            <a:ext cx="4491037" cy="2486025"/>
          </a:xfrm>
          <a:prstGeom prst="flowChartAlternateProcess">
            <a:avLst/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/>
              <a:t>Dr. Markus Wehrl</a:t>
            </a:r>
          </a:p>
          <a:p>
            <a:pPr algn="ctr" eaLnBrk="1" hangingPunct="1"/>
            <a:r>
              <a:rPr lang="de-DE" altLang="en-US" sz="2000"/>
              <a:t>wfk – Cleaning Technology Institute e.V.</a:t>
            </a:r>
          </a:p>
          <a:p>
            <a:pPr algn="ctr" eaLnBrk="1" hangingPunct="1"/>
            <a:r>
              <a:rPr lang="de-DE" altLang="en-US" sz="2000"/>
              <a:t>Campus Fichtenhain 11</a:t>
            </a:r>
          </a:p>
          <a:p>
            <a:pPr algn="ctr" eaLnBrk="1" hangingPunct="1"/>
            <a:r>
              <a:rPr lang="de-DE" altLang="en-US" sz="2000"/>
              <a:t>47807 Krefeld</a:t>
            </a:r>
          </a:p>
          <a:p>
            <a:pPr algn="ctr" eaLnBrk="1" hangingPunct="1"/>
            <a:r>
              <a:rPr lang="de-DE" altLang="en-US" sz="2000"/>
              <a:t>Germany</a:t>
            </a:r>
          </a:p>
          <a:p>
            <a:pPr algn="ctr" eaLnBrk="1" hangingPunct="1"/>
            <a:r>
              <a:rPr lang="de-DE" altLang="en-US" sz="2000"/>
              <a:t>++49-2151-8210-170</a:t>
            </a:r>
          </a:p>
          <a:p>
            <a:pPr algn="ctr" eaLnBrk="1" hangingPunct="1"/>
            <a:r>
              <a:rPr lang="de-DE" altLang="en-US" sz="2000"/>
              <a:t>m.wehrl@wfk.de</a:t>
            </a:r>
          </a:p>
        </p:txBody>
      </p:sp>
      <p:pic>
        <p:nvPicPr>
          <p:cNvPr id="20487" name="Picture 6" descr="P1010475--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608138"/>
            <a:ext cx="33131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1010471--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2619375"/>
            <a:ext cx="29686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7192962" cy="647700"/>
          </a:xfrm>
        </p:spPr>
        <p:txBody>
          <a:bodyPr/>
          <a:lstStyle/>
          <a:p>
            <a:pPr eaLnBrk="1" hangingPunct="1"/>
            <a:r>
              <a:rPr lang="de-DE" altLang="en-US" sz="2800" b="1" smtClean="0">
                <a:latin typeface="Calibri" panose="020F0502020204030204" pitchFamily="34" charset="0"/>
              </a:rPr>
              <a:t>Reprocessing of thermo-labile medical devices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1120775" y="1692275"/>
            <a:ext cx="655161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14375" indent="-2571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Flexible endoscopes and many others: max. Temp. &lt;60 °C</a:t>
            </a:r>
          </a:p>
          <a:p>
            <a:pPr eaLnBrk="1" hangingPunct="1">
              <a:buClr>
                <a:srgbClr val="C00000"/>
              </a:buClr>
            </a:pPr>
            <a:endParaRPr lang="en-US" altLang="en-US" sz="2000"/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Chemo-thermal disinfection required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30 - 60 °C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/>
              <a:t>addition of disinfectants (GA, PAA)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Parametric release similar to thermal disinfection procedures not possible. 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Process performance must be verified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>
                <a:solidFill>
                  <a:srgbClr val="CC0000"/>
                </a:solidFill>
                <a:sym typeface="Wingdings" panose="05000000000000000000" pitchFamily="2" charset="2"/>
              </a:rPr>
              <a:t> Process Challenge Devices (PCD)</a:t>
            </a:r>
            <a:endParaRPr lang="en-US" altLang="en-US" sz="2000">
              <a:solidFill>
                <a:srgbClr val="CC0000"/>
              </a:solidFill>
            </a:endParaRPr>
          </a:p>
        </p:txBody>
      </p:sp>
      <p:grpSp>
        <p:nvGrpSpPr>
          <p:cNvPr id="3078" name="Gruppieren 6"/>
          <p:cNvGrpSpPr>
            <a:grpSpLocks/>
          </p:cNvGrpSpPr>
          <p:nvPr/>
        </p:nvGrpSpPr>
        <p:grpSpPr bwMode="auto">
          <a:xfrm>
            <a:off x="8759825" y="1846263"/>
            <a:ext cx="1841500" cy="3800475"/>
            <a:chOff x="7235825" y="1284288"/>
            <a:chExt cx="1841500" cy="3800896"/>
          </a:xfrm>
        </p:grpSpPr>
        <p:pic>
          <p:nvPicPr>
            <p:cNvPr id="3080" name="Picture 7" descr="D:\HoubenaufThink\RPD\Versuche\RDG\Krankenhaus\BILDER-2013-11-20--KH-DORTMUND\Vor Ort\P140001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96" b="1048"/>
            <a:stretch>
              <a:fillRect/>
            </a:stretch>
          </p:blipFill>
          <p:spPr bwMode="auto">
            <a:xfrm>
              <a:off x="7235825" y="3867571"/>
              <a:ext cx="1841500" cy="12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6" descr="D:\HoubenaufThink\RPD\Versuche\RDG\Krankenhaus\BILDER-2013-11-13--Uniklinik-Köln\Fotos vor Ort\DSC0294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1284288"/>
              <a:ext cx="1841500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8" descr="\\Drucker\k\Mikrobiologie\Hammermeister\Neuer Ordner\DSC0009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5825" y="2563490"/>
              <a:ext cx="1841500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/>
            <a:r>
              <a:rPr lang="de-DE" altLang="en-US" sz="2800" b="1" smtClean="0">
                <a:latin typeface="Calibri" panose="020F0502020204030204" pitchFamily="34" charset="0"/>
              </a:rPr>
              <a:t>PCD systems acc. to ISO/TS 15883-5</a:t>
            </a:r>
          </a:p>
        </p:txBody>
      </p:sp>
      <p:pic>
        <p:nvPicPr>
          <p:cNvPr id="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1131888"/>
            <a:ext cx="4894262" cy="3671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37" name="Group 41"/>
          <p:cNvGraphicFramePr>
            <a:graphicFrameLocks noGrp="1"/>
          </p:cNvGraphicFramePr>
          <p:nvPr/>
        </p:nvGraphicFramePr>
        <p:xfrm>
          <a:off x="587375" y="3465513"/>
          <a:ext cx="11236325" cy="3065892"/>
        </p:xfrm>
        <a:graphic>
          <a:graphicData uri="http://schemas.openxmlformats.org/drawingml/2006/table">
            <a:tbl>
              <a:tblPr/>
              <a:tblGrid>
                <a:gridCol w="1062038"/>
                <a:gridCol w="1085850"/>
                <a:gridCol w="6256337"/>
                <a:gridCol w="2832100"/>
              </a:tblGrid>
              <a:tr h="45097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Country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Annex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 </a:t>
                      </a:r>
                      <a:r>
                        <a:rPr kumimoji="0" lang="de-D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Soiling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Test microorganism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4509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AT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E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wheat flour / eggs / nigrosin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E. faecium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9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DE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I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reactivated sheep blood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E. faecium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9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FR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F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-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biofilm of </a:t>
                      </a:r>
                      <a:r>
                        <a:rPr kumimoji="0" lang="de-DE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P. aeruginosa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" charset="0"/>
                      </a:endParaRP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97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GB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R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glycerol / pork mucin / bovine serum / flour / safranine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n.a.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057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NL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L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bovine serum albumin / pork mucin / bovine thrombin/ bovine fibrinogen / amidoblack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18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" charset="0"/>
                        </a:rPr>
                        <a:t>n.a.</a:t>
                      </a:r>
                    </a:p>
                  </a:txBody>
                  <a:tcPr marL="91444" marR="91444" marT="45687" marB="456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30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dirty="0" err="1" smtClean="0">
                <a:latin typeface="+mn-lt"/>
              </a:rPr>
              <a:t>Comparison</a:t>
            </a:r>
            <a:endParaRPr lang="de-DE" sz="2800" b="1" dirty="0" smtClean="0">
              <a:latin typeface="+mn-lt"/>
            </a:endParaRPr>
          </a:p>
        </p:txBody>
      </p:sp>
      <p:grpSp>
        <p:nvGrpSpPr>
          <p:cNvPr id="5125" name="Gruppieren 2"/>
          <p:cNvGrpSpPr>
            <a:grpSpLocks/>
          </p:cNvGrpSpPr>
          <p:nvPr/>
        </p:nvGrpSpPr>
        <p:grpSpPr bwMode="auto">
          <a:xfrm>
            <a:off x="1323975" y="3243263"/>
            <a:ext cx="4059238" cy="2809875"/>
            <a:chOff x="4854807" y="3645024"/>
            <a:chExt cx="4059688" cy="2809292"/>
          </a:xfrm>
        </p:grpSpPr>
        <p:graphicFrame>
          <p:nvGraphicFramePr>
            <p:cNvPr id="7" name="Diagramm 6"/>
            <p:cNvGraphicFramePr>
              <a:graphicFrameLocks/>
            </p:cNvGraphicFramePr>
            <p:nvPr/>
          </p:nvGraphicFramePr>
          <p:xfrm>
            <a:off x="4860032" y="3861048"/>
            <a:ext cx="4054227" cy="25938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34" name="Textfeld 7"/>
            <p:cNvSpPr txBox="1">
              <a:spLocks noChangeArrowheads="1"/>
            </p:cNvSpPr>
            <p:nvPr/>
          </p:nvSpPr>
          <p:spPr bwMode="auto">
            <a:xfrm>
              <a:off x="6315469" y="3645024"/>
              <a:ext cx="995473" cy="366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C00000"/>
                  </a:solidFill>
                </a:rPr>
                <a:t>Cleaning</a:t>
              </a:r>
            </a:p>
          </p:txBody>
        </p:sp>
      </p:grpSp>
      <p:grpSp>
        <p:nvGrpSpPr>
          <p:cNvPr id="5126" name="Gruppieren 3"/>
          <p:cNvGrpSpPr>
            <a:grpSpLocks/>
          </p:cNvGrpSpPr>
          <p:nvPr/>
        </p:nvGrpSpPr>
        <p:grpSpPr bwMode="auto">
          <a:xfrm>
            <a:off x="6203950" y="3265488"/>
            <a:ext cx="4108450" cy="2763837"/>
            <a:chOff x="319272" y="3645024"/>
            <a:chExt cx="4109474" cy="2762215"/>
          </a:xfrm>
        </p:grpSpPr>
        <p:graphicFrame>
          <p:nvGraphicFramePr>
            <p:cNvPr id="10" name="Diagramm 9"/>
            <p:cNvGraphicFramePr>
              <a:graphicFrameLocks/>
            </p:cNvGraphicFramePr>
            <p:nvPr/>
          </p:nvGraphicFramePr>
          <p:xfrm>
            <a:off x="323528" y="3861048"/>
            <a:ext cx="4104456" cy="25453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132" name="Textfeld 10"/>
            <p:cNvSpPr txBox="1">
              <a:spLocks noChangeArrowheads="1"/>
            </p:cNvSpPr>
            <p:nvPr/>
          </p:nvSpPr>
          <p:spPr bwMode="auto">
            <a:xfrm>
              <a:off x="1548303" y="3645024"/>
              <a:ext cx="1314778" cy="366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C00000"/>
                  </a:solidFill>
                </a:rPr>
                <a:t>Disinfection</a:t>
              </a: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468313" y="1216025"/>
            <a:ext cx="71993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Arial" charset="0"/>
              </a:rPr>
              <a:t>Comparative testing of all PCD-systems using a professional WD. Relevant parameters were kept constant: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947863" y="2025650"/>
            <a:ext cx="4645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cs typeface="Arial" charset="0"/>
              </a:rPr>
              <a:t>- </a:t>
            </a:r>
            <a:r>
              <a:rPr lang="en-US" sz="2000" dirty="0">
                <a:latin typeface="+mn-lt"/>
                <a:cs typeface="Arial" charset="0"/>
              </a:rPr>
              <a:t>program		- concentrations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 charset="0"/>
              </a:rPr>
              <a:t>- cleaner			- disinfectant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 charset="0"/>
              </a:rPr>
              <a:t>- water quality</a:t>
            </a:r>
          </a:p>
        </p:txBody>
      </p:sp>
      <p:sp>
        <p:nvSpPr>
          <p:cNvPr id="14" name="Textfeld 11"/>
          <p:cNvSpPr txBox="1">
            <a:spLocks noChangeArrowheads="1"/>
          </p:cNvSpPr>
          <p:nvPr/>
        </p:nvSpPr>
        <p:spPr bwMode="auto">
          <a:xfrm>
            <a:off x="793750" y="6251575"/>
            <a:ext cx="917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1400" b="1" dirty="0" smtClean="0">
                <a:latin typeface="+mn-lt"/>
              </a:rPr>
              <a:t>Müller Alicja: </a:t>
            </a:r>
            <a:r>
              <a:rPr lang="de-DE" sz="1400" dirty="0" smtClean="0">
                <a:latin typeface="+mn-lt"/>
              </a:rPr>
              <a:t>Protein- und Keimentfernung in verschiedenen Prüfkörpern für medizinische Instrumente unter Berücksichtigung des Reinigungs- und Desinfektionsmittels. </a:t>
            </a:r>
            <a:r>
              <a:rPr lang="de-DE" sz="1400" dirty="0" err="1" smtClean="0">
                <a:latin typeface="+mn-lt"/>
              </a:rPr>
              <a:t>Diploma</a:t>
            </a:r>
            <a:r>
              <a:rPr lang="de-DE" sz="1400" dirty="0" smtClean="0">
                <a:latin typeface="+mn-lt"/>
              </a:rPr>
              <a:t>-Thesis, Hochschule Niederrhein, Krefeld, </a:t>
            </a:r>
            <a:r>
              <a:rPr lang="de-DE" sz="1400" dirty="0" err="1" smtClean="0">
                <a:latin typeface="+mn-lt"/>
              </a:rPr>
              <a:t>January</a:t>
            </a:r>
            <a:r>
              <a:rPr lang="de-DE" sz="1400" dirty="0" smtClean="0">
                <a:latin typeface="+mn-lt"/>
              </a:rPr>
              <a:t> 2008</a:t>
            </a:r>
            <a:endParaRPr lang="en-GB" sz="1400" dirty="0" smtClean="0">
              <a:latin typeface="+mn-lt"/>
            </a:endParaRPr>
          </a:p>
        </p:txBody>
      </p:sp>
      <p:pic>
        <p:nvPicPr>
          <p:cNvPr id="5130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dirty="0" smtClean="0">
                <a:latin typeface="+mn-lt"/>
              </a:rPr>
              <a:t>The German Guideline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094288" y="1139825"/>
            <a:ext cx="5327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en-US" sz="2000" b="1"/>
              <a:t>“Guideline for the validation of automatic cleaning and disinfection procedures for the reprocessing of flexible endoscopes“ </a:t>
            </a:r>
          </a:p>
        </p:txBody>
      </p:sp>
      <p:sp>
        <p:nvSpPr>
          <p:cNvPr id="6150" name="Rectangle 3"/>
          <p:cNvSpPr txBox="1">
            <a:spLocks noChangeArrowheads="1"/>
          </p:cNvSpPr>
          <p:nvPr/>
        </p:nvSpPr>
        <p:spPr bwMode="auto">
          <a:xfrm>
            <a:off x="6070600" y="5434013"/>
            <a:ext cx="48482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/>
              <a:t>Basis of the guideline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en-US" sz="2000"/>
              <a:t>EN ISO 15883-1, -4, -5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en-US" sz="2000"/>
              <a:t>European Guideline of ESGE / ESGENA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endParaRPr lang="de-DE" altLang="en-US" sz="2000"/>
          </a:p>
        </p:txBody>
      </p:sp>
      <p:pic>
        <p:nvPicPr>
          <p:cNvPr id="6151" name="Picture 4" descr="TITELBLATT-LL FLEXO-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335088"/>
            <a:ext cx="3465512" cy="490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142038" y="3970338"/>
            <a:ext cx="25701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57188" indent="-1778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/>
              <a:t>Issued in autumn 2011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en-US" sz="2000"/>
              <a:t>15 annexes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en-US" sz="2000"/>
              <a:t>6 test matrices</a:t>
            </a:r>
          </a:p>
          <a:p>
            <a:pPr lvl="1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altLang="en-US" sz="2000"/>
              <a:t>9 check lists</a:t>
            </a:r>
            <a:endParaRPr lang="en-GB" altLang="en-US" sz="2000"/>
          </a:p>
        </p:txBody>
      </p:sp>
      <p:grpSp>
        <p:nvGrpSpPr>
          <p:cNvPr id="6153" name="Gruppieren 2"/>
          <p:cNvGrpSpPr>
            <a:grpSpLocks/>
          </p:cNvGrpSpPr>
          <p:nvPr/>
        </p:nvGrpSpPr>
        <p:grpSpPr bwMode="auto">
          <a:xfrm>
            <a:off x="6134100" y="2276475"/>
            <a:ext cx="4945063" cy="1400175"/>
            <a:chOff x="4194309" y="2276872"/>
            <a:chExt cx="4945474" cy="1399988"/>
          </a:xfrm>
        </p:grpSpPr>
        <p:pic>
          <p:nvPicPr>
            <p:cNvPr id="6155" name="Grafik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309" y="2276872"/>
              <a:ext cx="899741" cy="899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Grafik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491" y="2498142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Grafik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758" y="2531479"/>
              <a:ext cx="2232025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Grafik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037" y="3103773"/>
              <a:ext cx="1093788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Grafik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159" y="2349710"/>
              <a:ext cx="830263" cy="75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4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5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dirty="0" err="1" smtClean="0">
                <a:latin typeface="+mn-lt"/>
              </a:rPr>
              <a:t>Contributing</a:t>
            </a:r>
            <a:r>
              <a:rPr lang="de-DE" sz="2800" b="1" dirty="0" smtClean="0">
                <a:latin typeface="+mn-lt"/>
              </a:rPr>
              <a:t> </a:t>
            </a:r>
            <a:r>
              <a:rPr lang="de-DE" sz="2800" b="1" dirty="0" err="1" smtClean="0">
                <a:latin typeface="+mn-lt"/>
              </a:rPr>
              <a:t>Societies</a:t>
            </a:r>
            <a:endParaRPr lang="de-DE" sz="2800" b="1" dirty="0" smtClean="0">
              <a:latin typeface="+mn-lt"/>
            </a:endParaRPr>
          </a:p>
        </p:txBody>
      </p:sp>
      <p:pic>
        <p:nvPicPr>
          <p:cNvPr id="7173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146175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297113"/>
            <a:ext cx="9366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3081338"/>
            <a:ext cx="8302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4198938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4930775"/>
            <a:ext cx="1095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Rectangle 2"/>
          <p:cNvSpPr txBox="1">
            <a:spLocks noChangeArrowheads="1"/>
          </p:cNvSpPr>
          <p:nvPr/>
        </p:nvSpPr>
        <p:spPr bwMode="auto">
          <a:xfrm>
            <a:off x="3363913" y="1149350"/>
            <a:ext cx="8177212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58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en-US" sz="2000" b="1"/>
              <a:t>DGKH  	Deutsche Gesellschaft für Krankenhaushygiene e.V.</a:t>
            </a:r>
            <a:br>
              <a:rPr lang="de-DE" altLang="en-US" sz="2000" b="1"/>
            </a:br>
            <a:r>
              <a:rPr lang="de-DE" altLang="en-US" sz="2000" b="1"/>
              <a:t>www.dgkh.de 		</a:t>
            </a:r>
            <a:br>
              <a:rPr lang="de-DE" altLang="en-US" sz="2000" b="1"/>
            </a:br>
            <a:endParaRPr lang="de-DE" altLang="en-US" sz="1200" b="1"/>
          </a:p>
          <a:p>
            <a:pPr eaLnBrk="1" hangingPunct="1">
              <a:spcAft>
                <a:spcPts val="600"/>
              </a:spcAft>
            </a:pPr>
            <a:r>
              <a:rPr lang="de-DE" altLang="en-US" sz="2000" b="1"/>
              <a:t>DGSV  	Deutsche Gesellschaft für Sterilgutversorgung e.V.</a:t>
            </a:r>
            <a:br>
              <a:rPr lang="de-DE" altLang="en-US" sz="2000" b="1"/>
            </a:br>
            <a:r>
              <a:rPr lang="de-DE" altLang="en-US" sz="2000" b="1"/>
              <a:t>www.dgsv-ev.de 		</a:t>
            </a:r>
            <a:br>
              <a:rPr lang="de-DE" altLang="en-US" sz="2000" b="1"/>
            </a:br>
            <a:r>
              <a:rPr lang="de-DE" altLang="en-US" sz="2000" b="1"/>
              <a:t/>
            </a:r>
            <a:br>
              <a:rPr lang="de-DE" altLang="en-US" sz="2000" b="1"/>
            </a:br>
            <a:r>
              <a:rPr lang="de-DE" altLang="en-US" sz="2000" b="1"/>
              <a:t>DGVS	Deutschen Gesellschaft für Verdauungs- und </a:t>
            </a:r>
            <a:br>
              <a:rPr lang="de-DE" altLang="en-US" sz="2000" b="1"/>
            </a:br>
            <a:r>
              <a:rPr lang="de-DE" altLang="en-US" sz="2000" b="1"/>
              <a:t>www.dgvs.de	Stoffwechselkrankheiten e.V.</a:t>
            </a:r>
          </a:p>
          <a:p>
            <a:pPr eaLnBrk="1" hangingPunct="1">
              <a:spcAft>
                <a:spcPts val="600"/>
              </a:spcAft>
            </a:pPr>
            <a:endParaRPr lang="de-DE" altLang="en-US" sz="1000" b="1"/>
          </a:p>
          <a:p>
            <a:pPr eaLnBrk="1" hangingPunct="1">
              <a:spcAft>
                <a:spcPts val="600"/>
              </a:spcAft>
            </a:pPr>
            <a:r>
              <a:rPr lang="de-DE" altLang="en-US" sz="2000" b="1"/>
              <a:t>DEGEA	Deutsche Gesellschaft für Endoskopie-Fachberufe e.V.</a:t>
            </a:r>
          </a:p>
          <a:p>
            <a:pPr eaLnBrk="1" hangingPunct="1">
              <a:spcAft>
                <a:spcPts val="600"/>
              </a:spcAft>
            </a:pPr>
            <a:r>
              <a:rPr lang="de-DE" altLang="en-US" sz="2000" b="1"/>
              <a:t>ww.degea.de 	</a:t>
            </a:r>
          </a:p>
          <a:p>
            <a:pPr eaLnBrk="1" hangingPunct="1">
              <a:spcAft>
                <a:spcPts val="600"/>
              </a:spcAft>
            </a:pPr>
            <a:r>
              <a:rPr lang="de-DE" altLang="en-US" sz="2000" b="1"/>
              <a:t/>
            </a:r>
            <a:br>
              <a:rPr lang="de-DE" altLang="en-US" sz="2000" b="1"/>
            </a:br>
            <a:r>
              <a:rPr lang="de-DE" altLang="en-US" sz="2000" b="1"/>
              <a:t>AKI 	Arbeitskreis Instrumentenaufbereitung </a:t>
            </a:r>
            <a:br>
              <a:rPr lang="de-DE" altLang="en-US" sz="2000" b="1"/>
            </a:br>
            <a:r>
              <a:rPr lang="de-DE" altLang="en-US" sz="2000" b="1"/>
              <a:t>www.a-k-i.org	</a:t>
            </a:r>
          </a:p>
        </p:txBody>
      </p:sp>
      <p:pic>
        <p:nvPicPr>
          <p:cNvPr id="7179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538288" y="5929313"/>
            <a:ext cx="833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0000"/>
                </a:solidFill>
              </a:rPr>
              <a:t>For the establishment of reliable PCD systems the Guideline group initiated the formation of the so-called „Method Group“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dirty="0" smtClean="0">
                <a:latin typeface="+mn-lt"/>
              </a:rPr>
              <a:t>„</a:t>
            </a:r>
            <a:r>
              <a:rPr lang="de-DE" sz="2800" b="1" dirty="0" err="1" smtClean="0">
                <a:latin typeface="+mn-lt"/>
              </a:rPr>
              <a:t>Method</a:t>
            </a:r>
            <a:r>
              <a:rPr lang="de-DE" sz="2800" b="1" dirty="0" smtClean="0">
                <a:latin typeface="+mn-lt"/>
              </a:rPr>
              <a:t> </a:t>
            </a:r>
            <a:r>
              <a:rPr lang="de-DE" sz="2800" b="1" dirty="0" err="1" smtClean="0">
                <a:latin typeface="+mn-lt"/>
              </a:rPr>
              <a:t>group</a:t>
            </a:r>
            <a:r>
              <a:rPr lang="de-DE" sz="2800" b="1" dirty="0" smtClean="0">
                <a:latin typeface="+mn-lt"/>
              </a:rPr>
              <a:t>“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47738" y="1039813"/>
            <a:ext cx="80073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endParaRPr lang="de-DE" altLang="en-US" sz="200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Biotec GmbH, Gütersloh, DE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HÜCKER &amp; HÜCKER GmbH, Kelkheim, DE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HYBETA GmbH, Münster, DE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HygCen GmbH, Schwerin, DE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Simicon GmbH, München, DE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SMP GmbH, Tübingen, DE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Representatives of endoscope manufacturer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endParaRPr lang="de-DE" altLang="en-US" sz="2000"/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Arbeitskreis Instrumentenaufbereitung, AKI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Charit</a:t>
            </a:r>
            <a:r>
              <a:rPr lang="en-US" altLang="en-US" sz="2000"/>
              <a:t>é</a:t>
            </a:r>
            <a:r>
              <a:rPr lang="de-DE" altLang="en-US" sz="2000"/>
              <a:t>, Berlin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Deutsche Gesellschaft für Krankenhaushygiene, DGKH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Hygiene Institut Universität Bonn, Bonn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C00000"/>
              </a:buClr>
              <a:buFontTx/>
              <a:buChar char="•"/>
            </a:pPr>
            <a:r>
              <a:rPr lang="de-DE" altLang="en-US" sz="2000"/>
              <a:t> wfk – Cleaning Technology Institute e.V., Krefeld</a:t>
            </a: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377950"/>
            <a:ext cx="7921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082800"/>
            <a:ext cx="9493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3" y="2525713"/>
            <a:ext cx="936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1760538"/>
            <a:ext cx="92233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2841625"/>
            <a:ext cx="9826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3779838"/>
            <a:ext cx="12207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3533775"/>
            <a:ext cx="13033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4197350"/>
            <a:ext cx="1271587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LOGO-DGK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4365625"/>
            <a:ext cx="5445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8450263" y="5084763"/>
            <a:ext cx="1363662" cy="739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smtClean="0">
                <a:solidFill>
                  <a:srgbClr val="2E75B6"/>
                </a:solidFill>
              </a:rPr>
              <a:t>Representatives</a:t>
            </a:r>
          </a:p>
          <a:p>
            <a:pPr eaLnBrk="1" hangingPunct="1">
              <a:defRPr/>
            </a:pPr>
            <a:r>
              <a:rPr lang="de-DE" sz="1400" smtClean="0">
                <a:solidFill>
                  <a:srgbClr val="2E75B6"/>
                </a:solidFill>
              </a:rPr>
              <a:t>Endoscope </a:t>
            </a:r>
          </a:p>
          <a:p>
            <a:pPr eaLnBrk="1" hangingPunct="1">
              <a:defRPr/>
            </a:pPr>
            <a:r>
              <a:rPr lang="de-DE" sz="1400" smtClean="0">
                <a:solidFill>
                  <a:srgbClr val="2E75B6"/>
                </a:solidFill>
              </a:rPr>
              <a:t>Manufacturer</a:t>
            </a:r>
          </a:p>
        </p:txBody>
      </p:sp>
      <p:pic>
        <p:nvPicPr>
          <p:cNvPr id="17" name="Grafik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1377950"/>
            <a:ext cx="8016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Grafik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dirty="0" err="1" smtClean="0">
                <a:latin typeface="+mn-lt"/>
              </a:rPr>
              <a:t>Results</a:t>
            </a:r>
            <a:r>
              <a:rPr lang="de-DE" sz="2800" b="1" dirty="0" smtClean="0">
                <a:latin typeface="+mn-lt"/>
              </a:rPr>
              <a:t> of </a:t>
            </a:r>
            <a:r>
              <a:rPr lang="de-DE" sz="2800" b="1" dirty="0" err="1" smtClean="0">
                <a:latin typeface="+mn-lt"/>
              </a:rPr>
              <a:t>the</a:t>
            </a:r>
            <a:r>
              <a:rPr lang="de-DE" sz="2800" b="1" dirty="0" smtClean="0">
                <a:latin typeface="+mn-lt"/>
              </a:rPr>
              <a:t> „</a:t>
            </a:r>
            <a:r>
              <a:rPr lang="de-DE" sz="2800" b="1" dirty="0" err="1" smtClean="0">
                <a:latin typeface="+mn-lt"/>
              </a:rPr>
              <a:t>Method</a:t>
            </a:r>
            <a:r>
              <a:rPr lang="de-DE" sz="2800" b="1" dirty="0" smtClean="0">
                <a:latin typeface="+mn-lt"/>
              </a:rPr>
              <a:t> </a:t>
            </a:r>
            <a:r>
              <a:rPr lang="de-DE" sz="2800" b="1" dirty="0" err="1" smtClean="0">
                <a:latin typeface="+mn-lt"/>
              </a:rPr>
              <a:t>group</a:t>
            </a:r>
            <a:r>
              <a:rPr lang="de-DE" sz="2800" b="1" dirty="0" smtClean="0">
                <a:latin typeface="+mn-lt"/>
              </a:rPr>
              <a:t>“</a:t>
            </a: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 bwMode="auto">
          <a:xfrm>
            <a:off x="1001713" y="1376363"/>
            <a:ext cx="777716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9263" eaLnBrk="0" hangingPunct="0"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81013" indent="-301625" defTabSz="449263" eaLnBrk="0" hangingPunct="0"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000"/>
              <a:t>Establishment of 2 PCD models adopted from ISO/TS 15883-5, Annex I.</a:t>
            </a:r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</a:pPr>
            <a:endParaRPr lang="en-US" altLang="en-US" sz="2000"/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000"/>
              <a:t> Annex 8: </a:t>
            </a:r>
            <a:r>
              <a:rPr lang="en-US" altLang="en-US" sz="2000">
                <a:solidFill>
                  <a:srgbClr val="CC0000"/>
                </a:solidFill>
              </a:rPr>
              <a:t>PCD for cleaning efficacy</a:t>
            </a:r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000"/>
              <a:t>		</a:t>
            </a:r>
            <a:r>
              <a:rPr lang="en-US" altLang="en-US" sz="2000" i="1"/>
              <a:t>CentralService 2011(5): 352-361</a:t>
            </a:r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000" i="1"/>
              <a:t>		HygMed 2011 36(10): 402-406</a:t>
            </a:r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</a:pPr>
            <a:endParaRPr lang="en-US" altLang="en-US" sz="2000" i="1"/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lang="en-US" altLang="en-US" sz="2000"/>
              <a:t> Annex 9: </a:t>
            </a:r>
            <a:r>
              <a:rPr lang="en-US" altLang="en-US" sz="2000">
                <a:solidFill>
                  <a:srgbClr val="CC0000"/>
                </a:solidFill>
              </a:rPr>
              <a:t>PCD for overall process efficacy (cleaning + disinfection)</a:t>
            </a:r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000"/>
              <a:t>		</a:t>
            </a:r>
            <a:r>
              <a:rPr lang="en-US" altLang="en-US" sz="2000" i="1"/>
              <a:t>CentralService 2012(4): 240-249</a:t>
            </a:r>
          </a:p>
          <a:p>
            <a:pPr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</a:pPr>
            <a:r>
              <a:rPr lang="en-US" altLang="en-US" sz="2000" i="1"/>
              <a:t>		HygMed 2012(6): 245-249</a:t>
            </a:r>
          </a:p>
          <a:p>
            <a:pPr lvl="1" eaLnBrk="1" hangingPunct="1">
              <a:lnSpc>
                <a:spcPct val="118000"/>
              </a:lnSpc>
              <a:spcBef>
                <a:spcPct val="20000"/>
              </a:spcBef>
              <a:buClr>
                <a:srgbClr val="CC0000"/>
              </a:buClr>
              <a:buFontTx/>
              <a:buChar char="–"/>
            </a:pPr>
            <a:endParaRPr lang="en-US" altLang="en-US" sz="2000" i="1"/>
          </a:p>
        </p:txBody>
      </p:sp>
      <p:pic>
        <p:nvPicPr>
          <p:cNvPr id="7" name="Picture 31" descr="Titelseite HygMed0001-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38" y="1660525"/>
            <a:ext cx="13779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2" descr="Titelseite ZentralSteril0001--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2108200"/>
            <a:ext cx="13684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4183063"/>
            <a:ext cx="13811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364038"/>
            <a:ext cx="13573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663" y="296863"/>
            <a:ext cx="10985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029950" y="1346200"/>
            <a:ext cx="1490663" cy="20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+mn-cs"/>
              </a:rPr>
              <a:t>7-10 oct. 2015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6769100" cy="6477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b="1" dirty="0" smtClean="0">
                <a:latin typeface="+mn-lt"/>
              </a:rPr>
              <a:t>Ann. 8-PCD (Cleaning): </a:t>
            </a:r>
            <a:r>
              <a:rPr lang="de-DE" sz="2800" b="1" dirty="0" err="1" smtClean="0">
                <a:latin typeface="+mn-lt"/>
              </a:rPr>
              <a:t>Application</a:t>
            </a:r>
            <a:endParaRPr lang="de-DE" sz="2800" b="1" dirty="0" smtClean="0">
              <a:latin typeface="+mn-lt"/>
            </a:endParaRPr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827088" y="1111250"/>
            <a:ext cx="3327400" cy="7826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PTFE-tube, length: 200 cm</a:t>
            </a:r>
          </a:p>
          <a:p>
            <a:pPr marL="342900" indent="-34290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Inner diameter: 2 mm</a:t>
            </a:r>
          </a:p>
        </p:txBody>
      </p:sp>
      <p:pic>
        <p:nvPicPr>
          <p:cNvPr id="7" name="Picture 13" descr="sch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200150"/>
            <a:ext cx="254635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GP7880--KOMP"/>
          <p:cNvPicPr>
            <a:picLocks noChangeAspect="1" noChangeArrowheads="1"/>
          </p:cNvPicPr>
          <p:nvPr/>
        </p:nvPicPr>
        <p:blipFill>
          <a:blip r:embed="rId4">
            <a:lum bright="3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 r="5032" b="5368"/>
          <a:stretch>
            <a:fillRect/>
          </a:stretch>
        </p:blipFill>
        <p:spPr bwMode="auto">
          <a:xfrm>
            <a:off x="8243888" y="2616200"/>
            <a:ext cx="2786062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bgerundetes Rechteck 8"/>
          <p:cNvSpPr>
            <a:spLocks noChangeArrowheads="1"/>
          </p:cNvSpPr>
          <p:nvPr/>
        </p:nvSpPr>
        <p:spPr bwMode="auto">
          <a:xfrm>
            <a:off x="827088" y="3311525"/>
            <a:ext cx="5043487" cy="28257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dirty="0">
                <a:latin typeface="+mn-lt"/>
                <a:cs typeface="Arial" charset="0"/>
              </a:rPr>
              <a:t>Quantification of protein residues (protein is main parameter)</a:t>
            </a: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latin typeface="+mn-lt"/>
                <a:cs typeface="Arial" charset="0"/>
              </a:rPr>
              <a:t>Acceptance criteria *:</a:t>
            </a:r>
          </a:p>
          <a:p>
            <a:pPr marL="358775" lvl="1" indent="-179388"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Visual cleanliness</a:t>
            </a:r>
          </a:p>
          <a:p>
            <a:pPr marL="358775" lvl="1" indent="-17938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Guide value: ≤ 800 µg PCD</a:t>
            </a:r>
            <a:r>
              <a:rPr lang="en-US" sz="2000" baseline="30000" dirty="0">
                <a:latin typeface="+mn-lt"/>
                <a:cs typeface="Arial" charset="0"/>
              </a:rPr>
              <a:t>-1</a:t>
            </a:r>
            <a:r>
              <a:rPr lang="en-US" sz="2000" b="1" dirty="0">
                <a:latin typeface="+mn-lt"/>
                <a:cs typeface="Arial" charset="0"/>
              </a:rPr>
              <a:t>**</a:t>
            </a:r>
          </a:p>
          <a:p>
            <a:pPr marL="358775" lvl="1" indent="-17938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Alarm range: 800 &lt; x ≤ 1600 µg PCD</a:t>
            </a:r>
            <a:r>
              <a:rPr lang="en-US" sz="2000" baseline="30000" dirty="0">
                <a:latin typeface="+mn-lt"/>
                <a:cs typeface="Arial" charset="0"/>
              </a:rPr>
              <a:t>-1</a:t>
            </a:r>
            <a:endParaRPr lang="en-US" sz="2000" dirty="0">
              <a:latin typeface="+mn-lt"/>
              <a:cs typeface="Arial" charset="0"/>
            </a:endParaRPr>
          </a:p>
          <a:p>
            <a:pPr marL="358775" lvl="1" indent="-179388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dirty="0">
                <a:latin typeface="+mn-lt"/>
                <a:cs typeface="Arial" charset="0"/>
              </a:rPr>
              <a:t>Limit value: &gt; 1600 µg PK</a:t>
            </a:r>
            <a:r>
              <a:rPr lang="en-US" sz="2000" baseline="30000" dirty="0">
                <a:latin typeface="+mn-lt"/>
                <a:cs typeface="Arial" charset="0"/>
              </a:rPr>
              <a:t>-1</a:t>
            </a:r>
            <a:endParaRPr lang="en-US" sz="2000" b="1" baseline="30000" dirty="0">
              <a:latin typeface="+mn-lt"/>
              <a:cs typeface="Arial" charset="0"/>
            </a:endParaRPr>
          </a:p>
        </p:txBody>
      </p:sp>
      <p:sp>
        <p:nvSpPr>
          <p:cNvPr id="10" name="Pfeil nach rechts 18"/>
          <p:cNvSpPr>
            <a:spLocks noChangeArrowheads="1"/>
          </p:cNvSpPr>
          <p:nvPr/>
        </p:nvSpPr>
        <p:spPr bwMode="auto">
          <a:xfrm rot="5400000">
            <a:off x="2557462" y="2944813"/>
            <a:ext cx="365125" cy="171450"/>
          </a:xfrm>
          <a:prstGeom prst="rightArrow">
            <a:avLst>
              <a:gd name="adj1" fmla="val 50000"/>
              <a:gd name="adj2" fmla="val 114635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bgerundetes Rechteck 19"/>
          <p:cNvSpPr>
            <a:spLocks noChangeArrowheads="1"/>
          </p:cNvSpPr>
          <p:nvPr/>
        </p:nvSpPr>
        <p:spPr bwMode="auto">
          <a:xfrm>
            <a:off x="647700" y="2349500"/>
            <a:ext cx="5299075" cy="4429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sz="2000" u="sng" dirty="0">
                <a:solidFill>
                  <a:srgbClr val="C00000"/>
                </a:solidFill>
                <a:latin typeface="+mn-lt"/>
                <a:cs typeface="Arial" charset="0"/>
              </a:rPr>
              <a:t>Quantified amount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sz="2000" dirty="0">
                <a:latin typeface="+mn-lt"/>
                <a:cs typeface="Arial" charset="0"/>
              </a:rPr>
              <a:t>of reactivated sheep blood</a:t>
            </a:r>
          </a:p>
        </p:txBody>
      </p:sp>
      <p:sp>
        <p:nvSpPr>
          <p:cNvPr id="12" name="Pfeil nach rechts 20"/>
          <p:cNvSpPr>
            <a:spLocks noChangeArrowheads="1"/>
          </p:cNvSpPr>
          <p:nvPr/>
        </p:nvSpPr>
        <p:spPr bwMode="auto">
          <a:xfrm rot="5400000">
            <a:off x="2556669" y="2013744"/>
            <a:ext cx="366712" cy="171450"/>
          </a:xfrm>
          <a:prstGeom prst="rightArrow">
            <a:avLst>
              <a:gd name="adj1" fmla="val 50000"/>
              <a:gd name="adj2" fmla="val 115133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Abgerundetes Rechteck 1"/>
          <p:cNvSpPr>
            <a:spLocks noChangeArrowheads="1"/>
          </p:cNvSpPr>
          <p:nvPr/>
        </p:nvSpPr>
        <p:spPr bwMode="auto">
          <a:xfrm>
            <a:off x="6745288" y="4635500"/>
            <a:ext cx="5227637" cy="1741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i="1"/>
              <a:t>*	DGKH, DGSV, DGVS, DEGEA und AKI: Leitlinie zur Validierung maschineller Reinigungs-Desinfektionsprozesse zur Aufbereitung thermolabiler Endoskope. ZentralSteril 2011, Supplement 3</a:t>
            </a:r>
          </a:p>
          <a:p>
            <a:pPr eaLnBrk="1" hangingPunct="1"/>
            <a:r>
              <a:rPr lang="en-US" altLang="en-US" sz="1400" i="1"/>
              <a:t>**	The Guide value was chosen with reference to the value of 6.3 µg cm</a:t>
            </a:r>
            <a:r>
              <a:rPr lang="en-US" altLang="en-US" sz="1400" i="1" baseline="30000"/>
              <a:t>-2</a:t>
            </a:r>
            <a:r>
              <a:rPr lang="en-US" altLang="en-US" sz="1400" i="1"/>
              <a:t> published by: Alfa M.J., Degagne P., Olson N.,1999: Worst-case soiling levels for patient-used thermolabile endoscopes before and after cleaning. Am J Infect Control 1999; 27: 168-177</a:t>
            </a:r>
          </a:p>
        </p:txBody>
      </p:sp>
      <p:pic>
        <p:nvPicPr>
          <p:cNvPr id="10253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87363"/>
            <a:ext cx="17081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00FFFF"/>
    </a:accent2>
    <a:accent3>
      <a:srgbClr val="FFFFFF"/>
    </a:accent3>
    <a:accent4>
      <a:srgbClr val="000000"/>
    </a:accent4>
    <a:accent5>
      <a:srgbClr val="AAE2CA"/>
    </a:accent5>
    <a:accent6>
      <a:srgbClr val="00E7E7"/>
    </a:accent6>
    <a:hlink>
      <a:srgbClr val="CCCCFF"/>
    </a:hlink>
    <a:folHlink>
      <a:srgbClr val="B2B2B2"/>
    </a:folHlink>
  </a:clrScheme>
  <a:fontScheme name="4_Standarddesign">
    <a:majorFont>
      <a:latin typeface="Calibri"/>
      <a:ea typeface=""/>
      <a:cs typeface="Arial"/>
    </a:majorFont>
    <a:minorFont>
      <a:latin typeface="Calibri"/>
      <a:ea typeface=""/>
      <a:cs typeface="Arial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00FFFF"/>
    </a:accent2>
    <a:accent3>
      <a:srgbClr val="FFFFFF"/>
    </a:accent3>
    <a:accent4>
      <a:srgbClr val="000000"/>
    </a:accent4>
    <a:accent5>
      <a:srgbClr val="AAE2CA"/>
    </a:accent5>
    <a:accent6>
      <a:srgbClr val="00E7E7"/>
    </a:accent6>
    <a:hlink>
      <a:srgbClr val="CCCCFF"/>
    </a:hlink>
    <a:folHlink>
      <a:srgbClr val="B2B2B2"/>
    </a:folHlink>
  </a:clrScheme>
  <a:fontScheme name="4_Standarddesign">
    <a:majorFont>
      <a:latin typeface="Calibri"/>
      <a:ea typeface=""/>
      <a:cs typeface="Arial"/>
    </a:majorFont>
    <a:minorFont>
      <a:latin typeface="Calibri"/>
      <a:ea typeface=""/>
      <a:cs typeface="Arial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00FFFF"/>
    </a:accent2>
    <a:accent3>
      <a:srgbClr val="FFFFFF"/>
    </a:accent3>
    <a:accent4>
      <a:srgbClr val="000000"/>
    </a:accent4>
    <a:accent5>
      <a:srgbClr val="AAE2CA"/>
    </a:accent5>
    <a:accent6>
      <a:srgbClr val="00E7E7"/>
    </a:accent6>
    <a:hlink>
      <a:srgbClr val="CCCCFF"/>
    </a:hlink>
    <a:folHlink>
      <a:srgbClr val="B2B2B2"/>
    </a:folHlink>
  </a:clrScheme>
  <a:fontScheme name="Standarddesign">
    <a:majorFont>
      <a:latin typeface="Sansation"/>
      <a:ea typeface=""/>
      <a:cs typeface=""/>
    </a:majorFont>
    <a:minorFont>
      <a:latin typeface="Sansatio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Widescreen</PresentationFormat>
  <Paragraphs>269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Arial</vt:lpstr>
      <vt:lpstr>Calibri Light</vt:lpstr>
      <vt:lpstr>Arial Black</vt:lpstr>
      <vt:lpstr>Wingdings</vt:lpstr>
      <vt:lpstr>Arial Unicode MS</vt:lpstr>
      <vt:lpstr>Symbol</vt:lpstr>
      <vt:lpstr>Mistral</vt:lpstr>
      <vt:lpstr>Thème Office</vt:lpstr>
      <vt:lpstr>Paintbrush Picture</vt:lpstr>
      <vt:lpstr>PowerPoint Presentation</vt:lpstr>
      <vt:lpstr>Reprocessing of thermo-labile medical devices</vt:lpstr>
      <vt:lpstr>PCD systems acc. to ISO/TS 15883-5</vt:lpstr>
      <vt:lpstr>Comparison</vt:lpstr>
      <vt:lpstr>The German Guideline</vt:lpstr>
      <vt:lpstr>Contributing Societies</vt:lpstr>
      <vt:lpstr>„Method group“ </vt:lpstr>
      <vt:lpstr>Results of the „Method group“</vt:lpstr>
      <vt:lpstr>Ann. 8-PCD (Cleaning): Application</vt:lpstr>
      <vt:lpstr>Ann. 8-PCD: Characterization</vt:lpstr>
      <vt:lpstr>Ann. 8-PCD: Characterization</vt:lpstr>
      <vt:lpstr>Verification applying WD processes  </vt:lpstr>
      <vt:lpstr>Ann. 8-PCD: Specification</vt:lpstr>
      <vt:lpstr>Ann. 9-PCD (Overall Performance): Application</vt:lpstr>
      <vt:lpstr>Ann. 9-PCD: Analysis</vt:lpstr>
      <vt:lpstr>Ann. 9-PCD: Chacterization</vt:lpstr>
      <vt:lpstr>where we are going…..</vt:lpstr>
      <vt:lpstr>….where we will be in December 2015 and beyond</vt:lpstr>
      <vt:lpstr>Thank you for your interest and attention…..</vt:lpstr>
    </vt:vector>
  </TitlesOfParts>
  <Company>Le Public Systeme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KNESS Rachel</dc:creator>
  <cp:lastModifiedBy>key4events</cp:lastModifiedBy>
  <cp:revision>23</cp:revision>
  <dcterms:created xsi:type="dcterms:W3CDTF">2015-08-21T15:46:20Z</dcterms:created>
  <dcterms:modified xsi:type="dcterms:W3CDTF">2015-10-09T07:58:43Z</dcterms:modified>
</cp:coreProperties>
</file>