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8" r:id="rId2"/>
    <p:sldId id="331" r:id="rId3"/>
    <p:sldId id="466" r:id="rId4"/>
    <p:sldId id="376" r:id="rId5"/>
    <p:sldId id="353" r:id="rId6"/>
    <p:sldId id="458" r:id="rId7"/>
    <p:sldId id="462" r:id="rId8"/>
    <p:sldId id="460" r:id="rId9"/>
    <p:sldId id="377" r:id="rId10"/>
    <p:sldId id="378" r:id="rId11"/>
    <p:sldId id="463" r:id="rId12"/>
    <p:sldId id="295" r:id="rId13"/>
    <p:sldId id="464" r:id="rId14"/>
    <p:sldId id="465" r:id="rId15"/>
    <p:sldId id="358" r:id="rId16"/>
    <p:sldId id="356" r:id="rId17"/>
    <p:sldId id="357" r:id="rId18"/>
    <p:sldId id="386" r:id="rId19"/>
    <p:sldId id="361" r:id="rId20"/>
    <p:sldId id="379" r:id="rId21"/>
    <p:sldId id="446" r:id="rId22"/>
    <p:sldId id="359" r:id="rId23"/>
    <p:sldId id="372" r:id="rId24"/>
    <p:sldId id="431" r:id="rId25"/>
    <p:sldId id="503" r:id="rId26"/>
    <p:sldId id="457" r:id="rId27"/>
    <p:sldId id="498" r:id="rId28"/>
    <p:sldId id="430" r:id="rId29"/>
    <p:sldId id="348" r:id="rId30"/>
    <p:sldId id="447" r:id="rId31"/>
    <p:sldId id="308" r:id="rId32"/>
    <p:sldId id="455" r:id="rId33"/>
    <p:sldId id="449" r:id="rId34"/>
    <p:sldId id="448" r:id="rId35"/>
    <p:sldId id="450" r:id="rId36"/>
    <p:sldId id="309" r:id="rId37"/>
    <p:sldId id="310" r:id="rId38"/>
    <p:sldId id="456" r:id="rId39"/>
    <p:sldId id="393" r:id="rId40"/>
    <p:sldId id="453" r:id="rId41"/>
    <p:sldId id="501" r:id="rId42"/>
    <p:sldId id="403" r:id="rId43"/>
    <p:sldId id="402" r:id="rId44"/>
    <p:sldId id="476" r:id="rId45"/>
    <p:sldId id="504" r:id="rId46"/>
    <p:sldId id="477" r:id="rId47"/>
    <p:sldId id="488" r:id="rId48"/>
    <p:sldId id="470" r:id="rId49"/>
    <p:sldId id="499" r:id="rId50"/>
    <p:sldId id="500" r:id="rId51"/>
    <p:sldId id="433" r:id="rId52"/>
    <p:sldId id="474" r:id="rId53"/>
    <p:sldId id="432" r:id="rId5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98" autoAdjust="0"/>
  </p:normalViewPr>
  <p:slideViewPr>
    <p:cSldViewPr>
      <p:cViewPr varScale="1">
        <p:scale>
          <a:sx n="60" d="100"/>
          <a:sy n="60" d="100"/>
        </p:scale>
        <p:origin x="-1146" y="-96"/>
      </p:cViewPr>
      <p:guideLst>
        <p:guide orient="horz" pos="2160"/>
        <p:guide pos="30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Research\Protein%20Detection%20SSDs\All%20data%20031212%20unified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93285214348205"/>
          <c:y val="0.11170567220764072"/>
          <c:w val="0.742025590551181"/>
          <c:h val="0.647314450277048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Net Volume (RFU)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8575">
                <a:solidFill>
                  <a:schemeClr val="tx1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38620844269466315"/>
                  <c:y val="-4.7835374744823564E-2"/>
                </c:manualLayout>
              </c:layout>
              <c:numFmt formatCode="General" sourceLinked="0"/>
            </c:trendlineLbl>
          </c:trendline>
          <c:xVal>
            <c:numRef>
              <c:f>Sheet1!$C$5:$C$12</c:f>
              <c:numCache>
                <c:formatCode>General</c:formatCode>
                <c:ptCount val="8"/>
                <c:pt idx="0">
                  <c:v>0</c:v>
                </c:pt>
                <c:pt idx="1">
                  <c:v>0.13</c:v>
                </c:pt>
                <c:pt idx="2">
                  <c:v>0.25</c:v>
                </c:pt>
                <c:pt idx="3">
                  <c:v>0.5</c:v>
                </c:pt>
                <c:pt idx="4">
                  <c:v>1</c:v>
                </c:pt>
                <c:pt idx="5">
                  <c:v>2</c:v>
                </c:pt>
                <c:pt idx="6">
                  <c:v>4</c:v>
                </c:pt>
                <c:pt idx="7">
                  <c:v>8</c:v>
                </c:pt>
              </c:numCache>
            </c:numRef>
          </c:xVal>
          <c:yVal>
            <c:numRef>
              <c:f>Sheet1!$D$5:$D$12</c:f>
              <c:numCache>
                <c:formatCode>General</c:formatCode>
                <c:ptCount val="8"/>
                <c:pt idx="0">
                  <c:v>0</c:v>
                </c:pt>
                <c:pt idx="1">
                  <c:v>76333.23</c:v>
                </c:pt>
                <c:pt idx="2">
                  <c:v>485257.49</c:v>
                </c:pt>
                <c:pt idx="3">
                  <c:v>1369051.14</c:v>
                </c:pt>
                <c:pt idx="4">
                  <c:v>3258418.76</c:v>
                </c:pt>
                <c:pt idx="5">
                  <c:v>6611505.1200000001</c:v>
                </c:pt>
                <c:pt idx="6">
                  <c:v>13846558.109999999</c:v>
                </c:pt>
                <c:pt idx="7">
                  <c:v>30569877.100000001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361856"/>
        <c:axId val="224372224"/>
      </c:scatterChart>
      <c:valAx>
        <c:axId val="224361856"/>
        <c:scaling>
          <c:orientation val="minMax"/>
          <c:max val="8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BSA (µg)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4372224"/>
        <c:crosses val="autoZero"/>
        <c:crossBetween val="midCat"/>
      </c:valAx>
      <c:valAx>
        <c:axId val="22437222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Net Volume (RFU)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436185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321741032370955E-2"/>
          <c:y val="7.6863517060367439E-2"/>
          <c:w val="0.88912270341207345"/>
          <c:h val="0.803260425780110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'[All data 031212 unified format.xlsx]Combined set'!$F$1</c:f>
              <c:strCache>
                <c:ptCount val="1"/>
                <c:pt idx="0">
                  <c:v>Total residual protein µg/side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val>
            <c:numRef>
              <c:f>'[All data 031212 unified format.xlsx]Combined set'!$F$2:$F$151</c:f>
              <c:numCache>
                <c:formatCode>0.0</c:formatCode>
                <c:ptCount val="150"/>
                <c:pt idx="0">
                  <c:v>2.5112998507953366</c:v>
                </c:pt>
                <c:pt idx="1">
                  <c:v>8.7682537996611281</c:v>
                </c:pt>
                <c:pt idx="3">
                  <c:v>1.3355189287610956</c:v>
                </c:pt>
                <c:pt idx="4">
                  <c:v>4.9962434564904026</c:v>
                </c:pt>
                <c:pt idx="5">
                  <c:v>6.3225572161950288</c:v>
                </c:pt>
                <c:pt idx="6">
                  <c:v>8.2138459398629333</c:v>
                </c:pt>
                <c:pt idx="7">
                  <c:v>3.3742505626786028</c:v>
                </c:pt>
                <c:pt idx="8">
                  <c:v>5.1846400121386846</c:v>
                </c:pt>
                <c:pt idx="9">
                  <c:v>7.9133646916015472</c:v>
                </c:pt>
                <c:pt idx="10">
                  <c:v>7.8473417545456847</c:v>
                </c:pt>
                <c:pt idx="11">
                  <c:v>6.2393612017297624</c:v>
                </c:pt>
                <c:pt idx="12">
                  <c:v>5.0023375818728981</c:v>
                </c:pt>
                <c:pt idx="13">
                  <c:v>6.0496942568849104</c:v>
                </c:pt>
                <c:pt idx="14">
                  <c:v>3.7378912829072148</c:v>
                </c:pt>
                <c:pt idx="15">
                  <c:v>3.5208016589535442</c:v>
                </c:pt>
                <c:pt idx="16">
                  <c:v>2.715010949671016</c:v>
                </c:pt>
                <c:pt idx="17">
                  <c:v>3.2</c:v>
                </c:pt>
                <c:pt idx="18">
                  <c:v>2.4404638611478022</c:v>
                </c:pt>
                <c:pt idx="19">
                  <c:v>1.1463237744886245</c:v>
                </c:pt>
                <c:pt idx="20">
                  <c:v>2.0769678669744587</c:v>
                </c:pt>
                <c:pt idx="21">
                  <c:v>2.1521448516794845</c:v>
                </c:pt>
                <c:pt idx="22">
                  <c:v>0.1458022146234276</c:v>
                </c:pt>
                <c:pt idx="23">
                  <c:v>4.2002585949362397</c:v>
                </c:pt>
                <c:pt idx="24">
                  <c:v>4.4936700532052782</c:v>
                </c:pt>
                <c:pt idx="25">
                  <c:v>0.23646558939350917</c:v>
                </c:pt>
                <c:pt idx="26">
                  <c:v>1.328065475823077</c:v>
                </c:pt>
                <c:pt idx="27">
                  <c:v>2.1266779414124706</c:v>
                </c:pt>
                <c:pt idx="28">
                  <c:v>2.2171441974150383</c:v>
                </c:pt>
                <c:pt idx="29">
                  <c:v>9.1750122335106852</c:v>
                </c:pt>
                <c:pt idx="30">
                  <c:v>11.999336304270003</c:v>
                </c:pt>
                <c:pt idx="31">
                  <c:v>1.5994185687656624</c:v>
                </c:pt>
                <c:pt idx="32">
                  <c:v>1.3292017973755355</c:v>
                </c:pt>
                <c:pt idx="33">
                  <c:v>1.8366463392052537</c:v>
                </c:pt>
                <c:pt idx="34">
                  <c:v>2.1878782327453181</c:v>
                </c:pt>
                <c:pt idx="35">
                  <c:v>1.7012396459565224</c:v>
                </c:pt>
                <c:pt idx="36">
                  <c:v>0.39604730455392745</c:v>
                </c:pt>
                <c:pt idx="37">
                  <c:v>0.25779021566037502</c:v>
                </c:pt>
                <c:pt idx="38">
                  <c:v>1.5012561877368622</c:v>
                </c:pt>
                <c:pt idx="39">
                  <c:v>1.2186270322317825</c:v>
                </c:pt>
                <c:pt idx="40">
                  <c:v>1.7</c:v>
                </c:pt>
                <c:pt idx="41">
                  <c:v>0.72687483797696495</c:v>
                </c:pt>
                <c:pt idx="42">
                  <c:v>0.61867752169565593</c:v>
                </c:pt>
                <c:pt idx="43">
                  <c:v>0.37294702926907553</c:v>
                </c:pt>
                <c:pt idx="44">
                  <c:v>1.4718015727035936</c:v>
                </c:pt>
                <c:pt idx="45">
                  <c:v>0.81237230000000005</c:v>
                </c:pt>
                <c:pt idx="46">
                  <c:v>2.2752870000000001</c:v>
                </c:pt>
                <c:pt idx="47">
                  <c:v>9.9999999999999992E-2</c:v>
                </c:pt>
                <c:pt idx="48">
                  <c:v>0.77518310000000001</c:v>
                </c:pt>
                <c:pt idx="49">
                  <c:v>1.35511</c:v>
                </c:pt>
                <c:pt idx="50">
                  <c:v>8.7473600000000005</c:v>
                </c:pt>
                <c:pt idx="51">
                  <c:v>9.9999999999999992E-2</c:v>
                </c:pt>
                <c:pt idx="52">
                  <c:v>3.9956800000000001</c:v>
                </c:pt>
                <c:pt idx="53">
                  <c:v>2.0231970000000001</c:v>
                </c:pt>
                <c:pt idx="54">
                  <c:v>5.1974390000000001</c:v>
                </c:pt>
                <c:pt idx="55">
                  <c:v>10.34835</c:v>
                </c:pt>
                <c:pt idx="56">
                  <c:v>2.3024429999999998</c:v>
                </c:pt>
                <c:pt idx="57">
                  <c:v>10.688297278790799</c:v>
                </c:pt>
                <c:pt idx="59">
                  <c:v>44.3274200502143</c:v>
                </c:pt>
                <c:pt idx="60">
                  <c:v>22.832405552315013</c:v>
                </c:pt>
                <c:pt idx="61">
                  <c:v>23.650323772328033</c:v>
                </c:pt>
                <c:pt idx="62">
                  <c:v>3.8745487898692232</c:v>
                </c:pt>
                <c:pt idx="63">
                  <c:v>61.297232296078384</c:v>
                </c:pt>
                <c:pt idx="64">
                  <c:v>4.4683835898996556</c:v>
                </c:pt>
                <c:pt idx="65">
                  <c:v>9.8389240000000004</c:v>
                </c:pt>
                <c:pt idx="66">
                  <c:v>1.0761989999999997</c:v>
                </c:pt>
                <c:pt idx="67">
                  <c:v>9.9999999999999992E-2</c:v>
                </c:pt>
                <c:pt idx="68">
                  <c:v>9.9999999999999992E-2</c:v>
                </c:pt>
                <c:pt idx="69">
                  <c:v>0.49408020000000008</c:v>
                </c:pt>
                <c:pt idx="70">
                  <c:v>9.9999999999999992E-2</c:v>
                </c:pt>
                <c:pt idx="71">
                  <c:v>4.7133820000000055E-3</c:v>
                </c:pt>
                <c:pt idx="72">
                  <c:v>9.9999999999999992E-2</c:v>
                </c:pt>
                <c:pt idx="73">
                  <c:v>9.9999999999999992E-2</c:v>
                </c:pt>
                <c:pt idx="74">
                  <c:v>9.9999999999999992E-2</c:v>
                </c:pt>
                <c:pt idx="75">
                  <c:v>1.426188</c:v>
                </c:pt>
                <c:pt idx="76">
                  <c:v>2.1471740000000007E-2</c:v>
                </c:pt>
                <c:pt idx="77">
                  <c:v>9.9999999999999992E-2</c:v>
                </c:pt>
                <c:pt idx="78">
                  <c:v>0.15</c:v>
                </c:pt>
                <c:pt idx="79">
                  <c:v>0.22742759999999998</c:v>
                </c:pt>
                <c:pt idx="80">
                  <c:v>0.79265180000000002</c:v>
                </c:pt>
                <c:pt idx="81">
                  <c:v>9.9999999999999992E-2</c:v>
                </c:pt>
                <c:pt idx="82">
                  <c:v>1.6431370000000001</c:v>
                </c:pt>
                <c:pt idx="83">
                  <c:v>0.15266489999999999</c:v>
                </c:pt>
                <c:pt idx="84">
                  <c:v>9.3042200000000008</c:v>
                </c:pt>
                <c:pt idx="85">
                  <c:v>0.56385339999999995</c:v>
                </c:pt>
                <c:pt idx="86">
                  <c:v>1.9957560000000001</c:v>
                </c:pt>
                <c:pt idx="87">
                  <c:v>1.8849480000000003</c:v>
                </c:pt>
                <c:pt idx="88">
                  <c:v>0.98542470000000004</c:v>
                </c:pt>
                <c:pt idx="89">
                  <c:v>1.7451319999999999</c:v>
                </c:pt>
                <c:pt idx="90">
                  <c:v>9.9999999999999992E-2</c:v>
                </c:pt>
                <c:pt idx="91">
                  <c:v>3.2958966295554259</c:v>
                </c:pt>
                <c:pt idx="92">
                  <c:v>0</c:v>
                </c:pt>
                <c:pt idx="93">
                  <c:v>0.31546034000321238</c:v>
                </c:pt>
                <c:pt idx="94">
                  <c:v>3.1485379523724988E-2</c:v>
                </c:pt>
                <c:pt idx="95">
                  <c:v>2.9377541359167489</c:v>
                </c:pt>
                <c:pt idx="96">
                  <c:v>0.51788356031210636</c:v>
                </c:pt>
                <c:pt idx="97">
                  <c:v>0.64459012790274994</c:v>
                </c:pt>
                <c:pt idx="98">
                  <c:v>1.2851901634078093</c:v>
                </c:pt>
                <c:pt idx="99">
                  <c:v>9.8632209851808646E-3</c:v>
                </c:pt>
                <c:pt idx="100">
                  <c:v>0</c:v>
                </c:pt>
                <c:pt idx="101">
                  <c:v>0.789518399229033</c:v>
                </c:pt>
                <c:pt idx="102">
                  <c:v>0.95702408426534114</c:v>
                </c:pt>
                <c:pt idx="103">
                  <c:v>5.7952013221407856</c:v>
                </c:pt>
                <c:pt idx="104">
                  <c:v>8.7077215050763783</c:v>
                </c:pt>
                <c:pt idx="105">
                  <c:v>8.0092651298048061</c:v>
                </c:pt>
                <c:pt idx="106">
                  <c:v>0.72323172123456159</c:v>
                </c:pt>
                <c:pt idx="107">
                  <c:v>0.15100428596789328</c:v>
                </c:pt>
                <c:pt idx="108">
                  <c:v>1.4826130878412078</c:v>
                </c:pt>
                <c:pt idx="109">
                  <c:v>4.4817973168319343</c:v>
                </c:pt>
                <c:pt idx="110">
                  <c:v>1.753282104604668</c:v>
                </c:pt>
                <c:pt idx="111">
                  <c:v>7.0376100022824682E-3</c:v>
                </c:pt>
                <c:pt idx="112">
                  <c:v>0.54768244951096012</c:v>
                </c:pt>
                <c:pt idx="113">
                  <c:v>2.0289619842256092</c:v>
                </c:pt>
                <c:pt idx="114">
                  <c:v>2.0450322504290193</c:v>
                </c:pt>
                <c:pt idx="115">
                  <c:v>4.1673344999281445</c:v>
                </c:pt>
                <c:pt idx="116">
                  <c:v>3.2619428030399096</c:v>
                </c:pt>
                <c:pt idx="117">
                  <c:v>29.419790796787318</c:v>
                </c:pt>
                <c:pt idx="118">
                  <c:v>17.724953325709421</c:v>
                </c:pt>
                <c:pt idx="119">
                  <c:v>39.731327192095954</c:v>
                </c:pt>
                <c:pt idx="120">
                  <c:v>10.615024168240206</c:v>
                </c:pt>
                <c:pt idx="121">
                  <c:v>35.571406910720455</c:v>
                </c:pt>
                <c:pt idx="122">
                  <c:v>6.9231785723783945</c:v>
                </c:pt>
                <c:pt idx="123">
                  <c:v>15.577946829871546</c:v>
                </c:pt>
                <c:pt idx="124">
                  <c:v>33.500250691470974</c:v>
                </c:pt>
                <c:pt idx="125">
                  <c:v>16.087889650541211</c:v>
                </c:pt>
                <c:pt idx="126">
                  <c:v>15.308797372410307</c:v>
                </c:pt>
                <c:pt idx="127">
                  <c:v>29.277191996223507</c:v>
                </c:pt>
                <c:pt idx="128">
                  <c:v>6.0429660780298393</c:v>
                </c:pt>
                <c:pt idx="129">
                  <c:v>6.5805931358208563</c:v>
                </c:pt>
                <c:pt idx="130">
                  <c:v>12.797864917156458</c:v>
                </c:pt>
                <c:pt idx="131">
                  <c:v>0.12</c:v>
                </c:pt>
                <c:pt idx="132">
                  <c:v>9.5</c:v>
                </c:pt>
                <c:pt idx="133">
                  <c:v>7.12</c:v>
                </c:pt>
                <c:pt idx="134">
                  <c:v>12.1</c:v>
                </c:pt>
                <c:pt idx="135">
                  <c:v>2.2000000000000002</c:v>
                </c:pt>
                <c:pt idx="136">
                  <c:v>24.3</c:v>
                </c:pt>
                <c:pt idx="137">
                  <c:v>5.5</c:v>
                </c:pt>
                <c:pt idx="138">
                  <c:v>10.199999999999999</c:v>
                </c:pt>
                <c:pt idx="139">
                  <c:v>1.74</c:v>
                </c:pt>
                <c:pt idx="140">
                  <c:v>0.3</c:v>
                </c:pt>
                <c:pt idx="141">
                  <c:v>72</c:v>
                </c:pt>
                <c:pt idx="142">
                  <c:v>60</c:v>
                </c:pt>
                <c:pt idx="143">
                  <c:v>40</c:v>
                </c:pt>
                <c:pt idx="144">
                  <c:v>28</c:v>
                </c:pt>
                <c:pt idx="145">
                  <c:v>24</c:v>
                </c:pt>
                <c:pt idx="146">
                  <c:v>18</c:v>
                </c:pt>
                <c:pt idx="147">
                  <c:v>18</c:v>
                </c:pt>
                <c:pt idx="148">
                  <c:v>16</c:v>
                </c:pt>
                <c:pt idx="149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95488"/>
        <c:axId val="140098176"/>
      </c:barChart>
      <c:catAx>
        <c:axId val="140095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140098176"/>
        <c:crosses val="autoZero"/>
        <c:auto val="1"/>
        <c:lblAlgn val="ctr"/>
        <c:lblOffset val="100"/>
        <c:noMultiLvlLbl val="0"/>
      </c:catAx>
      <c:valAx>
        <c:axId val="140098176"/>
        <c:scaling>
          <c:orientation val="minMax"/>
          <c:max val="70"/>
        </c:scaling>
        <c:delete val="0"/>
        <c:axPos val="l"/>
        <c:numFmt formatCode="0" sourceLinked="0"/>
        <c:majorTickMark val="out"/>
        <c:minorTickMark val="none"/>
        <c:tickLblPos val="nextTo"/>
        <c:crossAx val="140095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0.01217</cdr:x>
      <cdr:y>0.2969</cdr:y>
    </cdr:from>
    <cdr:to>
      <cdr:x>0.08625</cdr:x>
      <cdr:y>0.44591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26651" y="1955068"/>
          <a:ext cx="91440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b="1" dirty="0" smtClean="0"/>
            <a:t>µg protein /side</a:t>
          </a:r>
          <a:endParaRPr lang="en-GB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0AE083-7151-4644-BE21-B4CD8DD05806}" type="datetimeFigureOut">
              <a:rPr lang="en-GB"/>
              <a:pPr>
                <a:defRPr/>
              </a:pPr>
              <a:t>04/10/2015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848256-2694-47D9-A0BB-DB14808EA0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4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76D97-765D-4954-AF67-A29A4A772E86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97B047-FA83-48E7-AD42-FC7A17597C85}" type="slidenum">
              <a:rPr lang="en-GB" altLang="en-US"/>
              <a:pPr eaLnBrk="1" hangingPunct="1"/>
              <a:t>18</a:t>
            </a:fld>
            <a:endParaRPr lang="en-GB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742ACE-D97A-44FF-A8BF-E1DA9B26D329}" type="slidenum">
              <a:rPr lang="en-GB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9CB99C6-6DF9-460A-BFC4-09E04B0A2F3A}" type="slidenum">
              <a:rPr lang="en-GB" altLang="en-US" sz="1200"/>
              <a:pPr algn="r" eaLnBrk="1" hangingPunct="1"/>
              <a:t>29</a:t>
            </a:fld>
            <a:endParaRPr lang="en-GB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E61CB2-A232-4A99-8B9C-C9D330BE0376}" type="slidenum">
              <a:rPr lang="en-GB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GB" altLang="en-US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Three years ago the Department of Health funded myself and colleagues to investigate the performance of detergents and AWDs from first principles.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First I had to invent a simple system that could be used to quantitatively measure the performance of the test conditions. So the Pro-Tag  system was developed. It is a simple device the size of a microscope slide to which we anneal spots of brain homogenate. I have some with me.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3CDE477-5271-454D-8A3C-FDAF23208073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</a:pPr>
              <a:t>40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2616-7D4D-4B42-AD18-1800FA63E4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5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9C8B7-22F3-48BA-8A76-2B4D7149C6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402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816F0-2EC4-4F7E-8B93-E8A16555C2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791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CDD11-F231-4373-9D00-484D76BFEF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284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7A0CC-A169-4AE6-8BE4-B43C6AE257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002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36BFC-0375-4473-95F6-786FBADC63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21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0C9E-9A8C-43F1-BD0C-985ACDFAC5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199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9E59E-2D64-42AB-9512-733C3AD440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588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0E1EE-FED0-4557-BB0D-25ACD61BFE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177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FB2D-B4C9-4F64-97E5-FB445A1870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613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90806-305B-4F3B-A24C-57629E3773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29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6D5CDAD-BE67-4E9B-A2F2-579C53BD68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erhouse Sutton Hospital Cropped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1" y="1607850"/>
            <a:ext cx="7834337" cy="40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9382" y="161300"/>
            <a:ext cx="88052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Putting Science </a:t>
            </a:r>
          </a:p>
          <a:p>
            <a:pPr algn="ctr">
              <a:defRPr/>
            </a:pPr>
            <a:r>
              <a:rPr lang="en-GB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into the new U.K. guidelines  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882900" y="4881215"/>
            <a:ext cx="3378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002060"/>
                </a:solidFill>
              </a:rPr>
              <a:t>David Perrett</a:t>
            </a:r>
          </a:p>
        </p:txBody>
      </p:sp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1366838" y="5581352"/>
            <a:ext cx="6410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/>
              <a:t>Professor of Bioanalytical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/>
              <a:t>Barts</a:t>
            </a:r>
            <a:r>
              <a:rPr lang="en-GB" altLang="en-US" sz="2000" b="1" dirty="0"/>
              <a:t> &amp; the London School of Medicine &amp; Dentistry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/>
              <a:t>Queen Mary University of London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2483768" y="404813"/>
            <a:ext cx="39523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Residual Protein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Barts data </a:t>
            </a:r>
          </a:p>
          <a:p>
            <a:pPr algn="ctr">
              <a:defRPr/>
            </a:pPr>
            <a:r>
              <a:rPr lang="en-GB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µg/instrument</a:t>
            </a: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609600" y="2051050"/>
          <a:ext cx="8153400" cy="330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94" name="Worksheet" r:id="rId3" imgW="4410433" imgH="1790963" progId="Excel.Sheet.8">
                  <p:embed/>
                </p:oleObj>
              </mc:Choice>
              <mc:Fallback>
                <p:oleObj name="Worksheet" r:id="rId3" imgW="4410433" imgH="179096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1050"/>
                        <a:ext cx="8153400" cy="3309938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3505200" cy="4495800"/>
            <a:chOff x="0" y="0"/>
            <a:chExt cx="3505200" cy="4495800"/>
          </a:xfrm>
        </p:grpSpPr>
        <p:sp>
          <p:nvSpPr>
            <p:cNvPr id="51212" name="Line 4"/>
            <p:cNvSpPr>
              <a:spLocks noChangeShapeType="1"/>
            </p:cNvSpPr>
            <p:nvPr/>
          </p:nvSpPr>
          <p:spPr bwMode="auto">
            <a:xfrm>
              <a:off x="1981200" y="1905000"/>
              <a:ext cx="1524000" cy="259080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51213" name="Picture 5" descr="b7 Sna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0800" cy="201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410200" y="-14288"/>
            <a:ext cx="3470275" cy="5067301"/>
            <a:chOff x="5410200" y="-14739"/>
            <a:chExt cx="3470176" cy="5067752"/>
          </a:xfrm>
        </p:grpSpPr>
        <p:sp>
          <p:nvSpPr>
            <p:cNvPr id="51210" name="Line 6"/>
            <p:cNvSpPr>
              <a:spLocks noChangeShapeType="1"/>
            </p:cNvSpPr>
            <p:nvPr/>
          </p:nvSpPr>
          <p:spPr bwMode="auto">
            <a:xfrm flipH="1">
              <a:off x="5410200" y="1928813"/>
              <a:ext cx="1752600" cy="312420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51211" name="Picture 7" descr="c3 Sna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-14739"/>
              <a:ext cx="2555776" cy="200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90763" y="4905375"/>
            <a:ext cx="4033837" cy="1746250"/>
            <a:chOff x="2290763" y="4905375"/>
            <a:chExt cx="4033837" cy="1746250"/>
          </a:xfrm>
        </p:grpSpPr>
        <p:sp>
          <p:nvSpPr>
            <p:cNvPr id="51208" name="Line 8"/>
            <p:cNvSpPr>
              <a:spLocks noChangeShapeType="1"/>
            </p:cNvSpPr>
            <p:nvPr/>
          </p:nvSpPr>
          <p:spPr bwMode="auto">
            <a:xfrm flipH="1" flipV="1">
              <a:off x="2290763" y="4905375"/>
              <a:ext cx="914400" cy="60960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51209" name="Picture 9" descr="A9 tweezer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5486400"/>
              <a:ext cx="3124200" cy="116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7" name="TextBox 1"/>
          <p:cNvSpPr txBox="1">
            <a:spLocks noChangeArrowheads="1"/>
          </p:cNvSpPr>
          <p:nvPr/>
        </p:nvSpPr>
        <p:spPr bwMode="auto">
          <a:xfrm>
            <a:off x="1835150" y="64531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11465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611188" y="765175"/>
          <a:ext cx="7704137" cy="670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3" name="Chart" r:id="rId3" imgW="3686016" imgH="3210039" progId="Excel.Chart.8">
                  <p:embed/>
                </p:oleObj>
              </mc:Choice>
              <mc:Fallback>
                <p:oleObj name="Chart" r:id="rId3" imgW="3686016" imgH="321003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65175"/>
                        <a:ext cx="7704137" cy="670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84213" y="331787"/>
            <a:ext cx="74959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 b="1" dirty="0" smtClean="0">
                <a:solidFill>
                  <a:srgbClr val="000066"/>
                </a:solidFill>
              </a:rPr>
              <a:t>National Decontamination Survey</a:t>
            </a:r>
          </a:p>
          <a:p>
            <a:r>
              <a:rPr lang="en-GB" altLang="en-US" sz="2400" b="1" dirty="0" smtClean="0">
                <a:solidFill>
                  <a:srgbClr val="000066"/>
                </a:solidFill>
              </a:rPr>
              <a:t>Quality </a:t>
            </a:r>
            <a:r>
              <a:rPr lang="en-GB" altLang="en-US" sz="2400" b="1" dirty="0">
                <a:solidFill>
                  <a:srgbClr val="000066"/>
                </a:solidFill>
              </a:rPr>
              <a:t>classification of CSSDs in NHS in England</a:t>
            </a:r>
            <a:endParaRPr lang="en-US" altLang="en-US" sz="2400" b="1" dirty="0">
              <a:solidFill>
                <a:srgbClr val="000066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885113" y="50133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>
                <a:solidFill>
                  <a:srgbClr val="002060"/>
                </a:solidFill>
              </a:rPr>
              <a:t>Initial</a:t>
            </a:r>
            <a:endParaRPr lang="en-US" altLang="en-US" b="1">
              <a:solidFill>
                <a:srgbClr val="002060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7451725" y="558958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002060"/>
                </a:solidFill>
              </a:rPr>
              <a:t>Follow-up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825" y="6308725"/>
            <a:ext cx="44133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b="1" dirty="0">
                <a:solidFill>
                  <a:srgbClr val="002060"/>
                </a:solidFill>
              </a:rPr>
              <a:t>NHS Estates Decontamination Report  2001</a:t>
            </a:r>
            <a:endParaRPr lang="en-US" alt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61938"/>
            <a:ext cx="8804275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2880" y="1412776"/>
            <a:ext cx="66864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 smtClean="0"/>
              <a:t>So why the failings:</a:t>
            </a:r>
          </a:p>
          <a:p>
            <a:endParaRPr lang="en-GB" sz="5400" b="1" dirty="0" smtClean="0"/>
          </a:p>
          <a:p>
            <a:r>
              <a:rPr lang="en-GB" sz="5400" b="1" dirty="0"/>
              <a:t>I</a:t>
            </a:r>
            <a:r>
              <a:rPr lang="en-GB" sz="5400" b="1" dirty="0" smtClean="0"/>
              <a:t>f guidelines were </a:t>
            </a:r>
          </a:p>
          <a:p>
            <a:r>
              <a:rPr lang="en-GB" sz="5400" b="1" dirty="0" smtClean="0"/>
              <a:t>being followed?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41858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990600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Protein released from </a:t>
            </a:r>
            <a:r>
              <a:rPr lang="en-GB" alt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SSD </a:t>
            </a:r>
            <a:r>
              <a:rPr lang="en-GB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visually clean and QC failed instruments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" y="2667000"/>
            <a:ext cx="79946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rgbClr val="800000"/>
                </a:solidFill>
              </a:rPr>
              <a:t>Passed	Mean </a:t>
            </a:r>
            <a:r>
              <a:rPr lang="en-GB" altLang="en-US" sz="2400" b="1" dirty="0" smtClean="0">
                <a:solidFill>
                  <a:srgbClr val="800000"/>
                </a:solidFill>
              </a:rPr>
              <a:t>mass </a:t>
            </a:r>
            <a:r>
              <a:rPr lang="en-GB" altLang="en-US" sz="2400" b="1" dirty="0">
                <a:solidFill>
                  <a:srgbClr val="800000"/>
                </a:solidFill>
              </a:rPr>
              <a:t>on Instrument  = 40.1µg</a:t>
            </a:r>
          </a:p>
          <a:p>
            <a:pPr>
              <a:spcBef>
                <a:spcPct val="50000"/>
              </a:spcBef>
            </a:pPr>
            <a:endParaRPr lang="en-GB" altLang="en-US" sz="2400" b="1" dirty="0">
              <a:solidFill>
                <a:srgbClr val="800000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 sz="2400" b="1" dirty="0">
                <a:solidFill>
                  <a:srgbClr val="800000"/>
                </a:solidFill>
              </a:rPr>
              <a:t>Failed 	Mean </a:t>
            </a:r>
            <a:r>
              <a:rPr lang="en-GB" altLang="en-US" sz="2400" b="1" dirty="0" smtClean="0">
                <a:solidFill>
                  <a:srgbClr val="800000"/>
                </a:solidFill>
              </a:rPr>
              <a:t>mass </a:t>
            </a:r>
            <a:r>
              <a:rPr lang="en-GB" altLang="en-US" sz="2400" b="1" dirty="0">
                <a:solidFill>
                  <a:srgbClr val="800000"/>
                </a:solidFill>
              </a:rPr>
              <a:t>on Instrument = 49.2µg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209556" y="4583323"/>
            <a:ext cx="2383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dirty="0">
                <a:solidFill>
                  <a:srgbClr val="800000"/>
                </a:solidFill>
              </a:rPr>
              <a:t>N =20 in each group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280" y="5354625"/>
            <a:ext cx="8280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Visually clean does not mean protein-free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0367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713944" y="419019"/>
            <a:ext cx="81403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rgbClr val="800000"/>
                </a:solidFill>
              </a:rPr>
              <a:t>ISO / EU </a:t>
            </a:r>
            <a:r>
              <a:rPr lang="en-GB" altLang="en-US" sz="4000" b="1" dirty="0">
                <a:solidFill>
                  <a:srgbClr val="800000"/>
                </a:solidFill>
              </a:rPr>
              <a:t>protein test chemistries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7164388" y="63944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881062" y="1257300"/>
            <a:ext cx="738028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 dirty="0"/>
              <a:t>ISO 15883-1:2009 annex C</a:t>
            </a:r>
          </a:p>
          <a:p>
            <a:pPr>
              <a:buFontTx/>
              <a:buNone/>
            </a:pPr>
            <a:r>
              <a:rPr lang="en-GB" altLang="en-US" sz="2400" b="1" dirty="0"/>
              <a:t>Test methods for the detection and assessment of residual proteinaceous contamination</a:t>
            </a: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963811" y="2723098"/>
            <a:ext cx="764063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C00000"/>
                </a:solidFill>
              </a:rPr>
              <a:t>Methods </a:t>
            </a:r>
            <a:r>
              <a:rPr lang="en-GB" altLang="en-US" sz="2800" b="1" dirty="0" smtClean="0">
                <a:solidFill>
                  <a:srgbClr val="C00000"/>
                </a:solidFill>
              </a:rPr>
              <a:t>are</a:t>
            </a:r>
            <a:endParaRPr lang="en-GB" altLang="en-US" sz="28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By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swabbing followed by</a:t>
            </a:r>
            <a:endParaRPr lang="en-GB" altLang="en-US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		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	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Ninhydrin</a:t>
            </a:r>
            <a:endParaRPr lang="en-GB" altLang="en-US" sz="20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2060"/>
                </a:solidFill>
              </a:rPr>
              <a:t>		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	Biuret </a:t>
            </a:r>
            <a:r>
              <a:rPr lang="en-GB" altLang="en-US" sz="2000" b="1" dirty="0">
                <a:solidFill>
                  <a:srgbClr val="002060"/>
                </a:solidFill>
              </a:rPr>
              <a:t>as BCA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By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solubilisation </a:t>
            </a:r>
            <a:r>
              <a:rPr lang="en-GB" altLang="en-US" sz="2400" b="1" dirty="0">
                <a:solidFill>
                  <a:srgbClr val="002060"/>
                </a:solidFill>
              </a:rPr>
              <a:t>in SDS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		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	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Followed </a:t>
            </a:r>
            <a:r>
              <a:rPr lang="en-GB" altLang="en-US" sz="2000" b="1" dirty="0">
                <a:solidFill>
                  <a:srgbClr val="002060"/>
                </a:solidFill>
              </a:rPr>
              <a:t>by OPA/thiol (DMMEA) 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				with </a:t>
            </a:r>
            <a:r>
              <a:rPr lang="en-GB" altLang="en-US" sz="2000" b="1" dirty="0">
                <a:solidFill>
                  <a:srgbClr val="002060"/>
                </a:solidFill>
              </a:rPr>
              <a:t>spectrophotometric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800225" y="425450"/>
            <a:ext cx="5521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rgbClr val="800000"/>
                </a:solidFill>
              </a:rPr>
              <a:t>Off-instrument testing</a:t>
            </a: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7164388" y="63944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827584" y="1268413"/>
            <a:ext cx="70215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ISO 15883-1:2009 part C.3.3.1.2 requires that about 10 cm</a:t>
            </a:r>
            <a:r>
              <a:rPr lang="en-GB" altLang="en-US" sz="2400" b="1" baseline="30000" dirty="0"/>
              <a:t>2 </a:t>
            </a:r>
            <a:r>
              <a:rPr lang="en-GB" altLang="en-US" sz="2400" b="1" dirty="0"/>
              <a:t>of an instrument is swabbed with water wetted swabs for a few minutes prior to testing with recommended chemical tests</a:t>
            </a: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829949" y="2996952"/>
            <a:ext cx="797808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Swabbing 10 cm</a:t>
            </a:r>
            <a:r>
              <a:rPr lang="en-GB" altLang="en-US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itself is a challenge!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Swab with what?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how long?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 to swab visually dirty area </a:t>
            </a:r>
            <a:r>
              <a:rPr lang="en-GB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necessarily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74638"/>
            <a:ext cx="8461376" cy="1570186"/>
          </a:xfrm>
        </p:spPr>
        <p:txBody>
          <a:bodyPr/>
          <a:lstStyle/>
          <a:p>
            <a:pPr>
              <a:defRPr/>
            </a:pPr>
            <a:r>
              <a:rPr lang="en-GB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Efficiency of removing proteins with </a:t>
            </a:r>
            <a:r>
              <a:rPr lang="en-GB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Rayon </a:t>
            </a:r>
            <a:r>
              <a:rPr lang="en-GB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swabs wetted with two different  solutions</a:t>
            </a:r>
          </a:p>
        </p:txBody>
      </p:sp>
      <p:graphicFrame>
        <p:nvGraphicFramePr>
          <p:cNvPr id="19484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838741"/>
              </p:ext>
            </p:extLst>
          </p:nvPr>
        </p:nvGraphicFramePr>
        <p:xfrm>
          <a:off x="701675" y="1916113"/>
          <a:ext cx="7740650" cy="2808288"/>
        </p:xfrm>
        <a:graphic>
          <a:graphicData uri="http://schemas.openxmlformats.org/drawingml/2006/table">
            <a:tbl>
              <a:tblPr/>
              <a:tblGrid>
                <a:gridCol w="1998117"/>
                <a:gridCol w="1413421"/>
                <a:gridCol w="2643187"/>
                <a:gridCol w="1685925"/>
              </a:tblGrid>
              <a:tr h="5524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</a:t>
                      </a: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0.5% Triton X-100</a:t>
                      </a: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Swabbing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Bovine Serum Albumin (BSA)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water soluble protein </a:t>
                      </a: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32 ± 4% 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remaining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20 ± 3%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remaining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10-15 strokes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Fibrinogen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hydrophobic protein</a:t>
                      </a: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61 ± 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remaining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24 ± 3%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remaining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10-15 strokes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0" marR="91450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37" name="TextBox 1"/>
          <p:cNvSpPr txBox="1">
            <a:spLocks noChangeArrowheads="1"/>
          </p:cNvSpPr>
          <p:nvPr/>
        </p:nvSpPr>
        <p:spPr bwMode="auto">
          <a:xfrm>
            <a:off x="6948488" y="47974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n = 6</a:t>
            </a:r>
          </a:p>
        </p:txBody>
      </p:sp>
      <p:sp>
        <p:nvSpPr>
          <p:cNvPr id="13338" name="Text Box 27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663575" y="5164138"/>
            <a:ext cx="825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We swabbed where we knew we had placed the protein!</a:t>
            </a:r>
          </a:p>
        </p:txBody>
      </p:sp>
      <p:sp>
        <p:nvSpPr>
          <p:cNvPr id="7" name="Rectangle 6"/>
          <p:cNvSpPr/>
          <p:nvPr/>
        </p:nvSpPr>
        <p:spPr>
          <a:xfrm>
            <a:off x="775284" y="5930116"/>
            <a:ext cx="7772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Nayuni N, </a:t>
            </a:r>
            <a:r>
              <a:rPr lang="en-GB" sz="1400" dirty="0" smtClean="0"/>
              <a:t>et al. </a:t>
            </a:r>
            <a:r>
              <a:rPr lang="en-GB" sz="1400" dirty="0"/>
              <a:t>(2013</a:t>
            </a:r>
            <a:r>
              <a:rPr lang="en-GB" sz="1400" dirty="0" smtClean="0"/>
              <a:t>) A </a:t>
            </a:r>
            <a:r>
              <a:rPr lang="en-GB" sz="1400" dirty="0"/>
              <a:t>critical evaluation of ninhydrin as a protein detection method </a:t>
            </a:r>
            <a:r>
              <a:rPr lang="en-GB" sz="1400" dirty="0" smtClean="0"/>
              <a:t>J </a:t>
            </a:r>
            <a:r>
              <a:rPr lang="en-GB" sz="1400" dirty="0"/>
              <a:t>Hospital Infection </a:t>
            </a:r>
            <a:r>
              <a:rPr lang="en-GB" sz="1400" b="1" dirty="0"/>
              <a:t>84</a:t>
            </a:r>
            <a:r>
              <a:rPr lang="en-GB" sz="1400" dirty="0"/>
              <a:t> 97-102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EN302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555184"/>
            <a:ext cx="5963123" cy="36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824035" y="472272"/>
            <a:ext cx="75953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800" b="1" dirty="0"/>
              <a:t>Ninhydrin based testing is </a:t>
            </a:r>
            <a:r>
              <a:rPr lang="en-GB" altLang="en-US" sz="2800" b="1" dirty="0" smtClean="0"/>
              <a:t>one “</a:t>
            </a:r>
            <a:r>
              <a:rPr lang="en-GB" altLang="en-US" sz="2800" b="1" dirty="0"/>
              <a:t>standard” </a:t>
            </a:r>
            <a:endParaRPr lang="en-GB" altLang="en-US" sz="2800" b="1" dirty="0" smtClean="0"/>
          </a:p>
          <a:p>
            <a:pPr algn="ctr" eaLnBrk="1" hangingPunct="1"/>
            <a:r>
              <a:rPr lang="en-GB" altLang="en-US" sz="2800" b="1" dirty="0" smtClean="0"/>
              <a:t>to </a:t>
            </a:r>
            <a:r>
              <a:rPr lang="en-GB" altLang="en-US" sz="2800" b="1" dirty="0"/>
              <a:t>monitor protein removal in SSD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0" y="5373688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Cost £180 per 100 tests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27984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7850" y="51346"/>
            <a:ext cx="719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Positive control is not a Protein!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50888"/>
            <a:ext cx="82264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140200" y="4797425"/>
            <a:ext cx="2663825" cy="863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74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0" t="71045" r="4050" b="25970"/>
          <a:stretch>
            <a:fillRect/>
          </a:stretch>
        </p:blipFill>
        <p:spPr bwMode="auto">
          <a:xfrm>
            <a:off x="4141788" y="4318000"/>
            <a:ext cx="47323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314950" y="4629150"/>
            <a:ext cx="2386013" cy="550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724525" y="1628775"/>
            <a:ext cx="3419475" cy="7921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2339975" y="908050"/>
            <a:ext cx="5094288" cy="7080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7380288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27320" y="332656"/>
            <a:ext cx="8094157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vCJD</a:t>
            </a:r>
            <a:r>
              <a:rPr lang="en-GB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appeared in 1996 in U.K.</a:t>
            </a:r>
          </a:p>
          <a:p>
            <a:pPr eaLnBrk="1" hangingPunct="1">
              <a:defRPr/>
            </a:pPr>
            <a:r>
              <a:rPr lang="en-GB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GB" sz="2000" b="1" dirty="0" smtClean="0">
                <a:solidFill>
                  <a:srgbClr val="990000"/>
                </a:solidFill>
              </a:rPr>
              <a:t>Most probably came via consuming abnormal prions in BSE infected beef</a:t>
            </a:r>
          </a:p>
          <a:p>
            <a:pPr eaLnBrk="1" hangingPunct="1">
              <a:defRPr/>
            </a:pPr>
            <a:endParaRPr lang="en-GB" b="1" dirty="0" smtClean="0"/>
          </a:p>
          <a:p>
            <a:pPr eaLnBrk="1" hangingPunct="1">
              <a:defRPr/>
            </a:pPr>
            <a:r>
              <a:rPr lang="en-GB" sz="2400" b="1" dirty="0" smtClean="0"/>
              <a:t>230 confirmed cases worldwide </a:t>
            </a:r>
            <a:r>
              <a:rPr lang="en-GB" dirty="0" smtClean="0"/>
              <a:t>(Sept 2015)</a:t>
            </a:r>
          </a:p>
          <a:p>
            <a:pPr eaLnBrk="1" hangingPunct="1">
              <a:defRPr/>
            </a:pPr>
            <a:endParaRPr lang="en-GB" sz="1000" b="1" dirty="0" smtClean="0"/>
          </a:p>
          <a:p>
            <a:pPr eaLnBrk="1" hangingPunct="1">
              <a:defRPr/>
            </a:pPr>
            <a:r>
              <a:rPr lang="en-GB" sz="2400" b="1" dirty="0" smtClean="0"/>
              <a:t>177 cases in the UK </a:t>
            </a:r>
            <a:r>
              <a:rPr lang="en-GB" sz="2000" dirty="0" smtClean="0"/>
              <a:t>(all dead)</a:t>
            </a:r>
          </a:p>
          <a:p>
            <a:pPr eaLnBrk="1" hangingPunct="1">
              <a:defRPr/>
            </a:pPr>
            <a:endParaRPr lang="en-GB" sz="1000" b="1" dirty="0" smtClean="0"/>
          </a:p>
          <a:p>
            <a:pPr eaLnBrk="1" hangingPunct="1">
              <a:defRPr/>
            </a:pPr>
            <a:r>
              <a:rPr lang="en-GB" sz="2000" dirty="0" smtClean="0"/>
              <a:t>&gt;2050 cases of all forms of CJD since 1990)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754686" y="3717032"/>
            <a:ext cx="81377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chemeClr val="accent2"/>
                </a:solidFill>
              </a:rPr>
              <a:t>Prions adhere very strongly to stainless steel and </a:t>
            </a:r>
            <a:r>
              <a:rPr lang="en-GB" altLang="en-US" sz="2000" b="1" dirty="0" smtClean="0">
                <a:solidFill>
                  <a:schemeClr val="accent2"/>
                </a:solidFill>
              </a:rPr>
              <a:t>are not removed by standard </a:t>
            </a:r>
            <a:r>
              <a:rPr lang="en-GB" altLang="en-US" sz="2000" b="1" dirty="0" smtClean="0">
                <a:solidFill>
                  <a:schemeClr val="accent2"/>
                </a:solidFill>
              </a:rPr>
              <a:t>decontamination and </a:t>
            </a:r>
            <a:r>
              <a:rPr lang="en-GB" altLang="en-US" sz="2000" b="1" dirty="0">
                <a:solidFill>
                  <a:schemeClr val="accent2"/>
                </a:solidFill>
              </a:rPr>
              <a:t>sterilising </a:t>
            </a:r>
            <a:r>
              <a:rPr lang="en-GB" altLang="en-US" sz="2000" b="1" dirty="0" smtClean="0">
                <a:solidFill>
                  <a:schemeClr val="accent2"/>
                </a:solidFill>
              </a:rPr>
              <a:t>procedures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chemeClr val="accent2"/>
                </a:solidFill>
              </a:rPr>
              <a:t>CJD and vCJD has been transmitted </a:t>
            </a:r>
            <a:r>
              <a:rPr lang="en-GB" altLang="en-US" sz="2000" b="1" dirty="0">
                <a:solidFill>
                  <a:schemeClr val="accent2"/>
                </a:solidFill>
              </a:rPr>
              <a:t>via surgical instruments </a:t>
            </a:r>
            <a:endParaRPr lang="en-GB" altLang="en-US" sz="2000" b="1" dirty="0" smtClean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chemeClr val="accent2"/>
                </a:solidFill>
              </a:rPr>
              <a:t>and blood transfusions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b="1" dirty="0"/>
              <a:t>Alzheimer’s </a:t>
            </a:r>
            <a:r>
              <a:rPr lang="en-GB" sz="2000" b="1" dirty="0" smtClean="0"/>
              <a:t>disease has also apparently been transmitted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000" dirty="0" smtClean="0"/>
              <a:t>(</a:t>
            </a:r>
            <a:r>
              <a:rPr lang="en-GB" sz="2000" dirty="0" err="1" smtClean="0"/>
              <a:t>Collinge</a:t>
            </a:r>
            <a:r>
              <a:rPr lang="en-GB" sz="2000" dirty="0" smtClean="0"/>
              <a:t> et al. Nature Sept 2015)</a:t>
            </a:r>
            <a:endParaRPr lang="en-GB" altLang="en-US" sz="2000" b="1" dirty="0" smtClean="0">
              <a:solidFill>
                <a:schemeClr val="accent2"/>
              </a:solidFill>
            </a:endParaRP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164388" y="63944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964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>
                <a:solidFill>
                  <a:srgbClr val="800000"/>
                </a:solidFill>
              </a:rPr>
              <a:t>Ninhydrin Test - Different Proteins and Bio-fluids</a:t>
            </a:r>
          </a:p>
        </p:txBody>
      </p:sp>
      <p:pic>
        <p:nvPicPr>
          <p:cNvPr id="52227" name="Picture 3" descr="proteins ninhydr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38" y="869980"/>
            <a:ext cx="6762523" cy="494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2" name="Rectangle 1"/>
          <p:cNvSpPr/>
          <p:nvPr/>
        </p:nvSpPr>
        <p:spPr>
          <a:xfrm>
            <a:off x="775284" y="5930116"/>
            <a:ext cx="7772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Nayuni N, </a:t>
            </a:r>
            <a:r>
              <a:rPr lang="en-GB" sz="1400" dirty="0" smtClean="0"/>
              <a:t>et al. </a:t>
            </a:r>
            <a:r>
              <a:rPr lang="en-GB" sz="1400" dirty="0"/>
              <a:t>(2013</a:t>
            </a:r>
            <a:r>
              <a:rPr lang="en-GB" sz="1400" dirty="0" smtClean="0"/>
              <a:t>) A </a:t>
            </a:r>
            <a:r>
              <a:rPr lang="en-GB" sz="1400" dirty="0"/>
              <a:t>critical evaluation of ninhydrin as a protein detection method </a:t>
            </a:r>
            <a:r>
              <a:rPr lang="en-GB" sz="1400" dirty="0" smtClean="0"/>
              <a:t>J </a:t>
            </a:r>
            <a:r>
              <a:rPr lang="en-GB" sz="1400" dirty="0"/>
              <a:t>Hospital Infection </a:t>
            </a:r>
            <a:r>
              <a:rPr lang="en-GB" sz="1400" b="1" dirty="0"/>
              <a:t>84</a:t>
            </a:r>
            <a:r>
              <a:rPr lang="en-GB" sz="1400" dirty="0"/>
              <a:t> 97-102</a:t>
            </a:r>
          </a:p>
        </p:txBody>
      </p:sp>
    </p:spTree>
    <p:extLst>
      <p:ext uri="{BB962C8B-B14F-4D97-AF65-F5344CB8AC3E}">
        <p14:creationId xmlns:p14="http://schemas.microsoft.com/office/powerpoint/2010/main" val="17191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08" y="2228670"/>
            <a:ext cx="7186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/>
              <a:t>So we studied </a:t>
            </a:r>
          </a:p>
          <a:p>
            <a:pPr algn="ctr"/>
            <a:r>
              <a:rPr lang="en-GB" sz="3600" b="1" dirty="0" smtClean="0"/>
              <a:t>other available test chemistries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739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24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687170"/>
              </p:ext>
            </p:extLst>
          </p:nvPr>
        </p:nvGraphicFramePr>
        <p:xfrm>
          <a:off x="107950" y="115888"/>
          <a:ext cx="8856663" cy="6208712"/>
        </p:xfrm>
        <a:graphic>
          <a:graphicData uri="http://schemas.openxmlformats.org/drawingml/2006/table">
            <a:tbl>
              <a:tblPr/>
              <a:tblGrid>
                <a:gridCol w="2016125"/>
                <a:gridCol w="1584325"/>
                <a:gridCol w="1943100"/>
                <a:gridCol w="1800225"/>
                <a:gridCol w="1512888"/>
              </a:tblGrid>
              <a:tr h="496923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Commercial test kits for residual proteins available in U.K.</a:t>
                      </a:r>
                      <a:endParaRPr kumimoji="0" lang="en-GB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477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Chemistry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Mode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Trade Name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Supplier  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Sensitivity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(µg BSA)</a:t>
                      </a:r>
                      <a:endParaRPr kumimoji="0" lang="en-GB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98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Copper binding + complexation 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BCA</a:t>
                      </a:r>
                      <a:endParaRPr kumimoji="0" lang="en-GB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Pro-Test-Q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Medisafe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46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BCA</a:t>
                      </a: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Clean-Trace protein 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3-M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 – 50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Depending on temperature and time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97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BCA</a:t>
                      </a: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Medi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-check residual protein test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Hygiena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 – 10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Depending on temperature and time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4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Dye binding 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Pyrogallol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Red +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Molybdate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Pyromol Test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Pereg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GmbH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435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Coomassie  Brilliant Blue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(Bradford Assay)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Scope Check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Valisafe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Medisafe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40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Denta Check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Valisafe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Medisafe</a:t>
                      </a:r>
                      <a:endParaRPr kumimoji="0" lang="en-GB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8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Ninhydrin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Ninhydrin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Ninhydrin Protein Detection Test 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Browne (Steris)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 na</a:t>
                      </a:r>
                      <a:endParaRPr kumimoji="0" lang="en-GB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Haemoglobin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Haemostik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Bioluminescence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ATP</a:t>
                      </a: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5509" marR="5550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32" name="Text Box 68"/>
          <p:cNvSpPr txBox="1">
            <a:spLocks noChangeArrowheads="1"/>
          </p:cNvSpPr>
          <p:nvPr/>
        </p:nvSpPr>
        <p:spPr bwMode="auto">
          <a:xfrm>
            <a:off x="4533900" y="6437313"/>
            <a:ext cx="4175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002060"/>
                </a:solidFill>
              </a:rPr>
              <a:t>Sensitivity taken from manufacturer’ s publications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 rotWithShape="1"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1" b="47355"/>
          <a:stretch/>
        </p:blipFill>
        <p:spPr bwMode="auto">
          <a:xfrm>
            <a:off x="1187624" y="1268760"/>
            <a:ext cx="6489700" cy="27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7624" y="223081"/>
            <a:ext cx="62937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Bradford (</a:t>
            </a:r>
            <a:r>
              <a:rPr lang="en-GB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Coomassie</a:t>
            </a:r>
            <a:r>
              <a:rPr lang="en-GB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test kit  </a:t>
            </a:r>
          </a:p>
          <a:p>
            <a:pPr>
              <a:defRPr/>
            </a:pPr>
            <a:r>
              <a:rPr lang="en-GB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look for protein turning the solution blue  </a:t>
            </a:r>
            <a:endParaRPr lang="en-GB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476375" y="3573463"/>
            <a:ext cx="633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      -	         8	               4                2	        0.8	 µg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7" r="19701"/>
          <a:stretch/>
        </p:blipFill>
        <p:spPr bwMode="auto">
          <a:xfrm>
            <a:off x="1187624" y="4024085"/>
            <a:ext cx="6489700" cy="261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270" y="333374"/>
            <a:ext cx="796243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Validation of AWDs in UK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622300" y="1341438"/>
            <a:ext cx="8018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/>
              <a:t>A qualified test engineer applies a test soil to some instruments,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/>
              <a:t>then runs a washer cycle and then checks for residual protein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850" y="2316163"/>
            <a:ext cx="4176713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Browne’s soil</a:t>
            </a:r>
          </a:p>
          <a:p>
            <a:pPr eaLnBrk="1" hangingPunct="1">
              <a:defRPr/>
            </a:pP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GB" dirty="0">
                <a:latin typeface="Arial" charset="0"/>
              </a:rPr>
              <a:t>Add water to powder, shake vigorously </a:t>
            </a:r>
          </a:p>
          <a:p>
            <a:pPr eaLnBrk="1" hangingPunct="1">
              <a:defRPr/>
            </a:pPr>
            <a:r>
              <a:rPr lang="en-GB" dirty="0">
                <a:latin typeface="Arial" charset="0"/>
              </a:rPr>
              <a:t>and apply to the test load with a brush</a:t>
            </a:r>
          </a:p>
          <a:p>
            <a:pPr eaLnBrk="1" hangingPunct="1">
              <a:defRPr/>
            </a:pPr>
            <a:endParaRPr lang="en-GB" dirty="0">
              <a:latin typeface="Arial" charset="0"/>
            </a:endParaRPr>
          </a:p>
          <a:p>
            <a:pPr eaLnBrk="1" hangingPunct="1">
              <a:defRPr/>
            </a:pPr>
            <a:r>
              <a:rPr lang="en-GB" dirty="0">
                <a:latin typeface="Arial" charset="0"/>
              </a:rPr>
              <a:t>Dry for 30 min at RT, wash with normal procedures then inspected for residual soil. The soil’s bright red colour allows easy identification of areas not properly cleaned</a:t>
            </a:r>
          </a:p>
          <a:p>
            <a:pPr eaLnBrk="1" hangingPunct="1">
              <a:defRPr/>
            </a:pPr>
            <a:endParaRPr lang="en-GB" dirty="0">
              <a:latin typeface="Arial" charset="0"/>
            </a:endParaRPr>
          </a:p>
          <a:p>
            <a:pPr eaLnBrk="1" hangingPunct="1">
              <a:defRPr/>
            </a:pPr>
            <a:r>
              <a:rPr lang="en-GB" dirty="0">
                <a:latin typeface="Arial" charset="0"/>
              </a:rPr>
              <a:t>Non-toxic; contains no blood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363" y="2316163"/>
            <a:ext cx="3633787" cy="2379662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Edinburgh soil</a:t>
            </a:r>
          </a:p>
          <a:p>
            <a:pPr eaLnBrk="1" hangingPunct="1">
              <a:defRPr/>
            </a:pPr>
            <a:endParaRPr lang="en-GB" altLang="en-US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GB" altLang="en-US" smtClean="0"/>
              <a:t>100ml 	Fresh egg yolk</a:t>
            </a:r>
          </a:p>
          <a:p>
            <a:pPr eaLnBrk="1" hangingPunct="1">
              <a:defRPr/>
            </a:pPr>
            <a:r>
              <a:rPr lang="en-GB" altLang="en-US" smtClean="0"/>
              <a:t>  10ml 	Defibrinated horse blood</a:t>
            </a:r>
          </a:p>
          <a:p>
            <a:pPr eaLnBrk="1" hangingPunct="1">
              <a:defRPr/>
            </a:pPr>
            <a:r>
              <a:rPr lang="en-GB" altLang="en-US" smtClean="0"/>
              <a:t>      2g 	Dehydrated hog mucin</a:t>
            </a:r>
          </a:p>
          <a:p>
            <a:pPr eaLnBrk="1" hangingPunct="1">
              <a:defRPr/>
            </a:pPr>
            <a:endParaRPr lang="en-GB" altLang="en-US" smtClean="0"/>
          </a:p>
          <a:p>
            <a:pPr eaLnBrk="1" hangingPunct="1">
              <a:defRPr/>
            </a:pPr>
            <a:endParaRPr lang="en-GB" altLang="en-US" smtClean="0"/>
          </a:p>
          <a:p>
            <a:pPr eaLnBrk="1" hangingPunct="1">
              <a:defRPr/>
            </a:pPr>
            <a:r>
              <a:rPr lang="en-GB" altLang="en-US" smtClean="0"/>
              <a:t>Dry on, wash and then test with…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9700" y="4781550"/>
            <a:ext cx="18224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ninhydrin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924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760" y="797510"/>
            <a:ext cx="784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U.K. Government’s working group on Decontamination  of Reusable Surgical </a:t>
            </a:r>
            <a:r>
              <a:rPr lang="en-GB" sz="2400" b="1" dirty="0">
                <a:solidFill>
                  <a:srgbClr val="002060"/>
                </a:solidFill>
              </a:rPr>
              <a:t>I</a:t>
            </a:r>
            <a:r>
              <a:rPr lang="en-GB" sz="2400" b="1" dirty="0" smtClean="0">
                <a:solidFill>
                  <a:srgbClr val="002060"/>
                </a:solidFill>
              </a:rPr>
              <a:t>nstruments concluded that the present methods for protein detection on reusable instruments are not fit for purpose. 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 smtClean="0">
                <a:solidFill>
                  <a:srgbClr val="002060"/>
                </a:solidFill>
              </a:rPr>
              <a:t>Methods need to be some 100x more sensitive and detect proteins on the total instrument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 smtClean="0">
                <a:solidFill>
                  <a:srgbClr val="002060"/>
                </a:solidFill>
              </a:rPr>
              <a:t>Realistically this is only possible using fluorescence </a:t>
            </a:r>
          </a:p>
        </p:txBody>
      </p:sp>
    </p:spTree>
    <p:extLst>
      <p:ext uri="{BB962C8B-B14F-4D97-AF65-F5344CB8AC3E}">
        <p14:creationId xmlns:p14="http://schemas.microsoft.com/office/powerpoint/2010/main" val="26538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698500" y="333375"/>
            <a:ext cx="3925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Fluorescence</a:t>
            </a: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698500" y="1316038"/>
            <a:ext cx="618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rgbClr val="002060"/>
                </a:solidFill>
                <a:latin typeface="+mj-lt"/>
              </a:rPr>
              <a:t>Compared to colorimetric measurements</a:t>
            </a: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687388" y="2679700"/>
            <a:ext cx="404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latin typeface="+mj-lt"/>
              </a:rPr>
              <a:t>is many fold more specific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666750" y="2060575"/>
            <a:ext cx="4625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is more 1000x more sensitive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96913" y="3389313"/>
            <a:ext cx="3889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latin typeface="+mj-lt"/>
              </a:rPr>
              <a:t>but it needs intense light </a:t>
            </a:r>
          </a:p>
          <a:p>
            <a:pPr eaLnBrk="1" hangingPunct="1">
              <a:defRPr/>
            </a:pPr>
            <a:r>
              <a:rPr lang="en-GB" sz="2400" b="1" dirty="0" smtClean="0">
                <a:latin typeface="+mj-lt"/>
              </a:rPr>
              <a:t>sources 	</a:t>
            </a:r>
            <a:r>
              <a:rPr lang="en-GB" sz="2000" dirty="0" smtClean="0">
                <a:latin typeface="+mj-lt"/>
              </a:rPr>
              <a:t>often lasers</a:t>
            </a:r>
            <a:endParaRPr lang="en-GB" sz="2400" dirty="0" smtClean="0">
              <a:latin typeface="+mj-lt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pic>
        <p:nvPicPr>
          <p:cNvPr id="8200" name="Picture 5" descr="UVnight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3376613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9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56" y="188640"/>
            <a:ext cx="7643192" cy="108012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800000"/>
                </a:solidFill>
              </a:rPr>
              <a:t>In situ </a:t>
            </a:r>
            <a:r>
              <a:rPr lang="en-US" sz="3200" b="1" dirty="0" smtClean="0">
                <a:solidFill>
                  <a:srgbClr val="800000"/>
                </a:solidFill>
              </a:rPr>
              <a:t>protein detection technologies funded by DH (England) in</a:t>
            </a:r>
            <a:r>
              <a:rPr lang="en-US" sz="3200" dirty="0" smtClean="0">
                <a:solidFill>
                  <a:srgbClr val="800000"/>
                </a:solidFill>
              </a:rPr>
              <a:t> 2010</a:t>
            </a:r>
            <a:endParaRPr lang="en-US" sz="3200" dirty="0">
              <a:solidFill>
                <a:srgbClr val="8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421776"/>
              </p:ext>
            </p:extLst>
          </p:nvPr>
        </p:nvGraphicFramePr>
        <p:xfrm>
          <a:off x="457200" y="1412776"/>
          <a:ext cx="8363273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655"/>
                <a:gridCol w="1672655"/>
                <a:gridCol w="1672655"/>
                <a:gridCol w="1900559"/>
                <a:gridCol w="1444749"/>
              </a:tblGrid>
              <a:tr h="80864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University.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Clinical Centre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Chemistry</a:t>
                      </a:r>
                    </a:p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(Technology)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Sensitivity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Notes.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156632">
                <a:tc>
                  <a:txBody>
                    <a:bodyPr/>
                    <a:lstStyle/>
                    <a:p>
                      <a:r>
                        <a:rPr lang="en-US" dirty="0" smtClean="0"/>
                        <a:t>Barts QMUL.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GOSH and UCHL</a:t>
                      </a:r>
                    </a:p>
                    <a:p>
                      <a:r>
                        <a:rPr lang="en-US" dirty="0" smtClean="0"/>
                        <a:t>(London).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OPA/NAC</a:t>
                      </a:r>
                    </a:p>
                    <a:p>
                      <a:r>
                        <a:rPr lang="en-US" dirty="0" smtClean="0"/>
                        <a:t>(CCD</a:t>
                      </a:r>
                      <a:r>
                        <a:rPr lang="en-US" baseline="0" dirty="0" smtClean="0"/>
                        <a:t> imaging)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at levels &lt;50 </a:t>
                      </a:r>
                      <a:r>
                        <a:rPr lang="en-US" dirty="0" err="1" smtClean="0"/>
                        <a:t>ng</a:t>
                      </a:r>
                      <a:r>
                        <a:rPr lang="en-US" dirty="0" smtClean="0"/>
                        <a:t>/ml.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7151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of Southampton.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Southampton General Hospital.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SYPRO- Ruby </a:t>
                      </a:r>
                    </a:p>
                    <a:p>
                      <a:r>
                        <a:rPr lang="en-US" baseline="0" dirty="0" err="1" smtClean="0"/>
                        <a:t>Thioflavin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(EDIC/EF)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</a:t>
                      </a:r>
                      <a:r>
                        <a:rPr lang="en-US" dirty="0" err="1" smtClean="0"/>
                        <a:t>pg</a:t>
                      </a:r>
                      <a:r>
                        <a:rPr lang="en-US" dirty="0" smtClean="0"/>
                        <a:t>/mm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for total protein.</a:t>
                      </a:r>
                    </a:p>
                    <a:p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pg</a:t>
                      </a:r>
                      <a:r>
                        <a:rPr lang="en-US" dirty="0" smtClean="0"/>
                        <a:t>/mm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 for amyloid.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Dual scan with amyloid specific stain.</a:t>
                      </a:r>
                      <a:endParaRPr lang="en-US" dirty="0"/>
                    </a:p>
                  </a:txBody>
                  <a:tcPr/>
                </a:tc>
              </a:tr>
              <a:tr h="972065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University of Edinburgh.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Royal Infirmary  Edinburgh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FITC</a:t>
                      </a:r>
                    </a:p>
                    <a:p>
                      <a:r>
                        <a:rPr lang="en-US" dirty="0" smtClean="0"/>
                        <a:t>(EFSCAN).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attomoles</a:t>
                      </a:r>
                      <a:r>
                        <a:rPr lang="en-US" dirty="0" smtClean="0"/>
                        <a:t>/</a:t>
                      </a:r>
                      <a:r>
                        <a:rPr lang="en-US" baseline="0" dirty="0" smtClean="0"/>
                        <a:t> mm</a:t>
                      </a:r>
                      <a:r>
                        <a:rPr lang="en-US" baseline="30000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9168" y="5949280"/>
            <a:ext cx="669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OPA/NAC = </a:t>
            </a:r>
            <a:r>
              <a:rPr lang="en-US" sz="1400" i="1" dirty="0" smtClean="0"/>
              <a:t>o</a:t>
            </a:r>
            <a:r>
              <a:rPr lang="en-US" sz="1400" dirty="0" smtClean="0"/>
              <a:t>-</a:t>
            </a:r>
            <a:r>
              <a:rPr lang="en-US" sz="1400" dirty="0" err="1" smtClean="0"/>
              <a:t>phthalaldehyde</a:t>
            </a:r>
            <a:r>
              <a:rPr lang="en-US" sz="1400" dirty="0" smtClean="0"/>
              <a:t> / </a:t>
            </a:r>
            <a:r>
              <a:rPr lang="en-US" sz="1400" i="1" dirty="0" smtClean="0"/>
              <a:t>N-</a:t>
            </a:r>
            <a:r>
              <a:rPr lang="en-US" sz="1400" dirty="0" smtClean="0"/>
              <a:t>acetyl – </a:t>
            </a:r>
            <a:r>
              <a:rPr lang="en-US" sz="1400" i="1" dirty="0" smtClean="0"/>
              <a:t>L</a:t>
            </a:r>
            <a:r>
              <a:rPr lang="en-US" sz="1400" dirty="0" smtClean="0"/>
              <a:t>-cysteine; </a:t>
            </a:r>
          </a:p>
          <a:p>
            <a:r>
              <a:rPr lang="en-US" sz="1400" dirty="0" smtClean="0"/>
              <a:t>EDIC/EF = </a:t>
            </a:r>
            <a:r>
              <a:rPr lang="en-US" sz="1400" dirty="0" err="1" smtClean="0"/>
              <a:t>episcopic</a:t>
            </a:r>
            <a:r>
              <a:rPr lang="en-US" sz="1400" dirty="0" smtClean="0"/>
              <a:t> differential interference contrast / Epifluorescence; </a:t>
            </a:r>
          </a:p>
          <a:p>
            <a:r>
              <a:rPr lang="en-US" sz="1400" dirty="0" smtClean="0"/>
              <a:t>EFSCAN = fluorescence scanning</a:t>
            </a:r>
            <a:r>
              <a:rPr lang="en-US" sz="1400" dirty="0"/>
              <a:t> </a:t>
            </a:r>
            <a:r>
              <a:rPr lang="en-US" sz="1400" dirty="0" smtClean="0"/>
              <a:t>of  FITC fluorescein </a:t>
            </a:r>
            <a:r>
              <a:rPr lang="en-US" sz="1400" dirty="0" err="1" smtClean="0"/>
              <a:t>Isothiocyanate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32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857" y="764703"/>
            <a:ext cx="78940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My system combines</a:t>
            </a:r>
          </a:p>
          <a:p>
            <a:pPr algn="ctr"/>
            <a:r>
              <a:rPr lang="en-GB" sz="28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GB" sz="2800" b="1" dirty="0" smtClean="0">
                <a:solidFill>
                  <a:srgbClr val="800000"/>
                </a:solidFill>
              </a:rPr>
              <a:t>OPA/N-Acetyl-cysteine a fluorescent reagent </a:t>
            </a:r>
            <a:endParaRPr lang="en-GB" sz="2800" b="1" dirty="0">
              <a:solidFill>
                <a:srgbClr val="800000"/>
              </a:solidFill>
            </a:endParaRPr>
          </a:p>
          <a:p>
            <a:pPr algn="ctr"/>
            <a:r>
              <a:rPr lang="en-GB" sz="2800" i="1" dirty="0" smtClean="0">
                <a:solidFill>
                  <a:srgbClr val="800000"/>
                </a:solidFill>
              </a:rPr>
              <a:t>with</a:t>
            </a:r>
          </a:p>
          <a:p>
            <a:pPr algn="ctr"/>
            <a:r>
              <a:rPr lang="en-GB" sz="2800" b="1" dirty="0" smtClean="0">
                <a:solidFill>
                  <a:srgbClr val="800000"/>
                </a:solidFill>
              </a:rPr>
              <a:t>CCD visualisation</a:t>
            </a:r>
          </a:p>
          <a:p>
            <a:pPr algn="ctr"/>
            <a:r>
              <a:rPr lang="en-GB" sz="2800" i="1" dirty="0" smtClean="0">
                <a:solidFill>
                  <a:srgbClr val="800000"/>
                </a:solidFill>
              </a:rPr>
              <a:t>with</a:t>
            </a:r>
          </a:p>
          <a:p>
            <a:pPr algn="ctr"/>
            <a:r>
              <a:rPr lang="en-GB" sz="2800" b="1" dirty="0" smtClean="0">
                <a:solidFill>
                  <a:srgbClr val="800000"/>
                </a:solidFill>
              </a:rPr>
              <a:t>2-D &amp; 3-D quantitation</a:t>
            </a:r>
          </a:p>
          <a:p>
            <a:pPr algn="ctr"/>
            <a:r>
              <a:rPr lang="en-GB" sz="2800" i="1" dirty="0" smtClean="0">
                <a:solidFill>
                  <a:srgbClr val="800000"/>
                </a:solidFill>
              </a:rPr>
              <a:t>to</a:t>
            </a:r>
            <a:endParaRPr lang="en-GB" sz="2800" i="1" dirty="0">
              <a:solidFill>
                <a:srgbClr val="800000"/>
              </a:solidFill>
            </a:endParaRPr>
          </a:p>
          <a:p>
            <a:pPr algn="ctr"/>
            <a:r>
              <a:rPr lang="en-GB" sz="28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GB" sz="3200" b="1" dirty="0" smtClean="0">
                <a:solidFill>
                  <a:srgbClr val="002060"/>
                </a:solidFill>
              </a:rPr>
              <a:t>detect residual proteins </a:t>
            </a:r>
            <a:r>
              <a:rPr lang="en-GB" sz="3200" b="1" i="1" dirty="0" smtClean="0">
                <a:solidFill>
                  <a:srgbClr val="002060"/>
                </a:solidFill>
              </a:rPr>
              <a:t>in situ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5589240"/>
            <a:ext cx="65090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2011	Concept and design patented by my university (QMUL)</a:t>
            </a:r>
          </a:p>
          <a:p>
            <a:endParaRPr lang="en-GB" sz="1600" b="1" dirty="0"/>
          </a:p>
          <a:p>
            <a:pPr marL="342900" indent="-342900">
              <a:buAutoNum type="arabicPlain" startAt="2012"/>
            </a:pPr>
            <a:r>
              <a:rPr lang="en-GB" sz="1600" b="1" dirty="0" smtClean="0"/>
              <a:t> 	A licence was granted to Synoptics Cambridge UK</a:t>
            </a:r>
          </a:p>
        </p:txBody>
      </p:sp>
    </p:spTree>
    <p:extLst>
      <p:ext uri="{BB962C8B-B14F-4D97-AF65-F5344CB8AC3E}">
        <p14:creationId xmlns:p14="http://schemas.microsoft.com/office/powerpoint/2010/main" val="39807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781835" y="332656"/>
            <a:ext cx="80121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OPA/NAC Reagent for Proteins</a:t>
            </a:r>
            <a:endParaRPr lang="en-GB" sz="4000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0" y="2557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374283"/>
              </p:ext>
            </p:extLst>
          </p:nvPr>
        </p:nvGraphicFramePr>
        <p:xfrm>
          <a:off x="890587" y="1133475"/>
          <a:ext cx="7065789" cy="4897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4" name="CS ChemDraw Drawing" r:id="rId4" imgW="7360580" imgH="5102003" progId="ChemDraw.Document.6.0">
                  <p:embed/>
                </p:oleObj>
              </mc:Choice>
              <mc:Fallback>
                <p:oleObj name="CS ChemDraw Drawing" r:id="rId4" imgW="7360580" imgH="51020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0587" y="1133475"/>
                        <a:ext cx="7065789" cy="4897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677132" y="6073284"/>
            <a:ext cx="45672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Fluorescence ex 350nm </a:t>
            </a:r>
            <a:r>
              <a:rPr lang="en-GB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Em</a:t>
            </a:r>
            <a:r>
              <a:rPr lang="en-GB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450nm </a:t>
            </a:r>
            <a:endParaRPr lang="en-GB" sz="2000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12283" y="228124"/>
            <a:ext cx="74881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vCJD</a:t>
            </a:r>
            <a:endParaRPr lang="en-GB" sz="2000" dirty="0" smtClean="0"/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98499" y="1412776"/>
            <a:ext cx="7745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One vCJD carrier in every 2000 appendices analysed to August 2012</a:t>
            </a:r>
            <a:r>
              <a:rPr lang="en-GB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dirty="0" smtClean="0">
                <a:solidFill>
                  <a:srgbClr val="990000"/>
                </a:solidFill>
              </a:rPr>
              <a:t>		DH data  BMJ Sept 2013</a:t>
            </a:r>
            <a:r>
              <a:rPr lang="en-GB" sz="2400" dirty="0" smtClean="0">
                <a:solidFill>
                  <a:srgbClr val="990000"/>
                </a:solidFill>
              </a:rPr>
              <a:t> 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27075" y="2636912"/>
            <a:ext cx="665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990000"/>
                </a:solidFill>
              </a:rPr>
              <a:t>Infective dose is about 1000 prion molecules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698499" y="3573016"/>
            <a:ext cx="8475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2"/>
                </a:solidFill>
              </a:rPr>
              <a:t>These suggest that vCJD could self perpetuate in the </a:t>
            </a:r>
            <a:r>
              <a:rPr lang="en-GB" altLang="en-US" sz="2400" b="1" dirty="0" smtClean="0">
                <a:solidFill>
                  <a:schemeClr val="accent2"/>
                </a:solidFill>
              </a:rPr>
              <a:t>UK</a:t>
            </a:r>
            <a:endParaRPr lang="en-GB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164388" y="63944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5996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/>
      <p:bldP spid="106500" grpId="0"/>
      <p:bldP spid="10650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" y="548680"/>
            <a:ext cx="4176890" cy="561662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7" y="1662342"/>
            <a:ext cx="4711702" cy="35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7532" y="317429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800000"/>
                </a:solidFill>
              </a:rPr>
              <a:t>ProReveal - 2015 </a:t>
            </a:r>
            <a:endParaRPr lang="en-GB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87187" y="920750"/>
            <a:ext cx="6100188" cy="5200032"/>
            <a:chOff x="1259632" y="503615"/>
            <a:chExt cx="7200800" cy="6282817"/>
          </a:xfrm>
        </p:grpSpPr>
        <p:pic>
          <p:nvPicPr>
            <p:cNvPr id="6042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03615"/>
              <a:ext cx="7200800" cy="628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TextBox 4"/>
            <p:cNvSpPr txBox="1">
              <a:spLocks noChangeArrowheads="1"/>
            </p:cNvSpPr>
            <p:nvPr/>
          </p:nvSpPr>
          <p:spPr bwMode="auto">
            <a:xfrm>
              <a:off x="2411760" y="5949280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0.125 µg</a:t>
              </a:r>
            </a:p>
          </p:txBody>
        </p:sp>
        <p:sp>
          <p:nvSpPr>
            <p:cNvPr id="60424" name="TextBox 5"/>
            <p:cNvSpPr txBox="1">
              <a:spLocks noChangeArrowheads="1"/>
            </p:cNvSpPr>
            <p:nvPr/>
          </p:nvSpPr>
          <p:spPr bwMode="auto">
            <a:xfrm>
              <a:off x="3131840" y="5641503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0.25 µg</a:t>
              </a:r>
            </a:p>
          </p:txBody>
        </p:sp>
        <p:sp>
          <p:nvSpPr>
            <p:cNvPr id="60425" name="TextBox 6"/>
            <p:cNvSpPr txBox="1">
              <a:spLocks noChangeArrowheads="1"/>
            </p:cNvSpPr>
            <p:nvPr/>
          </p:nvSpPr>
          <p:spPr bwMode="auto">
            <a:xfrm>
              <a:off x="3926309" y="5229200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0.5 µg</a:t>
              </a:r>
            </a:p>
          </p:txBody>
        </p:sp>
        <p:sp>
          <p:nvSpPr>
            <p:cNvPr id="60426" name="TextBox 7"/>
            <p:cNvSpPr txBox="1">
              <a:spLocks noChangeArrowheads="1"/>
            </p:cNvSpPr>
            <p:nvPr/>
          </p:nvSpPr>
          <p:spPr bwMode="auto">
            <a:xfrm>
              <a:off x="4572001" y="4921423"/>
              <a:ext cx="1008113" cy="34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 dirty="0" smtClean="0">
                  <a:solidFill>
                    <a:schemeClr val="bg1"/>
                  </a:solidFill>
                  <a:cs typeface="Arial" charset="0"/>
                </a:rPr>
                <a:t>1 </a:t>
              </a:r>
              <a:r>
                <a:rPr lang="en-GB" altLang="en-US" sz="1400" b="1" dirty="0">
                  <a:solidFill>
                    <a:schemeClr val="bg1"/>
                  </a:solidFill>
                  <a:cs typeface="Arial" charset="0"/>
                </a:rPr>
                <a:t>µg</a:t>
              </a:r>
            </a:p>
          </p:txBody>
        </p:sp>
        <p:sp>
          <p:nvSpPr>
            <p:cNvPr id="60427" name="TextBox 8"/>
            <p:cNvSpPr txBox="1">
              <a:spLocks noChangeArrowheads="1"/>
            </p:cNvSpPr>
            <p:nvPr/>
          </p:nvSpPr>
          <p:spPr bwMode="auto">
            <a:xfrm>
              <a:off x="5580112" y="4471234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2 µg</a:t>
              </a:r>
            </a:p>
          </p:txBody>
        </p:sp>
        <p:sp>
          <p:nvSpPr>
            <p:cNvPr id="60428" name="TextBox 9"/>
            <p:cNvSpPr txBox="1">
              <a:spLocks noChangeArrowheads="1"/>
            </p:cNvSpPr>
            <p:nvPr/>
          </p:nvSpPr>
          <p:spPr bwMode="auto">
            <a:xfrm>
              <a:off x="6372200" y="4077072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4 µg</a:t>
              </a:r>
            </a:p>
          </p:txBody>
        </p:sp>
        <p:sp>
          <p:nvSpPr>
            <p:cNvPr id="60429" name="TextBox 10"/>
            <p:cNvSpPr txBox="1">
              <a:spLocks noChangeArrowheads="1"/>
            </p:cNvSpPr>
            <p:nvPr/>
          </p:nvSpPr>
          <p:spPr bwMode="auto">
            <a:xfrm>
              <a:off x="7272314" y="3789040"/>
              <a:ext cx="10081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bg1"/>
                  </a:solidFill>
                  <a:cs typeface="Arial" charset="0"/>
                </a:rPr>
                <a:t>8 µg</a:t>
              </a:r>
            </a:p>
          </p:txBody>
        </p:sp>
      </p:grpSp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263171" y="9191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179388" y="73025"/>
            <a:ext cx="88995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3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BSA protein standard </a:t>
            </a:r>
            <a:r>
              <a:rPr lang="en-GB" sz="36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calibrant</a:t>
            </a:r>
            <a:endParaRPr lang="en-GB" sz="3600" b="1" kern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7661275" y="6597650"/>
            <a:ext cx="15192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1092" y="623355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LoD</a:t>
            </a:r>
            <a:r>
              <a:rPr lang="en-GB" b="1" dirty="0" smtClean="0"/>
              <a:t> (Sensitivity)   50ng/spot 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8" t="43270" r="5316" b="24981"/>
          <a:stretch/>
        </p:blipFill>
        <p:spPr bwMode="auto">
          <a:xfrm>
            <a:off x="592612" y="855277"/>
            <a:ext cx="7958776" cy="562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153465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Total protein /side = 5.3</a:t>
            </a:r>
            <a:r>
              <a:rPr lang="en-GB" sz="2000" b="1" dirty="0" smtClean="0">
                <a:solidFill>
                  <a:schemeClr val="bg1"/>
                </a:solidFill>
                <a:latin typeface="Calibri"/>
              </a:rPr>
              <a:t>µg</a:t>
            </a:r>
          </a:p>
          <a:p>
            <a:r>
              <a:rPr lang="en-GB" sz="2000" b="1" dirty="0" smtClean="0">
                <a:solidFill>
                  <a:schemeClr val="bg1"/>
                </a:solidFill>
                <a:latin typeface="Calibri"/>
              </a:rPr>
              <a:t>pg/mm</a:t>
            </a:r>
            <a:r>
              <a:rPr lang="en-GB" sz="2000" b="1" baseline="30000" dirty="0" smtClean="0">
                <a:solidFill>
                  <a:schemeClr val="bg1"/>
                </a:solidFill>
                <a:latin typeface="Calibri"/>
              </a:rPr>
              <a:t>2</a:t>
            </a:r>
            <a:r>
              <a:rPr lang="en-GB" sz="2000" b="1" dirty="0" smtClean="0">
                <a:solidFill>
                  <a:schemeClr val="bg1"/>
                </a:solidFill>
                <a:latin typeface="Calibri"/>
              </a:rPr>
              <a:t> = 30.3pg</a:t>
            </a:r>
            <a:endParaRPr lang="en-GB" sz="20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383" y="81498"/>
            <a:ext cx="5587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/>
              <a:t>Typical ProReveal Image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7261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0163" y="274638"/>
            <a:ext cx="648017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Reproducibility of ProReveal</a:t>
            </a:r>
          </a:p>
        </p:txBody>
      </p:sp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719138" y="1035050"/>
            <a:ext cx="781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/>
              <a:t>Same pair of washed then sprayed scissors repeatedly placed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/>
              <a:t>in system and imaged</a:t>
            </a:r>
          </a:p>
        </p:txBody>
      </p:sp>
      <p:pic>
        <p:nvPicPr>
          <p:cNvPr id="2355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43075"/>
            <a:ext cx="4265612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1492250" y="4868863"/>
            <a:ext cx="206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Partially open (n=8)</a:t>
            </a:r>
          </a:p>
        </p:txBody>
      </p:sp>
      <p:sp>
        <p:nvSpPr>
          <p:cNvPr id="23558" name="Rectangle 11"/>
          <p:cNvSpPr>
            <a:spLocks noChangeArrowheads="1"/>
          </p:cNvSpPr>
          <p:nvPr/>
        </p:nvSpPr>
        <p:spPr bwMode="auto">
          <a:xfrm>
            <a:off x="1336675" y="5445125"/>
            <a:ext cx="59801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Mean	26.11				21.85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SD	  0.90				  0.55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CV	  3.45%				 2.54%</a:t>
            </a:r>
          </a:p>
        </p:txBody>
      </p:sp>
      <p:pic>
        <p:nvPicPr>
          <p:cNvPr id="2355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21410"/>
          <a:stretch>
            <a:fillRect/>
          </a:stretch>
        </p:blipFill>
        <p:spPr bwMode="auto">
          <a:xfrm>
            <a:off x="4627563" y="1743075"/>
            <a:ext cx="4149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6142038" y="48387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Fully open (n=6)</a:t>
            </a:r>
          </a:p>
        </p:txBody>
      </p:sp>
    </p:spTree>
    <p:extLst>
      <p:ext uri="{BB962C8B-B14F-4D97-AF65-F5344CB8AC3E}">
        <p14:creationId xmlns:p14="http://schemas.microsoft.com/office/powerpoint/2010/main" val="20961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441325" y="228600"/>
            <a:ext cx="8072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3200" b="1" dirty="0" smtClean="0">
                <a:solidFill>
                  <a:srgbClr val="800000"/>
                </a:solidFill>
              </a:rPr>
              <a:t>Typical results using brain spotted SS tags</a:t>
            </a:r>
          </a:p>
          <a:p>
            <a:pPr algn="ctr" eaLnBrk="1" hangingPunct="1">
              <a:defRPr/>
            </a:pPr>
            <a:r>
              <a:rPr lang="en-GB" sz="3200" b="1" dirty="0" smtClean="0">
                <a:solidFill>
                  <a:srgbClr val="800000"/>
                </a:solidFill>
              </a:rPr>
              <a:t>with alkaline wash in an AWD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41875" y="1196752"/>
            <a:ext cx="3671888" cy="2319337"/>
            <a:chOff x="5297541" y="-553717"/>
            <a:chExt cx="3769555" cy="2520317"/>
          </a:xfrm>
        </p:grpSpPr>
        <p:pic>
          <p:nvPicPr>
            <p:cNvPr id="24587" name="Picture 5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1" t="6767" r="11510" b="51282"/>
            <a:stretch>
              <a:fillRect/>
            </a:stretch>
          </p:blipFill>
          <p:spPr bwMode="auto">
            <a:xfrm>
              <a:off x="5297542" y="-553717"/>
              <a:ext cx="3612332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8" name="TextBox 2"/>
            <p:cNvSpPr txBox="1">
              <a:spLocks noChangeArrowheads="1"/>
            </p:cNvSpPr>
            <p:nvPr/>
          </p:nvSpPr>
          <p:spPr bwMode="auto">
            <a:xfrm>
              <a:off x="5297541" y="1535334"/>
              <a:ext cx="3769555" cy="43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BAKED </a:t>
              </a:r>
              <a:r>
                <a:rPr lang="en-GB" altLang="en-US" sz="2000" b="1" dirty="0" smtClean="0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en-GB" altLang="en-US" sz="2000" b="1" dirty="0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- post wash</a:t>
              </a:r>
            </a:p>
          </p:txBody>
        </p:sp>
      </p:grpSp>
      <p:grpSp>
        <p:nvGrpSpPr>
          <p:cNvPr id="36868" name="Group 2"/>
          <p:cNvGrpSpPr>
            <a:grpSpLocks/>
          </p:cNvGrpSpPr>
          <p:nvPr/>
        </p:nvGrpSpPr>
        <p:grpSpPr bwMode="auto">
          <a:xfrm>
            <a:off x="4899025" y="3851052"/>
            <a:ext cx="3614738" cy="2538412"/>
            <a:chOff x="118500" y="1315118"/>
            <a:chExt cx="3290932" cy="1907499"/>
          </a:xfrm>
        </p:grpSpPr>
        <p:pic>
          <p:nvPicPr>
            <p:cNvPr id="24585" name="Picture 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7" t="13036" r="14151" b="44012"/>
            <a:stretch>
              <a:fillRect/>
            </a:stretch>
          </p:blipFill>
          <p:spPr bwMode="auto">
            <a:xfrm>
              <a:off x="118500" y="1315118"/>
              <a:ext cx="3290932" cy="136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TextBox 6"/>
            <p:cNvSpPr txBox="1">
              <a:spLocks noChangeArrowheads="1"/>
            </p:cNvSpPr>
            <p:nvPr/>
          </p:nvSpPr>
          <p:spPr bwMode="auto">
            <a:xfrm>
              <a:off x="118501" y="2921857"/>
              <a:ext cx="2852135" cy="300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48 H AIR DRIED -  post wash</a:t>
              </a:r>
            </a:p>
          </p:txBody>
        </p:sp>
      </p:grpSp>
      <p:pic>
        <p:nvPicPr>
          <p:cNvPr id="2458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5068" r="18205" b="46397"/>
          <a:stretch>
            <a:fillRect/>
          </a:stretch>
        </p:blipFill>
        <p:spPr bwMode="auto">
          <a:xfrm>
            <a:off x="222250" y="2639789"/>
            <a:ext cx="3378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7475" y="4392389"/>
            <a:ext cx="367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Brain spotted </a:t>
            </a:r>
            <a:r>
              <a:rPr lang="en-GB" altLang="en-US" sz="2000" b="1" dirty="0" smtClean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 SS tags </a:t>
            </a:r>
            <a:r>
              <a:rPr lang="en-GB" altLang="en-US" sz="20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- pre-wash</a:t>
            </a:r>
          </a:p>
        </p:txBody>
      </p:sp>
      <p:sp>
        <p:nvSpPr>
          <p:cNvPr id="8" name="Right Arrow 7"/>
          <p:cNvSpPr/>
          <p:nvPr/>
        </p:nvSpPr>
        <p:spPr>
          <a:xfrm rot="18937301">
            <a:off x="3600450" y="1907952"/>
            <a:ext cx="1101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2226568">
            <a:off x="3624263" y="4193584"/>
            <a:ext cx="1087437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007963" y="116632"/>
            <a:ext cx="7128073" cy="720725"/>
          </a:xfrm>
        </p:spPr>
        <p:txBody>
          <a:bodyPr/>
          <a:lstStyle/>
          <a:p>
            <a:r>
              <a:rPr lang="en-GB" altLang="en-US" b="1" dirty="0" smtClean="0">
                <a:solidFill>
                  <a:srgbClr val="990000"/>
                </a:solidFill>
              </a:rPr>
              <a:t>Quantitative Data</a:t>
            </a:r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5"/>
          <a:stretch>
            <a:fillRect/>
          </a:stretch>
        </p:blipFill>
        <p:spPr>
          <a:xfrm>
            <a:off x="1259632" y="908720"/>
            <a:ext cx="6624736" cy="5554663"/>
          </a:xfrm>
        </p:spPr>
      </p:pic>
    </p:spTree>
    <p:extLst>
      <p:ext uri="{BB962C8B-B14F-4D97-AF65-F5344CB8AC3E}">
        <p14:creationId xmlns:p14="http://schemas.microsoft.com/office/powerpoint/2010/main" val="34467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8872" y="491142"/>
            <a:ext cx="3145155" cy="3085751"/>
            <a:chOff x="608013" y="26988"/>
            <a:chExt cx="3694112" cy="3409950"/>
          </a:xfrm>
        </p:grpSpPr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1" t="36905" r="4958" b="20436"/>
            <a:stretch>
              <a:fillRect/>
            </a:stretch>
          </p:blipFill>
          <p:spPr bwMode="auto">
            <a:xfrm>
              <a:off x="608013" y="26988"/>
              <a:ext cx="3694112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6" name="TextBox 8"/>
            <p:cNvSpPr txBox="1">
              <a:spLocks noChangeArrowheads="1"/>
            </p:cNvSpPr>
            <p:nvPr/>
          </p:nvSpPr>
          <p:spPr bwMode="auto">
            <a:xfrm>
              <a:off x="762000" y="115888"/>
              <a:ext cx="24066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ALKALINE (Dry)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8872" y="3569494"/>
            <a:ext cx="3135387" cy="3192462"/>
            <a:chOff x="644525" y="3436938"/>
            <a:chExt cx="3567113" cy="3424237"/>
          </a:xfrm>
        </p:grpSpPr>
        <p:pic>
          <p:nvPicPr>
            <p:cNvPr id="6144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7" t="36382" r="5704" b="20625"/>
            <a:stretch>
              <a:fillRect/>
            </a:stretch>
          </p:blipFill>
          <p:spPr bwMode="auto">
            <a:xfrm>
              <a:off x="655638" y="3436938"/>
              <a:ext cx="3556000" cy="3424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7" name="TextBox 6"/>
            <p:cNvSpPr txBox="1">
              <a:spLocks noChangeArrowheads="1"/>
            </p:cNvSpPr>
            <p:nvPr/>
          </p:nvSpPr>
          <p:spPr bwMode="auto">
            <a:xfrm>
              <a:off x="644525" y="3444875"/>
              <a:ext cx="25241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ENZYMATIC (Dry)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42334" y="3655425"/>
            <a:ext cx="3042047" cy="3085943"/>
            <a:chOff x="4986338" y="3479800"/>
            <a:chExt cx="3678237" cy="3370263"/>
          </a:xfrm>
        </p:grpSpPr>
        <p:pic>
          <p:nvPicPr>
            <p:cNvPr id="8602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85" t="37029" r="5280" b="21873"/>
            <a:stretch>
              <a:fillRect/>
            </a:stretch>
          </p:blipFill>
          <p:spPr bwMode="auto">
            <a:xfrm>
              <a:off x="4986338" y="3481388"/>
              <a:ext cx="3678237" cy="33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5000625" y="3479800"/>
              <a:ext cx="28844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ENZYMATIC (Moist)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42335" y="548680"/>
            <a:ext cx="3042046" cy="3006170"/>
            <a:chOff x="5416784" y="-9875"/>
            <a:chExt cx="3678237" cy="3405188"/>
          </a:xfrm>
        </p:grpSpPr>
        <p:pic>
          <p:nvPicPr>
            <p:cNvPr id="860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67" t="36836" r="4958" b="20549"/>
            <a:stretch>
              <a:fillRect/>
            </a:stretch>
          </p:blipFill>
          <p:spPr bwMode="auto">
            <a:xfrm>
              <a:off x="5416784" y="-9875"/>
              <a:ext cx="3678237" cy="340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5722086" y="115888"/>
              <a:ext cx="268128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b="1" dirty="0">
                  <a:solidFill>
                    <a:schemeClr val="bg1"/>
                  </a:solidFill>
                  <a:latin typeface="Calibri" pitchFamily="34" charset="0"/>
                  <a:cs typeface="Arial" charset="0"/>
                </a:rPr>
                <a:t>ALKALINE (Moist)</a:t>
              </a:r>
            </a:p>
          </p:txBody>
        </p:sp>
      </p:grp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5460"/>
            <a:ext cx="7571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800000"/>
                </a:solidFill>
              </a:rPr>
              <a:t>Studies on allowing post- operation drying </a:t>
            </a:r>
            <a:endParaRPr lang="en-GB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6" t="37302" r="5515" b="21429"/>
          <a:stretch>
            <a:fillRect/>
          </a:stretch>
        </p:blipFill>
        <p:spPr bwMode="auto">
          <a:xfrm>
            <a:off x="230188" y="1728788"/>
            <a:ext cx="4341812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1054099" y="898525"/>
            <a:ext cx="3249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Calibri" pitchFamily="34" charset="0"/>
              </a:rPr>
              <a:t>Washed in </a:t>
            </a:r>
            <a:r>
              <a:rPr lang="en-GB" altLang="en-US" sz="2400" b="1" dirty="0" smtClean="0">
                <a:latin typeface="Calibri" pitchFamily="34" charset="0"/>
              </a:rPr>
              <a:t>outsourced SSD using </a:t>
            </a:r>
            <a:r>
              <a:rPr lang="en-GB" altLang="en-US" sz="2400" b="1" dirty="0">
                <a:latin typeface="Calibri" pitchFamily="34" charset="0"/>
              </a:rPr>
              <a:t>detergent X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0436" r="69051" b="37160"/>
          <a:stretch>
            <a:fillRect/>
          </a:stretch>
        </p:blipFill>
        <p:spPr bwMode="auto">
          <a:xfrm rot="16200000" flipV="1">
            <a:off x="4811713" y="1711325"/>
            <a:ext cx="4097337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5580063" y="901700"/>
            <a:ext cx="3106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alibri" pitchFamily="34" charset="0"/>
              </a:rPr>
              <a:t>Washed in SSD C using enzymatic detergent </a:t>
            </a:r>
          </a:p>
        </p:txBody>
      </p:sp>
      <p:sp>
        <p:nvSpPr>
          <p:cNvPr id="86022" name="Title 1"/>
          <p:cNvSpPr>
            <a:spLocks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Titanium Eye Set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11188" y="5805488"/>
            <a:ext cx="369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2060"/>
                </a:solidFill>
              </a:rPr>
              <a:t>Total Protein shown = 158 µg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5076825" y="5840413"/>
            <a:ext cx="3621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02060"/>
                </a:solidFill>
              </a:rPr>
              <a:t>Total Protein shown = 0.8 µg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C EYE SET DRY (ug_sid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87463"/>
            <a:ext cx="7920037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solidFill>
                  <a:srgbClr val="002060"/>
                </a:solidFill>
              </a:rPr>
              <a:t>Setting limits</a:t>
            </a:r>
            <a:br>
              <a:rPr lang="en-GB" altLang="en-US" b="1" smtClean="0">
                <a:solidFill>
                  <a:srgbClr val="002060"/>
                </a:solidFill>
              </a:rPr>
            </a:br>
            <a:r>
              <a:rPr lang="en-GB" altLang="en-US" sz="3200" smtClean="0">
                <a:solidFill>
                  <a:srgbClr val="002060"/>
                </a:solidFill>
              </a:rPr>
              <a:t>Eye set (dry µg/side)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619250" y="3789363"/>
            <a:ext cx="6769100" cy="0"/>
          </a:xfrm>
          <a:prstGeom prst="line">
            <a:avLst/>
          </a:prstGeom>
          <a:ln w="381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47813" y="4868863"/>
            <a:ext cx="676910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20916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6075" y="1700213"/>
            <a:ext cx="84248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8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Optimisation of Automatic Washer Study</a:t>
            </a:r>
            <a:endParaRPr lang="en-GB" altLang="en-US" sz="4000" b="1" i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624763" y="662940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pitchFamily="34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18472"/>
            <a:ext cx="7886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1999 </a:t>
            </a:r>
            <a:r>
              <a:rPr lang="en-GB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  <a:r>
              <a:rPr lang="en-GB" sz="36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Dept</a:t>
            </a:r>
            <a:r>
              <a:rPr lang="en-GB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 Health (England) assembled </a:t>
            </a:r>
            <a:r>
              <a:rPr lang="en-GB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Research Group on vCJD transmission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36410" y="1988840"/>
            <a:ext cx="85689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Identified need for research into</a:t>
            </a:r>
          </a:p>
          <a:p>
            <a:pPr eaLnBrk="1" hangingPunct="1">
              <a:defRPr/>
            </a:pPr>
            <a:endParaRPr lang="en-GB" altLang="en-US" sz="2000" b="1" dirty="0" smtClean="0"/>
          </a:p>
          <a:p>
            <a:pPr eaLnBrk="1" hangingPunct="1">
              <a:defRPr/>
            </a:pPr>
            <a:r>
              <a:rPr lang="en-GB" altLang="en-US" sz="2000" b="1" dirty="0" smtClean="0"/>
              <a:t>	</a:t>
            </a:r>
            <a:r>
              <a:rPr lang="en-GB" altLang="en-US" sz="2200" b="1" dirty="0" smtClean="0"/>
              <a:t>Present status of decontamination in SSDs</a:t>
            </a:r>
          </a:p>
          <a:p>
            <a:pPr eaLnBrk="1" hangingPunct="1">
              <a:defRPr/>
            </a:pPr>
            <a:endParaRPr lang="en-GB" altLang="en-US" sz="2200" b="1" dirty="0" smtClean="0"/>
          </a:p>
          <a:p>
            <a:pPr eaLnBrk="1" hangingPunct="1">
              <a:defRPr/>
            </a:pPr>
            <a:r>
              <a:rPr lang="en-GB" altLang="en-US" sz="2200" b="1" dirty="0" smtClean="0"/>
              <a:t>	</a:t>
            </a:r>
            <a:r>
              <a:rPr lang="en-GB" altLang="en-US" sz="2200" b="1" dirty="0"/>
              <a:t>Evaluate protein detection </a:t>
            </a:r>
            <a:endParaRPr lang="en-GB" altLang="en-US" sz="2200" b="1" dirty="0" smtClean="0"/>
          </a:p>
          <a:p>
            <a:pPr eaLnBrk="1" hangingPunct="1">
              <a:defRPr/>
            </a:pPr>
            <a:r>
              <a:rPr lang="en-GB" altLang="en-US" sz="2200" b="1" dirty="0" smtClean="0"/>
              <a:t>	</a:t>
            </a:r>
          </a:p>
          <a:p>
            <a:pPr eaLnBrk="1" hangingPunct="1">
              <a:defRPr/>
            </a:pPr>
            <a:r>
              <a:rPr lang="en-GB" altLang="en-US" sz="2200" b="1" dirty="0" smtClean="0"/>
              <a:t>	Investigate practices in hospitals AND general dentistry</a:t>
            </a:r>
          </a:p>
          <a:p>
            <a:pPr eaLnBrk="1" hangingPunct="1">
              <a:defRPr/>
            </a:pPr>
            <a:endParaRPr lang="en-GB" altLang="en-US" sz="2200" b="1" dirty="0"/>
          </a:p>
          <a:p>
            <a:pPr eaLnBrk="1" hangingPunct="1">
              <a:defRPr/>
            </a:pPr>
            <a:r>
              <a:rPr lang="en-GB" altLang="en-US" sz="2200" b="1" dirty="0" smtClean="0"/>
              <a:t>	Improve </a:t>
            </a:r>
            <a:r>
              <a:rPr lang="en-GB" altLang="en-US" sz="2200" b="1" dirty="0"/>
              <a:t>instrument </a:t>
            </a:r>
            <a:r>
              <a:rPr lang="en-GB" altLang="en-US" sz="2200" b="1" dirty="0" smtClean="0"/>
              <a:t>design for better cleaning</a:t>
            </a:r>
            <a:endParaRPr lang="en-GB" altLang="en-US" sz="2200" b="1" dirty="0"/>
          </a:p>
          <a:p>
            <a:pPr eaLnBrk="1" hangingPunct="1">
              <a:defRPr/>
            </a:pPr>
            <a:endParaRPr lang="en-GB" altLang="en-US" sz="2200" b="1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7746" y="5466715"/>
            <a:ext cx="735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The research spend to date approx. €25M 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925" y="188913"/>
            <a:ext cx="34956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4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ValiPro</a:t>
            </a:r>
            <a:r>
              <a:rPr lang="en-GB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Tag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412875"/>
            <a:ext cx="14732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3203575" y="1423988"/>
            <a:ext cx="5545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Cleaned, polished 316L stainless steel tag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</a:rPr>
              <a:t>Size of standard microscope slide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</a:rPr>
              <a:t>i.e. 26 x 76mm</a:t>
            </a:r>
            <a:endParaRPr lang="en-GB" altLang="en-US" sz="2000" b="1">
              <a:solidFill>
                <a:srgbClr val="000000"/>
              </a:solidFill>
            </a:endParaRP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3117850" y="3032125"/>
            <a:ext cx="5511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Accurately pipetted 80 µL spots of 10%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brain homogenate in PBS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(equivalent 40 µg protein or 1 µg/mm</a:t>
            </a:r>
            <a:r>
              <a:rPr lang="en-GB" altLang="en-US" sz="2200" b="1" baseline="30000">
                <a:solidFill>
                  <a:srgbClr val="000000"/>
                </a:solidFill>
              </a:rPr>
              <a:t>2</a:t>
            </a:r>
            <a:r>
              <a:rPr lang="en-GB" altLang="en-US" sz="2200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8134" name="TextBox 6"/>
          <p:cNvSpPr txBox="1">
            <a:spLocks noChangeArrowheads="1"/>
          </p:cNvSpPr>
          <p:nvPr/>
        </p:nvSpPr>
        <p:spPr bwMode="auto">
          <a:xfrm>
            <a:off x="3213100" y="4365625"/>
            <a:ext cx="5043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Proteins annealed to the SS at 75</a:t>
            </a:r>
            <a:r>
              <a:rPr lang="en-GB" altLang="en-US" sz="2200" b="1" baseline="30000">
                <a:solidFill>
                  <a:srgbClr val="000000"/>
                </a:solidFill>
              </a:rPr>
              <a:t>o</a:t>
            </a:r>
            <a:r>
              <a:rPr lang="en-GB" altLang="en-US" sz="2200" b="1">
                <a:solidFill>
                  <a:srgbClr val="000000"/>
                </a:solidFill>
              </a:rPr>
              <a:t>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for 1 hour</a:t>
            </a:r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3238500" y="52657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solidFill>
                  <a:srgbClr val="000000"/>
                </a:solidFill>
              </a:rPr>
              <a:t>Q.C. tested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030413" y="2293938"/>
            <a:ext cx="1057275" cy="113506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030413" y="3141663"/>
            <a:ext cx="1057275" cy="28733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030413" y="3429000"/>
            <a:ext cx="1057275" cy="7112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030413" y="3429000"/>
            <a:ext cx="1057275" cy="158432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0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  <p:sp>
        <p:nvSpPr>
          <p:cNvPr id="48141" name="TextBox 2"/>
          <p:cNvSpPr txBox="1">
            <a:spLocks noChangeArrowheads="1"/>
          </p:cNvSpPr>
          <p:nvPr/>
        </p:nvSpPr>
        <p:spPr bwMode="auto">
          <a:xfrm>
            <a:off x="865188" y="5816600"/>
            <a:ext cx="741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2060"/>
                </a:solidFill>
              </a:rPr>
              <a:t>The system is designed so that a wash in RO water in a laboratory sonic bath removes about 50% of the annealed protein</a:t>
            </a:r>
          </a:p>
        </p:txBody>
      </p:sp>
    </p:spTree>
    <p:extLst>
      <p:ext uri="{BB962C8B-B14F-4D97-AF65-F5344CB8AC3E}">
        <p14:creationId xmlns:p14="http://schemas.microsoft.com/office/powerpoint/2010/main" val="17088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13402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3000 tags were washed using alkaline, enzymatic, neutral detergents and water in </a:t>
            </a:r>
            <a:r>
              <a:rPr lang="en-GB" sz="2000" b="1" dirty="0"/>
              <a:t>a specially modified  </a:t>
            </a:r>
            <a:r>
              <a:rPr lang="en-GB" sz="2000" b="1" dirty="0" err="1"/>
              <a:t>Getinge</a:t>
            </a:r>
            <a:r>
              <a:rPr lang="en-GB" sz="2000" b="1" dirty="0"/>
              <a:t> AWD</a:t>
            </a:r>
          </a:p>
          <a:p>
            <a:r>
              <a:rPr lang="en-GB" sz="2000" b="1" dirty="0" smtClean="0"/>
              <a:t> </a:t>
            </a:r>
            <a:endParaRPr lang="en-GB" sz="2000" b="1" dirty="0"/>
          </a:p>
          <a:p>
            <a:r>
              <a:rPr lang="en-GB" sz="2000" b="1" dirty="0" smtClean="0"/>
              <a:t>Many combinations of conditions  </a:t>
            </a:r>
            <a:r>
              <a:rPr lang="en-GB" sz="2000" dirty="0" smtClean="0"/>
              <a:t>e.g. temperature, time, detergent concentration, </a:t>
            </a:r>
            <a:r>
              <a:rPr lang="en-GB" sz="2000" b="1" dirty="0" smtClean="0"/>
              <a:t>dictated by a Design of Experiments programme</a:t>
            </a:r>
          </a:p>
          <a:p>
            <a:endParaRPr lang="en-GB" sz="2000" b="1" dirty="0"/>
          </a:p>
          <a:p>
            <a:r>
              <a:rPr lang="en-GB" sz="2000" b="1" dirty="0" smtClean="0"/>
              <a:t>Following washing residual protein on each tag was quantified  using ProReveal</a:t>
            </a:r>
          </a:p>
          <a:p>
            <a:endParaRPr lang="en-GB" sz="2000" b="1" dirty="0"/>
          </a:p>
          <a:p>
            <a:r>
              <a:rPr lang="en-GB" sz="2000" b="1" dirty="0" smtClean="0"/>
              <a:t>Results were re-analysed  in the DoE package to generate optimal  washing conditions </a:t>
            </a:r>
          </a:p>
          <a:p>
            <a:endParaRPr lang="en-GB" sz="2000" b="1" dirty="0"/>
          </a:p>
          <a:p>
            <a:r>
              <a:rPr lang="en-GB" sz="2000" b="1" dirty="0" smtClean="0"/>
              <a:t>Optimal conditions were then applied to 240 contaminated instruments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166" y="334886"/>
            <a:ext cx="250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800000"/>
                </a:solidFill>
              </a:rPr>
              <a:t>Methods</a:t>
            </a:r>
            <a:endParaRPr lang="en-GB" sz="4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9850" y="257008"/>
            <a:ext cx="79961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800000"/>
                </a:solidFill>
              </a:rPr>
              <a:t>Summary of washing </a:t>
            </a:r>
            <a:r>
              <a:rPr lang="en-GB" sz="4000" b="1" dirty="0">
                <a:solidFill>
                  <a:srgbClr val="800000"/>
                </a:solidFill>
              </a:rPr>
              <a:t>efficiency </a:t>
            </a:r>
          </a:p>
        </p:txBody>
      </p:sp>
      <p:sp>
        <p:nvSpPr>
          <p:cNvPr id="81923" name="TextBox 3"/>
          <p:cNvSpPr txBox="1">
            <a:spLocks noChangeArrowheads="1"/>
          </p:cNvSpPr>
          <p:nvPr/>
        </p:nvSpPr>
        <p:spPr bwMode="auto">
          <a:xfrm>
            <a:off x="1076598" y="2157046"/>
            <a:ext cx="699080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				</a:t>
            </a:r>
            <a:r>
              <a:rPr lang="en-GB" altLang="en-US" sz="2000" dirty="0" smtClean="0">
                <a:solidFill>
                  <a:srgbClr val="002060"/>
                </a:solidFill>
              </a:rPr>
              <a:t>      </a:t>
            </a:r>
            <a:r>
              <a:rPr lang="en-GB" altLang="en-US" sz="2000" b="1" dirty="0">
                <a:solidFill>
                  <a:srgbClr val="002060"/>
                </a:solidFill>
              </a:rPr>
              <a:t>% residual protein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</a:rPr>
              <a:t>				</a:t>
            </a:r>
            <a:endParaRPr lang="en-GB" altLang="en-US" sz="24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Water alone				1.14 ± 2.8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Alkali 					0.63 ± 0.6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2060"/>
                </a:solidFill>
              </a:rPr>
              <a:t>Non-ionic detergent 		0.44 ±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002060"/>
                </a:solidFill>
              </a:rPr>
              <a:t>Enzyme </a:t>
            </a:r>
            <a:r>
              <a:rPr lang="en-GB" altLang="en-US" sz="2400" b="1" dirty="0">
                <a:solidFill>
                  <a:srgbClr val="002060"/>
                </a:solidFill>
              </a:rPr>
              <a:t>				0.44 ± 0.48</a:t>
            </a:r>
          </a:p>
        </p:txBody>
      </p:sp>
      <p:sp>
        <p:nvSpPr>
          <p:cNvPr id="81924" name="TextBox 4"/>
          <p:cNvSpPr txBox="1">
            <a:spLocks noChangeArrowheads="1"/>
          </p:cNvSpPr>
          <p:nvPr/>
        </p:nvSpPr>
        <p:spPr bwMode="auto">
          <a:xfrm>
            <a:off x="536575" y="1373188"/>
            <a:ext cx="807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Data is mean ± SD for a whole group (n = 60 instruments) in each study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4288" y="173038"/>
            <a:ext cx="66516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Randomly chosen images of optimally washed instruments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75426" y="1443037"/>
            <a:ext cx="4329112" cy="1985963"/>
            <a:chOff x="153988" y="1460500"/>
            <a:chExt cx="4329112" cy="1985963"/>
          </a:xfrm>
        </p:grpSpPr>
        <p:pic>
          <p:nvPicPr>
            <p:cNvPr id="80898" name="Picture 1" descr="F:\optimisation images\A4 alkali washed tweezer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88" y="1758950"/>
              <a:ext cx="4329112" cy="168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1" name="TextBox 2"/>
            <p:cNvSpPr txBox="1">
              <a:spLocks noChangeArrowheads="1"/>
            </p:cNvSpPr>
            <p:nvPr/>
          </p:nvSpPr>
          <p:spPr bwMode="auto">
            <a:xfrm>
              <a:off x="369888" y="1460500"/>
              <a:ext cx="32654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Alkali washed forceps   4A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647" y="4054639"/>
            <a:ext cx="4564063" cy="1862138"/>
            <a:chOff x="4441825" y="1514475"/>
            <a:chExt cx="4564063" cy="1862138"/>
          </a:xfrm>
        </p:grpSpPr>
        <p:pic>
          <p:nvPicPr>
            <p:cNvPr id="80900" name="Picture 2" descr="F:\optimisation images\A8 non ionic washed rat tooth tweezer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825" y="1858963"/>
              <a:ext cx="4564063" cy="151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2" name="TextBox 2"/>
            <p:cNvSpPr txBox="1">
              <a:spLocks noChangeArrowheads="1"/>
            </p:cNvSpPr>
            <p:nvPr/>
          </p:nvSpPr>
          <p:spPr bwMode="auto">
            <a:xfrm>
              <a:off x="5076825" y="1514475"/>
              <a:ext cx="3743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Non-ionic washed forceps   8A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1199" y="4286414"/>
            <a:ext cx="4475162" cy="1630363"/>
            <a:chOff x="134938" y="4232275"/>
            <a:chExt cx="4475162" cy="1630363"/>
          </a:xfrm>
        </p:grpSpPr>
        <p:sp>
          <p:nvSpPr>
            <p:cNvPr id="80904" name="TextBox 2"/>
            <p:cNvSpPr txBox="1">
              <a:spLocks noChangeArrowheads="1"/>
            </p:cNvSpPr>
            <p:nvPr/>
          </p:nvSpPr>
          <p:spPr bwMode="auto">
            <a:xfrm>
              <a:off x="579438" y="4232275"/>
              <a:ext cx="3584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Enzyme washed forceps   17A</a:t>
              </a:r>
            </a:p>
          </p:txBody>
        </p:sp>
        <p:pic>
          <p:nvPicPr>
            <p:cNvPr id="80905" name="Picture 3" descr="F:\optimisation images\a17 enzyme washed rat tooth tweezer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4986338"/>
              <a:ext cx="4475162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8127" y="1250950"/>
            <a:ext cx="4533900" cy="1674812"/>
            <a:chOff x="4610100" y="4202113"/>
            <a:chExt cx="4533900" cy="1674812"/>
          </a:xfrm>
        </p:grpSpPr>
        <p:sp>
          <p:nvSpPr>
            <p:cNvPr id="80903" name="TextBox 2"/>
            <p:cNvSpPr txBox="1">
              <a:spLocks noChangeArrowheads="1"/>
            </p:cNvSpPr>
            <p:nvPr/>
          </p:nvSpPr>
          <p:spPr bwMode="auto">
            <a:xfrm>
              <a:off x="5091113" y="4202113"/>
              <a:ext cx="32654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Water washed forceps   4A</a:t>
              </a:r>
            </a:p>
          </p:txBody>
        </p:sp>
        <p:pic>
          <p:nvPicPr>
            <p:cNvPr id="80906" name="Picture 4" descr="F:\optimisation images\a23 water washed rat tooth tweezer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100" y="4940300"/>
              <a:ext cx="45339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Tri-Lab study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453356"/>
            <a:ext cx="8352928" cy="895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The three </a:t>
            </a:r>
            <a:r>
              <a:rPr lang="en-US" b="1" dirty="0" err="1" smtClean="0">
                <a:solidFill>
                  <a:srgbClr val="002060"/>
                </a:solidFill>
              </a:rPr>
              <a:t>centres</a:t>
            </a:r>
            <a:r>
              <a:rPr lang="en-US" b="1" dirty="0" smtClean="0">
                <a:solidFill>
                  <a:srgbClr val="002060"/>
                </a:solidFill>
              </a:rPr>
              <a:t>  (St Barts /  Edinburgh  &amp; Southampton University.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44" y="2492896"/>
            <a:ext cx="4041775" cy="495746"/>
          </a:xfrm>
        </p:spPr>
        <p:txBody>
          <a:bodyPr/>
          <a:lstStyle/>
          <a:p>
            <a:r>
              <a:rPr lang="en-US" dirty="0" smtClean="0"/>
              <a:t>Test specimens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3568" y="3068960"/>
            <a:ext cx="7560840" cy="28083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Reusable Instruments decontaminated under controlled conditions.</a:t>
            </a:r>
          </a:p>
          <a:p>
            <a:endParaRPr lang="en-US" dirty="0" smtClean="0"/>
          </a:p>
          <a:p>
            <a:r>
              <a:rPr lang="en-US" dirty="0" smtClean="0"/>
              <a:t>Instruments decontaminated by SSDs thought to be compliant with current CFPP guidance.</a:t>
            </a:r>
          </a:p>
          <a:p>
            <a:endParaRPr lang="en-US" dirty="0" smtClean="0"/>
          </a:p>
          <a:p>
            <a:r>
              <a:rPr lang="en-US" dirty="0" smtClean="0"/>
              <a:t>Single-use instruments not subject to decontamination procedures.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17DAF-1D76-3344-80D3-96A2A2E7D0F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547867"/>
              </p:ext>
            </p:extLst>
          </p:nvPr>
        </p:nvGraphicFramePr>
        <p:xfrm>
          <a:off x="251520" y="692696"/>
          <a:ext cx="8748848" cy="613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033" y="265311"/>
            <a:ext cx="885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Total Residual Protein on 150 instruments from 6 hospitals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834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Main Findings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59794"/>
            <a:ext cx="8532440" cy="4717478"/>
          </a:xfrm>
        </p:spPr>
        <p:txBody>
          <a:bodyPr/>
          <a:lstStyle/>
          <a:p>
            <a:r>
              <a:rPr lang="en-GB" sz="2400" b="1" dirty="0" smtClean="0"/>
              <a:t>All three groups/technologies gave similar results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Data for similar instrument </a:t>
            </a:r>
            <a:r>
              <a:rPr lang="en-GB" sz="2400" b="1" dirty="0"/>
              <a:t>types </a:t>
            </a:r>
            <a:r>
              <a:rPr lang="en-GB" sz="2400" b="1" dirty="0" smtClean="0"/>
              <a:t>submitted </a:t>
            </a:r>
            <a:r>
              <a:rPr lang="en-GB" sz="2400" b="1" dirty="0"/>
              <a:t>by each group, then a normal </a:t>
            </a:r>
            <a:r>
              <a:rPr lang="en-GB" sz="2400" b="1" dirty="0" smtClean="0"/>
              <a:t>(Gaussian) </a:t>
            </a:r>
            <a:r>
              <a:rPr lang="en-GB" sz="2400" b="1" dirty="0"/>
              <a:t>distribution of residual protein </a:t>
            </a:r>
            <a:r>
              <a:rPr lang="en-GB" sz="2400" b="1" dirty="0" smtClean="0"/>
              <a:t>was apparent</a:t>
            </a:r>
          </a:p>
          <a:p>
            <a:endParaRPr lang="en-GB" sz="2000" b="1" dirty="0" smtClean="0"/>
          </a:p>
          <a:p>
            <a:r>
              <a:rPr lang="en-GB" sz="2400" b="1" dirty="0" smtClean="0"/>
              <a:t>London </a:t>
            </a:r>
            <a:r>
              <a:rPr lang="en-GB" sz="2400" b="1" dirty="0"/>
              <a:t>and Edinburgh found </a:t>
            </a:r>
            <a:r>
              <a:rPr lang="en-GB" sz="2400" b="1" dirty="0" smtClean="0"/>
              <a:t>residual protein that 10-20% instruments had unacceptable high levels</a:t>
            </a:r>
          </a:p>
          <a:p>
            <a:endParaRPr lang="en-GB" sz="2400" b="1" dirty="0"/>
          </a:p>
          <a:p>
            <a:r>
              <a:rPr lang="en-GB" sz="2400" b="1" dirty="0" smtClean="0"/>
              <a:t>Such statistical sound results mean that further calculations are possible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26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800000"/>
                </a:solidFill>
              </a:rPr>
              <a:t>Implications for </a:t>
            </a:r>
            <a:r>
              <a:rPr lang="en-GB" b="1" dirty="0" smtClean="0">
                <a:solidFill>
                  <a:srgbClr val="800000"/>
                </a:solidFill>
              </a:rPr>
              <a:t>SSD use</a:t>
            </a:r>
            <a:r>
              <a:rPr lang="en-GB" b="1" dirty="0">
                <a:solidFill>
                  <a:srgbClr val="800000"/>
                </a:solidFill>
              </a:rPr>
              <a:t>?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976664"/>
          </a:xfrm>
        </p:spPr>
        <p:txBody>
          <a:bodyPr>
            <a:noAutofit/>
          </a:bodyPr>
          <a:lstStyle/>
          <a:p>
            <a:pPr lvl="0"/>
            <a:r>
              <a:rPr lang="en-GB" sz="2200" b="1" dirty="0" smtClean="0"/>
              <a:t>Sampling </a:t>
            </a:r>
            <a:r>
              <a:rPr lang="en-GB" sz="2200" b="1" dirty="0"/>
              <a:t>procedures? </a:t>
            </a:r>
            <a:r>
              <a:rPr lang="en-GB" sz="2200" b="1" dirty="0" smtClean="0"/>
              <a:t>– essentially instrument of a common type drawn from sets</a:t>
            </a:r>
          </a:p>
          <a:p>
            <a:pPr lvl="0"/>
            <a:endParaRPr lang="en-GB" sz="1600" b="1" dirty="0" smtClean="0"/>
          </a:p>
          <a:p>
            <a:pPr lvl="0"/>
            <a:r>
              <a:rPr lang="en-GB" sz="2200" b="1" dirty="0" smtClean="0"/>
              <a:t>Trend analysis? – we can exert downward pressure on protein levels?</a:t>
            </a:r>
          </a:p>
          <a:p>
            <a:pPr lvl="0"/>
            <a:endParaRPr lang="en-GB" sz="1600" b="1" dirty="0" smtClean="0"/>
          </a:p>
          <a:p>
            <a:pPr lvl="0"/>
            <a:r>
              <a:rPr lang="en-GB" sz="2200" b="1" dirty="0" smtClean="0"/>
              <a:t>Use of RAG tests etc</a:t>
            </a:r>
            <a:r>
              <a:rPr lang="en-GB" sz="2200" b="1" dirty="0"/>
              <a:t>. </a:t>
            </a:r>
            <a:r>
              <a:rPr lang="en-GB" sz="2200" b="1" dirty="0" smtClean="0"/>
              <a:t>– relatively easy to establish at local level but national standards may be difficult</a:t>
            </a:r>
            <a:endParaRPr lang="en-GB" sz="2200" b="1" dirty="0"/>
          </a:p>
          <a:p>
            <a:pPr lvl="0"/>
            <a:endParaRPr lang="en-GB" sz="1600" b="1" dirty="0" smtClean="0"/>
          </a:p>
          <a:p>
            <a:pPr lvl="0"/>
            <a:r>
              <a:rPr lang="en-GB" sz="2200" b="1" dirty="0" smtClean="0"/>
              <a:t>Care needed on operational risk </a:t>
            </a:r>
            <a:r>
              <a:rPr lang="en-GB" sz="2200" b="1" dirty="0"/>
              <a:t>control </a:t>
            </a:r>
            <a:r>
              <a:rPr lang="en-GB" sz="2200" dirty="0" smtClean="0"/>
              <a:t>(e.g</a:t>
            </a:r>
            <a:r>
              <a:rPr lang="en-GB" sz="2200" dirty="0"/>
              <a:t>. keeping instruments in sets</a:t>
            </a:r>
            <a:r>
              <a:rPr lang="en-GB" sz="2200" dirty="0" smtClean="0"/>
              <a:t>)</a:t>
            </a:r>
          </a:p>
          <a:p>
            <a:pPr lvl="0"/>
            <a:endParaRPr lang="en-GB" sz="1600" b="1" dirty="0" smtClean="0"/>
          </a:p>
          <a:p>
            <a:pPr lvl="0"/>
            <a:r>
              <a:rPr lang="en-GB" sz="2200" b="1" dirty="0" smtClean="0"/>
              <a:t>At present instruments subject to re-washing after testing</a:t>
            </a:r>
          </a:p>
          <a:p>
            <a:pPr lvl="0"/>
            <a:endParaRPr lang="en-GB" sz="1600" b="1" dirty="0" smtClean="0"/>
          </a:p>
          <a:p>
            <a:pPr lvl="0"/>
            <a:r>
              <a:rPr lang="en-GB" sz="2200" b="1" dirty="0" smtClean="0"/>
              <a:t>Use of soil testing can be avoided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860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Some  basic facts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4536504"/>
          </a:xfrm>
        </p:spPr>
        <p:txBody>
          <a:bodyPr/>
          <a:lstStyle/>
          <a:p>
            <a:r>
              <a:rPr lang="en-US" sz="2400" b="1" dirty="0" smtClean="0"/>
              <a:t>Some 1000µg of protein are on a dirty instrument </a:t>
            </a:r>
          </a:p>
          <a:p>
            <a:r>
              <a:rPr lang="en-US" sz="2400" b="1" dirty="0" smtClean="0"/>
              <a:t>1ng of residual contamination may carry 10</a:t>
            </a:r>
            <a:r>
              <a:rPr lang="en-US" sz="2400" b="1" baseline="30000" dirty="0"/>
              <a:t>3</a:t>
            </a:r>
            <a:r>
              <a:rPr lang="en-US" sz="2400" b="1" dirty="0" smtClean="0"/>
              <a:t> </a:t>
            </a:r>
            <a:r>
              <a:rPr lang="en-US" sz="2400" b="1" dirty="0"/>
              <a:t>i</a:t>
            </a:r>
            <a:r>
              <a:rPr lang="en-US" sz="2400" b="1" dirty="0" smtClean="0"/>
              <a:t>nfectious units </a:t>
            </a:r>
            <a:r>
              <a:rPr lang="en-US" sz="2000" dirty="0" smtClean="0"/>
              <a:t>(</a:t>
            </a:r>
            <a:r>
              <a:rPr lang="en-US" sz="2000" dirty="0" err="1" smtClean="0"/>
              <a:t>Weissman</a:t>
            </a:r>
            <a:r>
              <a:rPr lang="en-US" sz="2000" dirty="0" smtClean="0"/>
              <a:t> assays) </a:t>
            </a:r>
          </a:p>
          <a:p>
            <a:r>
              <a:rPr lang="en-US" sz="2400" b="1" dirty="0" smtClean="0"/>
              <a:t>Infection </a:t>
            </a:r>
            <a:r>
              <a:rPr lang="en-US" sz="2400" b="1" dirty="0"/>
              <a:t>requires about 10</a:t>
            </a:r>
            <a:r>
              <a:rPr lang="en-US" sz="2400" b="1" baseline="30000" dirty="0"/>
              <a:t>3</a:t>
            </a:r>
            <a:r>
              <a:rPr lang="en-US" sz="2400" b="1" dirty="0"/>
              <a:t> </a:t>
            </a:r>
            <a:r>
              <a:rPr lang="en-US" sz="2400" b="1" dirty="0" smtClean="0"/>
              <a:t>prion proteins </a:t>
            </a:r>
          </a:p>
          <a:p>
            <a:r>
              <a:rPr lang="en-US" sz="2400" b="1" dirty="0" smtClean="0"/>
              <a:t>Validated steam </a:t>
            </a:r>
            <a:r>
              <a:rPr lang="en-US" sz="2400" b="1" dirty="0"/>
              <a:t>s</a:t>
            </a:r>
            <a:r>
              <a:rPr lang="en-US" sz="2400" b="1" dirty="0" smtClean="0"/>
              <a:t>terilization gives a reduction factor of ca. 10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Fernie</a:t>
            </a:r>
            <a:r>
              <a:rPr lang="en-US" sz="2000" dirty="0" smtClean="0"/>
              <a:t> Edinburgh)</a:t>
            </a:r>
          </a:p>
          <a:p>
            <a:r>
              <a:rPr lang="en-US" sz="2400" b="1" dirty="0" smtClean="0"/>
              <a:t>1 in 2000 people are vCJD carriers</a:t>
            </a:r>
          </a:p>
          <a:p>
            <a:r>
              <a:rPr lang="en-US" sz="2400" b="1" dirty="0" smtClean="0"/>
              <a:t>New technologies can detect &lt;50ng of residual protein</a:t>
            </a:r>
          </a:p>
          <a:p>
            <a:r>
              <a:rPr lang="en-US" sz="2400" b="1" dirty="0" smtClean="0"/>
              <a:t>So what residual protein contamination levels will </a:t>
            </a:r>
            <a:r>
              <a:rPr lang="en-US" sz="2400" b="1" dirty="0"/>
              <a:t>give meaningful risk </a:t>
            </a:r>
            <a:r>
              <a:rPr lang="en-US" sz="2400" b="1" dirty="0" smtClean="0"/>
              <a:t>reduction?</a:t>
            </a:r>
          </a:p>
          <a:p>
            <a:pPr marL="0" indent="0">
              <a:buNone/>
            </a:pPr>
            <a:r>
              <a:rPr lang="en-US" sz="2400" b="1" dirty="0" smtClean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987" y="5687061"/>
            <a:ext cx="8259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Working Party set this challenge to </a:t>
            </a:r>
            <a:r>
              <a:rPr lang="en-GB" sz="2400" b="1" dirty="0" err="1" smtClean="0">
                <a:solidFill>
                  <a:srgbClr val="FF0000"/>
                </a:solidFill>
              </a:rPr>
              <a:t>epideminologists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Dr Nigel Tomlinson (DH) and Dr Andre </a:t>
            </a:r>
            <a:r>
              <a:rPr lang="en-GB" sz="2400" b="1" dirty="0" err="1" smtClean="0">
                <a:solidFill>
                  <a:srgbClr val="FF0000"/>
                </a:solidFill>
              </a:rPr>
              <a:t>Challet</a:t>
            </a:r>
            <a:r>
              <a:rPr lang="en-GB" sz="2400" b="1" dirty="0" smtClean="0">
                <a:solidFill>
                  <a:srgbClr val="FF0000"/>
                </a:solidFill>
              </a:rPr>
              <a:t> (PHE) 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4871" y="1052736"/>
            <a:ext cx="76060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800000"/>
                </a:solidFill>
              </a:rPr>
              <a:t>The science outlined here today </a:t>
            </a:r>
            <a:r>
              <a:rPr lang="en-GB" sz="2800" b="1" dirty="0">
                <a:solidFill>
                  <a:srgbClr val="800000"/>
                </a:solidFill>
              </a:rPr>
              <a:t>along with the Tomlinson/</a:t>
            </a:r>
            <a:r>
              <a:rPr lang="en-GB" sz="2800" b="1" dirty="0" err="1">
                <a:solidFill>
                  <a:srgbClr val="800000"/>
                </a:solidFill>
              </a:rPr>
              <a:t>Challet</a:t>
            </a:r>
            <a:r>
              <a:rPr lang="en-GB" sz="2800" b="1" dirty="0">
                <a:solidFill>
                  <a:srgbClr val="800000"/>
                </a:solidFill>
              </a:rPr>
              <a:t> </a:t>
            </a:r>
            <a:r>
              <a:rPr lang="en-GB" sz="2800" b="1" dirty="0" smtClean="0">
                <a:solidFill>
                  <a:srgbClr val="800000"/>
                </a:solidFill>
              </a:rPr>
              <a:t>calculations has informed a significant updating of UK guidelines</a:t>
            </a:r>
          </a:p>
          <a:p>
            <a:endParaRPr lang="en-GB" sz="2800" b="1" dirty="0" smtClean="0">
              <a:solidFill>
                <a:srgbClr val="800000"/>
              </a:solidFill>
            </a:endParaRPr>
          </a:p>
          <a:p>
            <a:r>
              <a:rPr lang="en-GB" sz="2800" b="1" dirty="0" smtClean="0">
                <a:solidFill>
                  <a:srgbClr val="800000"/>
                </a:solidFill>
              </a:rPr>
              <a:t>The Advisory Committee on Dangerous Pathogens  (ACDP), an official DH of Health body, issued  new guidance in May 2015 </a:t>
            </a:r>
            <a:endParaRPr lang="en-GB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998539" y="1876425"/>
            <a:ext cx="724586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We </a:t>
            </a:r>
            <a:r>
              <a:rPr lang="en-GB" altLang="en-US" sz="2800" b="1" dirty="0" smtClean="0"/>
              <a:t>must reduce the prion risk</a:t>
            </a:r>
            <a:endParaRPr lang="en-GB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However </a:t>
            </a:r>
            <a:r>
              <a:rPr lang="en-GB" altLang="en-US" sz="2800" b="1" dirty="0" err="1" smtClean="0"/>
              <a:t>PrP</a:t>
            </a:r>
            <a:r>
              <a:rPr lang="en-GB" altLang="en-US" sz="2800" b="1" baseline="30000" dirty="0" err="1" smtClean="0"/>
              <a:t>sc</a:t>
            </a:r>
            <a:r>
              <a:rPr lang="en-GB" altLang="en-US" sz="2800" b="1" dirty="0" smtClean="0"/>
              <a:t> </a:t>
            </a:r>
            <a:r>
              <a:rPr lang="en-GB" altLang="en-US" sz="2800" b="1" dirty="0"/>
              <a:t>is very hydrophobic with </a:t>
            </a:r>
            <a:r>
              <a:rPr lang="en-GB" altLang="en-US" sz="2800" b="1" dirty="0" smtClean="0"/>
              <a:t>a remarkable </a:t>
            </a:r>
            <a:r>
              <a:rPr lang="en-GB" altLang="en-US" sz="2800" b="1" dirty="0"/>
              <a:t>affinity for stainless steel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There is no </a:t>
            </a:r>
            <a:r>
              <a:rPr lang="en-GB" altLang="en-US" sz="2800" b="1" dirty="0" smtClean="0"/>
              <a:t>routine sensitive </a:t>
            </a:r>
            <a:r>
              <a:rPr lang="en-GB" altLang="en-US" sz="2800" b="1" dirty="0"/>
              <a:t>assay for vCJD in blood or on surgical devices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/>
              <a:t>So </a:t>
            </a:r>
            <a:r>
              <a:rPr lang="en-GB" altLang="en-US" sz="2800" b="1" dirty="0" smtClean="0"/>
              <a:t>DH working group concluded that we need </a:t>
            </a:r>
            <a:r>
              <a:rPr lang="en-GB" altLang="en-US" sz="2800" b="1" dirty="0"/>
              <a:t>to study total protein</a:t>
            </a:r>
          </a:p>
        </p:txBody>
      </p:sp>
      <p:grpSp>
        <p:nvGrpSpPr>
          <p:cNvPr id="8195" name="Group 1"/>
          <p:cNvGrpSpPr>
            <a:grpSpLocks/>
          </p:cNvGrpSpPr>
          <p:nvPr/>
        </p:nvGrpSpPr>
        <p:grpSpPr bwMode="auto">
          <a:xfrm>
            <a:off x="866775" y="679450"/>
            <a:ext cx="7970452" cy="923330"/>
            <a:chOff x="1082675" y="397173"/>
            <a:chExt cx="7971101" cy="922735"/>
          </a:xfrm>
        </p:grpSpPr>
        <p:sp>
          <p:nvSpPr>
            <p:cNvPr id="107523" name="Text Box 3"/>
            <p:cNvSpPr txBox="1">
              <a:spLocks noChangeArrowheads="1"/>
            </p:cNvSpPr>
            <p:nvPr/>
          </p:nvSpPr>
          <p:spPr bwMode="auto">
            <a:xfrm>
              <a:off x="1082675" y="397173"/>
              <a:ext cx="7971101" cy="922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Sterilisation </a:t>
              </a:r>
              <a:r>
                <a:rPr lang="en-GB" sz="5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=</a:t>
              </a:r>
              <a:r>
                <a:rPr lang="en-GB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GB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Decontamination</a:t>
              </a:r>
              <a:endParaRPr lang="en-GB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7524" name="Text Box 4"/>
            <p:cNvSpPr txBox="1">
              <a:spLocks noChangeArrowheads="1"/>
            </p:cNvSpPr>
            <p:nvPr/>
          </p:nvSpPr>
          <p:spPr bwMode="auto">
            <a:xfrm>
              <a:off x="4140449" y="460632"/>
              <a:ext cx="925588" cy="76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4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</a:p>
          </p:txBody>
        </p:sp>
      </p:grp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164388" y="63944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>
                <a:cs typeface="Arial" charset="0"/>
              </a:rPr>
              <a:t>© </a:t>
            </a:r>
            <a:r>
              <a:rPr lang="en-GB" altLang="en-US" sz="900"/>
              <a:t>Professor David Perrett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157" y="836712"/>
            <a:ext cx="75608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800000"/>
                </a:solidFill>
              </a:rPr>
              <a:t>ANNEX </a:t>
            </a:r>
            <a:r>
              <a:rPr lang="en-GB" sz="2800" b="1" dirty="0">
                <a:solidFill>
                  <a:srgbClr val="800000"/>
                </a:solidFill>
              </a:rPr>
              <a:t>C </a:t>
            </a:r>
            <a:r>
              <a:rPr lang="en-GB" sz="2800" b="1" dirty="0" smtClean="0">
                <a:solidFill>
                  <a:srgbClr val="800000"/>
                </a:solidFill>
              </a:rPr>
              <a:t> of ACDP guidance 2015</a:t>
            </a:r>
            <a:endParaRPr lang="en-GB" sz="2800" dirty="0">
              <a:solidFill>
                <a:srgbClr val="800000"/>
              </a:solidFill>
            </a:endParaRPr>
          </a:p>
          <a:p>
            <a:r>
              <a:rPr lang="en-GB" sz="2400" b="1" dirty="0">
                <a:solidFill>
                  <a:srgbClr val="800000"/>
                </a:solidFill>
              </a:rPr>
              <a:t>GENERAL PRINCIPLES OF DECONTAMINATION AND WASTE DISPOSAL </a:t>
            </a:r>
            <a:endParaRPr lang="en-GB" sz="2400" b="1" dirty="0" smtClean="0">
              <a:solidFill>
                <a:srgbClr val="800000"/>
              </a:solidFill>
            </a:endParaRPr>
          </a:p>
          <a:p>
            <a:r>
              <a:rPr lang="en-GB" sz="2400" dirty="0" smtClean="0">
                <a:solidFill>
                  <a:srgbClr val="800000"/>
                </a:solidFill>
              </a:rPr>
              <a:t>provides </a:t>
            </a:r>
            <a:r>
              <a:rPr lang="en-GB" sz="2400" dirty="0">
                <a:solidFill>
                  <a:srgbClr val="800000"/>
                </a:solidFill>
              </a:rPr>
              <a:t>information on the general principles of decontamination and waste disposal for transmissible spongiform encephalopathies (TSEs</a:t>
            </a:r>
            <a:r>
              <a:rPr lang="en-GB" sz="2400" dirty="0" smtClean="0">
                <a:solidFill>
                  <a:srgbClr val="800000"/>
                </a:solidFill>
              </a:rPr>
              <a:t>)</a:t>
            </a:r>
            <a:r>
              <a:rPr lang="en-GB" sz="2400" dirty="0">
                <a:solidFill>
                  <a:srgbClr val="800000"/>
                </a:solidFill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605334" y="3762880"/>
            <a:ext cx="743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www.gov.uk/government/uploads/system/uploads/attachment_data/file/427855/Annex_C_v3.0.pdf</a:t>
            </a:r>
          </a:p>
        </p:txBody>
      </p:sp>
    </p:spTree>
    <p:extLst>
      <p:ext uri="{BB962C8B-B14F-4D97-AF65-F5344CB8AC3E}">
        <p14:creationId xmlns:p14="http://schemas.microsoft.com/office/powerpoint/2010/main" val="17110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688" y="111023"/>
            <a:ext cx="6367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clean is clean?</a:t>
            </a:r>
            <a:endParaRPr lang="en-GB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58" y="907336"/>
            <a:ext cx="82306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Maximum residual protein  - 5µg total per instrument side </a:t>
            </a:r>
          </a:p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Units are BSA equivalent</a:t>
            </a:r>
          </a:p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Lower limits needed for neurosurgical instruments</a:t>
            </a:r>
          </a:p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SSDs can develop their own QC for each AWD based on a cohort of some 20 instruments tested  at least weekly</a:t>
            </a:r>
          </a:p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Time post-operation should not exceed 1 hour</a:t>
            </a:r>
          </a:p>
          <a:p>
            <a:pPr marL="342900" indent="-342900">
              <a:lnSpc>
                <a:spcPct val="150000"/>
              </a:lnSpc>
              <a:buSzPct val="168000"/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Using new technologies for residual protein quantitation is encouraged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656" y="5301208"/>
            <a:ext cx="8284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Now they have to be adopted in SSDs. 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Instructional guidance updating CFPP0101 &amp; HTM 2030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will be published in spring 2016 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New protein detection tests make progress possible</a:t>
            </a:r>
          </a:p>
          <a:p>
            <a:endParaRPr lang="en-US" b="1" dirty="0"/>
          </a:p>
          <a:p>
            <a:r>
              <a:rPr lang="en-US" b="1" dirty="0" smtClean="0"/>
              <a:t>SSDs can routinely produce very clean instruments</a:t>
            </a:r>
          </a:p>
          <a:p>
            <a:endParaRPr lang="en-US" b="1" dirty="0" smtClean="0"/>
          </a:p>
          <a:p>
            <a:r>
              <a:rPr lang="en-US" b="1" dirty="0" smtClean="0"/>
              <a:t>Uncertainties over removal characteristics of the </a:t>
            </a:r>
            <a:r>
              <a:rPr lang="en-US" b="1" dirty="0" err="1" smtClean="0"/>
              <a:t>PrP</a:t>
            </a:r>
            <a:r>
              <a:rPr lang="en-US" b="1" baseline="30000" dirty="0" err="1" smtClean="0"/>
              <a:t>sc</a:t>
            </a:r>
            <a:r>
              <a:rPr lang="en-US" b="1" dirty="0" smtClean="0"/>
              <a:t> molecule remain </a:t>
            </a:r>
          </a:p>
          <a:p>
            <a:endParaRPr lang="en-US" b="1" dirty="0" smtClean="0"/>
          </a:p>
          <a:p>
            <a:r>
              <a:rPr lang="en-US" b="1" dirty="0" smtClean="0"/>
              <a:t>General upper limit of 5µg per instrument side is likely to give meaningful risk reduction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27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721" y="1268760"/>
            <a:ext cx="80121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The late Prof  Don Jeffries (Chair of DH </a:t>
            </a:r>
            <a:r>
              <a:rPr lang="en-GB" sz="2400" b="1" dirty="0" err="1" smtClean="0"/>
              <a:t>Decon</a:t>
            </a:r>
            <a:r>
              <a:rPr lang="en-GB" sz="2400" b="1" dirty="0" smtClean="0"/>
              <a:t> Group)</a:t>
            </a:r>
          </a:p>
          <a:p>
            <a:endParaRPr lang="en-GB" sz="2400" b="1" dirty="0"/>
          </a:p>
          <a:p>
            <a:r>
              <a:rPr lang="en-GB" sz="2400" b="1" dirty="0" smtClean="0"/>
              <a:t>All members of the DH </a:t>
            </a:r>
            <a:r>
              <a:rPr lang="en-GB" sz="2400" b="1" dirty="0" err="1" smtClean="0"/>
              <a:t>Decon</a:t>
            </a:r>
            <a:r>
              <a:rPr lang="en-GB" sz="2400" b="1" dirty="0" smtClean="0"/>
              <a:t> Working Group 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The teams at the various SSDs we’ve worked with</a:t>
            </a:r>
          </a:p>
          <a:p>
            <a:endParaRPr lang="en-GB" sz="2400" b="1" dirty="0" smtClean="0"/>
          </a:p>
          <a:p>
            <a:r>
              <a:rPr lang="en-GB" sz="2400" b="1" dirty="0" err="1" smtClean="0"/>
              <a:t>Alasdir</a:t>
            </a:r>
            <a:r>
              <a:rPr lang="en-GB" sz="2400" b="1" dirty="0" smtClean="0"/>
              <a:t> at Synoptic Health for his programming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DH for funding all this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195" y="269354"/>
            <a:ext cx="28504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8640" y="4953362"/>
            <a:ext cx="6736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</a:t>
            </a:r>
            <a:r>
              <a:rPr lang="en-GB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you for listening</a:t>
            </a:r>
            <a:endParaRPr lang="en-GB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5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291" y="2316596"/>
            <a:ext cx="6457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Challenge </a:t>
            </a:r>
            <a:endParaRPr lang="en-GB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8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My Documents\My Pictures\14-11-2000 1457\DCIM\100_FUJI\DSCF00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2"/>
          <a:stretch/>
        </p:blipFill>
        <p:spPr bwMode="auto">
          <a:xfrm>
            <a:off x="575733" y="990601"/>
            <a:ext cx="8279509" cy="54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0022" y="3460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215063" y="367096"/>
            <a:ext cx="7000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 after </a:t>
            </a:r>
            <a:r>
              <a:rPr lang="en-GB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chopping </a:t>
            </a:r>
            <a:r>
              <a:rPr lang="en-GB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Tissue (Wet)</a:t>
            </a:r>
          </a:p>
        </p:txBody>
      </p:sp>
    </p:spTree>
    <p:extLst>
      <p:ext uri="{BB962C8B-B14F-4D97-AF65-F5344CB8AC3E}">
        <p14:creationId xmlns:p14="http://schemas.microsoft.com/office/powerpoint/2010/main" val="21242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67544" y="1700808"/>
            <a:ext cx="816939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b="1" dirty="0" smtClean="0">
                <a:solidFill>
                  <a:srgbClr val="002060"/>
                </a:solidFill>
              </a:rPr>
              <a:t>Instrument </a:t>
            </a:r>
            <a:r>
              <a:rPr lang="en-GB" altLang="en-US" sz="2000" dirty="0" smtClean="0">
                <a:solidFill>
                  <a:srgbClr val="002060"/>
                </a:solidFill>
              </a:rPr>
              <a:t>(n=4)</a:t>
            </a:r>
            <a:r>
              <a:rPr lang="en-GB" altLang="en-US" sz="2400" b="1" dirty="0">
                <a:solidFill>
                  <a:srgbClr val="002060"/>
                </a:solidFill>
              </a:rPr>
              <a:t>		Mass </a:t>
            </a:r>
            <a:r>
              <a:rPr lang="en-GB" altLang="en-US" sz="2400" dirty="0">
                <a:solidFill>
                  <a:srgbClr val="002060"/>
                </a:solidFill>
              </a:rPr>
              <a:t>(mg</a:t>
            </a:r>
            <a:r>
              <a:rPr lang="en-GB" altLang="en-US" sz="2400" dirty="0" smtClean="0">
                <a:solidFill>
                  <a:srgbClr val="002060"/>
                </a:solidFill>
              </a:rPr>
              <a:t>)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of </a:t>
            </a:r>
            <a:r>
              <a:rPr lang="en-GB" altLang="en-US" sz="2400" b="1" dirty="0">
                <a:solidFill>
                  <a:srgbClr val="002060"/>
                </a:solidFill>
              </a:rPr>
              <a:t>Tissue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added</a:t>
            </a:r>
            <a:endParaRPr lang="en-GB" altLang="en-US" sz="2000" b="1" dirty="0">
              <a:solidFill>
                <a:srgbClr val="002060"/>
              </a:solidFill>
            </a:endParaRPr>
          </a:p>
          <a:p>
            <a:r>
              <a:rPr lang="en-GB" altLang="en-US" sz="2000" b="1" dirty="0">
                <a:solidFill>
                  <a:srgbClr val="002060"/>
                </a:solidFill>
              </a:rPr>
              <a:t>			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Kidney</a:t>
            </a:r>
            <a:r>
              <a:rPr lang="en-GB" altLang="en-US" sz="2000" b="1" dirty="0">
                <a:solidFill>
                  <a:srgbClr val="002060"/>
                </a:solidFill>
              </a:rPr>
              <a:t>		</a:t>
            </a:r>
            <a:r>
              <a:rPr lang="en-GB" altLang="en-US" sz="2000" b="1" dirty="0" smtClean="0">
                <a:solidFill>
                  <a:srgbClr val="002060"/>
                </a:solidFill>
              </a:rPr>
              <a:t>	</a:t>
            </a:r>
            <a:r>
              <a:rPr lang="en-GB" altLang="en-US" sz="2000" b="1" dirty="0">
                <a:solidFill>
                  <a:srgbClr val="002060"/>
                </a:solidFill>
              </a:rPr>
              <a:t>	Brain</a:t>
            </a:r>
          </a:p>
          <a:p>
            <a:r>
              <a:rPr lang="en-GB" altLang="en-US" sz="2000" b="1" dirty="0">
                <a:solidFill>
                  <a:srgbClr val="002060"/>
                </a:solidFill>
              </a:rPr>
              <a:t>		(wet)		(dry)		(wet)		(dry)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-91722" y="3775075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 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51520" y="2852936"/>
            <a:ext cx="85689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b="1" dirty="0"/>
              <a:t>Surgical </a:t>
            </a:r>
            <a:r>
              <a:rPr lang="en-GB" altLang="en-US" b="1" dirty="0" smtClean="0"/>
              <a:t>Blade</a:t>
            </a:r>
            <a:r>
              <a:rPr lang="en-GB" altLang="en-US" b="1" dirty="0"/>
              <a:t>	5.7</a:t>
            </a:r>
            <a:r>
              <a:rPr lang="en-GB" altLang="en-US" b="1" dirty="0">
                <a:cs typeface="Times New Roman" charset="0"/>
              </a:rPr>
              <a:t>±2.4		2.0±0.8	</a:t>
            </a:r>
            <a:r>
              <a:rPr lang="en-GB" altLang="en-US" b="1" dirty="0"/>
              <a:t> </a:t>
            </a:r>
            <a:r>
              <a:rPr lang="en-GB" altLang="en-US" b="1" dirty="0" smtClean="0"/>
              <a:t>	48</a:t>
            </a:r>
            <a:r>
              <a:rPr lang="en-GB" altLang="en-US" b="1" dirty="0" smtClean="0">
                <a:cs typeface="Times New Roman" charset="0"/>
              </a:rPr>
              <a:t>±8</a:t>
            </a:r>
            <a:r>
              <a:rPr lang="en-GB" altLang="en-US" b="1" dirty="0">
                <a:cs typeface="Times New Roman" charset="0"/>
              </a:rPr>
              <a:t>		</a:t>
            </a:r>
            <a:r>
              <a:rPr lang="en-GB" altLang="en-US" b="1" dirty="0" smtClean="0">
                <a:cs typeface="Times New Roman" charset="0"/>
              </a:rPr>
              <a:t>12±1</a:t>
            </a:r>
            <a:endParaRPr lang="en-GB" altLang="en-US" b="1" dirty="0">
              <a:cs typeface="Times New Roman" charset="0"/>
            </a:endParaRPr>
          </a:p>
          <a:p>
            <a:endParaRPr lang="en-GB" altLang="en-US" b="1" dirty="0">
              <a:cs typeface="Times New Roman" charset="0"/>
            </a:endParaRPr>
          </a:p>
          <a:p>
            <a:r>
              <a:rPr lang="en-GB" altLang="en-US" b="1" dirty="0">
                <a:cs typeface="Times New Roman" charset="0"/>
              </a:rPr>
              <a:t>Forceps		</a:t>
            </a:r>
            <a:r>
              <a:rPr lang="en-GB" altLang="en-US" b="1" dirty="0" smtClean="0">
                <a:cs typeface="Times New Roman" charset="0"/>
              </a:rPr>
              <a:t>60±45	</a:t>
            </a:r>
            <a:r>
              <a:rPr lang="en-GB" altLang="en-US" b="1" dirty="0">
                <a:cs typeface="Times New Roman" charset="0"/>
              </a:rPr>
              <a:t>	8.6±13.4	</a:t>
            </a:r>
            <a:r>
              <a:rPr lang="en-GB" altLang="en-US" b="1" dirty="0" smtClean="0">
                <a:cs typeface="Times New Roman" charset="0"/>
              </a:rPr>
              <a:t>	33±32	</a:t>
            </a:r>
            <a:r>
              <a:rPr lang="en-GB" altLang="en-US" b="1" dirty="0">
                <a:cs typeface="Times New Roman" charset="0"/>
              </a:rPr>
              <a:t>	</a:t>
            </a:r>
            <a:r>
              <a:rPr lang="en-GB" altLang="en-US" b="1" dirty="0" smtClean="0">
                <a:cs typeface="Times New Roman" charset="0"/>
              </a:rPr>
              <a:t>15.8±15</a:t>
            </a:r>
            <a:endParaRPr lang="en-GB" altLang="en-US" b="1" dirty="0">
              <a:cs typeface="Times New Roman" charset="0"/>
            </a:endParaRPr>
          </a:p>
          <a:p>
            <a:endParaRPr lang="en-GB" altLang="en-US" b="1" dirty="0">
              <a:cs typeface="Times New Roman" charset="0"/>
            </a:endParaRPr>
          </a:p>
          <a:p>
            <a:r>
              <a:rPr lang="en-GB" altLang="en-US" b="1" dirty="0">
                <a:cs typeface="Times New Roman" charset="0"/>
              </a:rPr>
              <a:t>Tweezers	</a:t>
            </a:r>
            <a:r>
              <a:rPr lang="en-GB" altLang="en-US" b="1" dirty="0" smtClean="0">
                <a:cs typeface="Times New Roman" charset="0"/>
              </a:rPr>
              <a:t>12±6</a:t>
            </a:r>
            <a:r>
              <a:rPr lang="en-GB" altLang="en-US" b="1" dirty="0">
                <a:cs typeface="Times New Roman" charset="0"/>
              </a:rPr>
              <a:t>		1.9±0.9		</a:t>
            </a:r>
            <a:r>
              <a:rPr lang="en-GB" altLang="en-US" b="1" dirty="0" smtClean="0">
                <a:cs typeface="Times New Roman" charset="0"/>
              </a:rPr>
              <a:t>43±16	</a:t>
            </a:r>
            <a:r>
              <a:rPr lang="en-GB" altLang="en-US" b="1" dirty="0">
                <a:cs typeface="Times New Roman" charset="0"/>
              </a:rPr>
              <a:t>	</a:t>
            </a:r>
            <a:r>
              <a:rPr lang="en-GB" altLang="en-US" b="1" dirty="0" smtClean="0">
                <a:cs typeface="Times New Roman" charset="0"/>
              </a:rPr>
              <a:t>14.3±5</a:t>
            </a:r>
            <a:r>
              <a:rPr lang="en-GB" altLang="en-US" b="1" dirty="0">
                <a:cs typeface="Times New Roman" charset="0"/>
              </a:rPr>
              <a:t>	</a:t>
            </a:r>
            <a:endParaRPr lang="en-GB" altLang="en-US" b="1" dirty="0" smtClean="0">
              <a:cs typeface="Times New Roman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46711" y="404664"/>
            <a:ext cx="5022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5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PROBLEM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3234" y="4479503"/>
            <a:ext cx="472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2400" b="1" dirty="0">
                <a:solidFill>
                  <a:srgbClr val="002060"/>
                </a:solidFill>
              </a:rPr>
              <a:t>Mass </a:t>
            </a:r>
            <a:r>
              <a:rPr lang="en-GB" altLang="en-US" sz="2400" dirty="0" smtClean="0">
                <a:solidFill>
                  <a:srgbClr val="002060"/>
                </a:solidFill>
              </a:rPr>
              <a:t>(µg</a:t>
            </a:r>
            <a:r>
              <a:rPr lang="en-GB" altLang="en-US" sz="2400" dirty="0">
                <a:solidFill>
                  <a:srgbClr val="002060"/>
                </a:solidFill>
              </a:rPr>
              <a:t>) </a:t>
            </a:r>
            <a:r>
              <a:rPr lang="en-GB" altLang="en-US" sz="2400" b="1" dirty="0">
                <a:solidFill>
                  <a:srgbClr val="002060"/>
                </a:solidFill>
              </a:rPr>
              <a:t>of </a:t>
            </a:r>
            <a:r>
              <a:rPr lang="en-GB" altLang="en-US" sz="2400" b="1" dirty="0" smtClean="0">
                <a:solidFill>
                  <a:srgbClr val="002060"/>
                </a:solidFill>
              </a:rPr>
              <a:t>Protein equivalent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87524" y="5013176"/>
            <a:ext cx="85689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b="1" dirty="0" smtClean="0"/>
              <a:t>Blades</a:t>
            </a:r>
            <a:r>
              <a:rPr lang="en-GB" altLang="en-US" b="1" dirty="0"/>
              <a:t>	</a:t>
            </a:r>
            <a:r>
              <a:rPr lang="en-GB" altLang="en-US" b="1" dirty="0" smtClean="0"/>
              <a:t>		</a:t>
            </a:r>
            <a:r>
              <a:rPr lang="en-GB" altLang="en-US" b="1" dirty="0" smtClean="0">
                <a:solidFill>
                  <a:srgbClr val="FF0000"/>
                </a:solidFill>
              </a:rPr>
              <a:t>1140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±120</a:t>
            </a:r>
            <a:r>
              <a:rPr lang="en-GB" altLang="en-US" b="1" dirty="0">
                <a:solidFill>
                  <a:srgbClr val="FF0000"/>
                </a:solidFill>
                <a:cs typeface="Times New Roman" charset="0"/>
              </a:rPr>
              <a:t>		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	2000±800</a:t>
            </a:r>
          </a:p>
          <a:p>
            <a:r>
              <a:rPr lang="en-GB" altLang="en-US" b="1" dirty="0">
                <a:cs typeface="Times New Roman" charset="0"/>
              </a:rPr>
              <a:t>	</a:t>
            </a:r>
          </a:p>
          <a:p>
            <a:r>
              <a:rPr lang="en-GB" altLang="en-US" b="1" dirty="0">
                <a:cs typeface="Times New Roman" charset="0"/>
              </a:rPr>
              <a:t>Forceps		</a:t>
            </a:r>
            <a:r>
              <a:rPr lang="en-GB" altLang="en-US" b="1" dirty="0" smtClean="0">
                <a:cs typeface="Times New Roman" charset="0"/>
              </a:rPr>
              <a:t>	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3000±2250</a:t>
            </a:r>
            <a:r>
              <a:rPr lang="en-GB" altLang="en-US" b="1" dirty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		3300±320</a:t>
            </a:r>
          </a:p>
          <a:p>
            <a:r>
              <a:rPr lang="en-GB" altLang="en-US" b="1" dirty="0">
                <a:cs typeface="Times New Roman" charset="0"/>
              </a:rPr>
              <a:t>	</a:t>
            </a:r>
          </a:p>
          <a:p>
            <a:r>
              <a:rPr lang="en-GB" altLang="en-US" b="1" dirty="0">
                <a:cs typeface="Times New Roman" charset="0"/>
              </a:rPr>
              <a:t>Tweezers	</a:t>
            </a:r>
            <a:r>
              <a:rPr lang="en-GB" altLang="en-US" b="1" dirty="0" smtClean="0">
                <a:cs typeface="Times New Roman" charset="0"/>
              </a:rPr>
              <a:t>	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600±300</a:t>
            </a:r>
            <a:r>
              <a:rPr lang="en-GB" altLang="en-US" b="1" dirty="0">
                <a:solidFill>
                  <a:srgbClr val="FF0000"/>
                </a:solidFill>
                <a:cs typeface="Times New Roman" charset="0"/>
              </a:rPr>
              <a:t>			</a:t>
            </a:r>
            <a:r>
              <a:rPr lang="en-GB" altLang="en-US" b="1" dirty="0" smtClean="0">
                <a:solidFill>
                  <a:srgbClr val="FF0000"/>
                </a:solidFill>
                <a:cs typeface="Times New Roman" charset="0"/>
              </a:rPr>
              <a:t>	4300±16	00</a:t>
            </a:r>
            <a:r>
              <a:rPr lang="en-GB" altLang="en-US" b="1" dirty="0">
                <a:cs typeface="Times New Roman" charset="0"/>
              </a:rPr>
              <a:t>	</a:t>
            </a:r>
            <a:endParaRPr lang="en-GB" altLang="en-US" b="1" dirty="0" smtClean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521130" y="404664"/>
            <a:ext cx="8299342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Problem in Hospitals </a:t>
            </a:r>
          </a:p>
          <a:p>
            <a:pPr>
              <a:defRPr/>
            </a:pPr>
            <a:endParaRPr lang="en-GB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GB" sz="2800" b="1" dirty="0" smtClean="0">
                <a:solidFill>
                  <a:schemeClr val="accent2"/>
                </a:solidFill>
              </a:rPr>
              <a:t>2003  DH </a:t>
            </a:r>
            <a:r>
              <a:rPr lang="en-GB" sz="2800" b="1" dirty="0">
                <a:solidFill>
                  <a:schemeClr val="accent2"/>
                </a:solidFill>
              </a:rPr>
              <a:t>(England) randomly collected instrument trays ready for operations from 25 </a:t>
            </a:r>
            <a:r>
              <a:rPr lang="en-GB" sz="2800" b="1" dirty="0" smtClean="0">
                <a:solidFill>
                  <a:schemeClr val="accent2"/>
                </a:solidFill>
              </a:rPr>
              <a:t>English hospitals</a:t>
            </a:r>
            <a:endParaRPr lang="en-GB" sz="2800" b="1" dirty="0">
              <a:solidFill>
                <a:schemeClr val="accent2"/>
              </a:solidFill>
            </a:endParaRPr>
          </a:p>
          <a:p>
            <a:pPr>
              <a:defRPr/>
            </a:pPr>
            <a:endParaRPr lang="en-GB" sz="2800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GB" sz="2800" b="1" dirty="0" smtClean="0">
                <a:solidFill>
                  <a:schemeClr val="accent2"/>
                </a:solidFill>
              </a:rPr>
              <a:t>Residual </a:t>
            </a:r>
            <a:r>
              <a:rPr lang="en-GB" sz="2800" b="1" dirty="0">
                <a:solidFill>
                  <a:schemeClr val="accent2"/>
                </a:solidFill>
              </a:rPr>
              <a:t>protein analysis </a:t>
            </a:r>
            <a:r>
              <a:rPr lang="en-GB" sz="2800" b="1" dirty="0" smtClean="0">
                <a:solidFill>
                  <a:schemeClr val="accent2"/>
                </a:solidFill>
              </a:rPr>
              <a:t>was performed in </a:t>
            </a:r>
            <a:r>
              <a:rPr lang="en-GB" sz="2800" b="1" dirty="0">
                <a:solidFill>
                  <a:schemeClr val="accent2"/>
                </a:solidFill>
              </a:rPr>
              <a:t>5 different </a:t>
            </a:r>
            <a:r>
              <a:rPr lang="en-GB" sz="2800" b="1" dirty="0" smtClean="0">
                <a:solidFill>
                  <a:schemeClr val="accent2"/>
                </a:solidFill>
              </a:rPr>
              <a:t>laboratory using </a:t>
            </a:r>
            <a:r>
              <a:rPr lang="en-GB" sz="2800" b="1" dirty="0">
                <a:solidFill>
                  <a:schemeClr val="accent2"/>
                </a:solidFill>
              </a:rPr>
              <a:t>5 different </a:t>
            </a:r>
            <a:r>
              <a:rPr lang="en-GB" sz="2800" b="1" dirty="0" smtClean="0">
                <a:solidFill>
                  <a:schemeClr val="accent2"/>
                </a:solidFill>
              </a:rPr>
              <a:t>methods</a:t>
            </a:r>
          </a:p>
          <a:p>
            <a:pPr>
              <a:defRPr/>
            </a:pPr>
            <a:endParaRPr lang="en-GB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GB" sz="2800" dirty="0" smtClean="0">
                <a:solidFill>
                  <a:schemeClr val="accent2"/>
                </a:solidFill>
              </a:rPr>
              <a:t>I used extensive solubilisation in laboratory detergent followed by  OPA/thiol fluorescent assay of the desorbed proteins</a:t>
            </a:r>
            <a:r>
              <a:rPr lang="en-GB" sz="2000" dirty="0" smtClean="0">
                <a:solidFill>
                  <a:schemeClr val="accent2"/>
                </a:solidFill>
              </a:rPr>
              <a:t> 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164388" y="6597650"/>
            <a:ext cx="151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dirty="0">
                <a:cs typeface="Arial" charset="0"/>
              </a:rPr>
              <a:t>© </a:t>
            </a:r>
            <a:r>
              <a:rPr lang="en-GB" altLang="en-US" sz="900" dirty="0"/>
              <a:t>Professor David Perrett </a:t>
            </a:r>
          </a:p>
        </p:txBody>
      </p:sp>
    </p:spTree>
    <p:extLst>
      <p:ext uri="{BB962C8B-B14F-4D97-AF65-F5344CB8AC3E}">
        <p14:creationId xmlns:p14="http://schemas.microsoft.com/office/powerpoint/2010/main" val="26654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2103</Words>
  <Application>Microsoft Office PowerPoint</Application>
  <PresentationFormat>On-screen Show (4:3)</PresentationFormat>
  <Paragraphs>454</Paragraphs>
  <Slides>53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Default Design</vt:lpstr>
      <vt:lpstr>Worksheet</vt:lpstr>
      <vt:lpstr>Chart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Efficiency of removing proteins with Rayon swabs wetted with two different 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situ protein detection technologies funded by DH (England) in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Quantitative Data</vt:lpstr>
      <vt:lpstr>PowerPoint Presentation</vt:lpstr>
      <vt:lpstr>PowerPoint Presentation</vt:lpstr>
      <vt:lpstr>Setting limits Eye set (dry µg/side)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Tri-Lab study</vt:lpstr>
      <vt:lpstr>PowerPoint Presentation</vt:lpstr>
      <vt:lpstr>Main Findings </vt:lpstr>
      <vt:lpstr>Implications for SSD use?</vt:lpstr>
      <vt:lpstr>Some  basic facts 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bioanalysis</dc:creator>
  <cp:lastModifiedBy>David</cp:lastModifiedBy>
  <cp:revision>234</cp:revision>
  <dcterms:created xsi:type="dcterms:W3CDTF">2013-08-02T14:26:06Z</dcterms:created>
  <dcterms:modified xsi:type="dcterms:W3CDTF">2015-10-04T22:28:55Z</dcterms:modified>
</cp:coreProperties>
</file>