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9" r:id="rId2"/>
    <p:sldId id="296" r:id="rId3"/>
    <p:sldId id="323" r:id="rId4"/>
    <p:sldId id="287" r:id="rId5"/>
    <p:sldId id="260" r:id="rId6"/>
    <p:sldId id="261" r:id="rId7"/>
    <p:sldId id="288" r:id="rId8"/>
    <p:sldId id="289" r:id="rId9"/>
    <p:sldId id="290" r:id="rId10"/>
    <p:sldId id="300" r:id="rId11"/>
    <p:sldId id="301" r:id="rId12"/>
    <p:sldId id="292" r:id="rId13"/>
    <p:sldId id="303" r:id="rId14"/>
    <p:sldId id="305" r:id="rId15"/>
    <p:sldId id="306" r:id="rId16"/>
    <p:sldId id="307" r:id="rId17"/>
    <p:sldId id="291" r:id="rId18"/>
    <p:sldId id="308" r:id="rId19"/>
    <p:sldId id="264" r:id="rId20"/>
    <p:sldId id="316" r:id="rId21"/>
    <p:sldId id="310" r:id="rId22"/>
    <p:sldId id="266" r:id="rId23"/>
    <p:sldId id="311" r:id="rId24"/>
    <p:sldId id="312" r:id="rId25"/>
    <p:sldId id="313" r:id="rId26"/>
    <p:sldId id="268" r:id="rId27"/>
    <p:sldId id="321" r:id="rId28"/>
    <p:sldId id="317" r:id="rId29"/>
    <p:sldId id="318" r:id="rId30"/>
    <p:sldId id="319" r:id="rId31"/>
    <p:sldId id="280" r:id="rId32"/>
    <p:sldId id="314" r:id="rId33"/>
    <p:sldId id="324" r:id="rId34"/>
    <p:sldId id="325" r:id="rId35"/>
    <p:sldId id="326" r:id="rId36"/>
    <p:sldId id="327" r:id="rId37"/>
    <p:sldId id="328" r:id="rId38"/>
    <p:sldId id="320" r:id="rId39"/>
    <p:sldId id="322" r:id="rId40"/>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ideck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3399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9364" autoAdjust="0"/>
  </p:normalViewPr>
  <p:slideViewPr>
    <p:cSldViewPr>
      <p:cViewPr>
        <p:scale>
          <a:sx n="108" d="100"/>
          <a:sy n="108" d="100"/>
        </p:scale>
        <p:origin x="-984" y="-126"/>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EBD2EE0-A051-4ADE-8A90-199F4DD57035}" type="datetimeFigureOut">
              <a:rPr lang="de-DE" smtClean="0"/>
              <a:t>27.08.2015</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E0B5A42-92B1-42B6-BFB1-C97385CECE13}" type="slidenum">
              <a:rPr lang="de-DE" smtClean="0"/>
              <a:t>‹Nr.›</a:t>
            </a:fld>
            <a:endParaRPr lang="de-DE"/>
          </a:p>
        </p:txBody>
      </p:sp>
    </p:spTree>
    <p:extLst>
      <p:ext uri="{BB962C8B-B14F-4D97-AF65-F5344CB8AC3E}">
        <p14:creationId xmlns:p14="http://schemas.microsoft.com/office/powerpoint/2010/main" val="3159294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14BC9BE-F74B-4E40-97E5-DB22E18330D6}" type="slidenum">
              <a:rPr lang="de-DE" altLang="de-DE" smtClean="0"/>
              <a:pPr eaLnBrk="1" hangingPunct="1">
                <a:spcBef>
                  <a:spcPct val="0"/>
                </a:spcBef>
              </a:pPr>
              <a:t>3</a:t>
            </a:fld>
            <a:endParaRPr lang="de-DE" altLang="de-DE" smtClean="0"/>
          </a:p>
        </p:txBody>
      </p:sp>
      <p:sp>
        <p:nvSpPr>
          <p:cNvPr id="221187" name="Rectangle 7"/>
          <p:cNvSpPr txBox="1">
            <a:spLocks noGrp="1" noChangeArrowheads="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679594B0-CBE6-41A7-9E76-DACB55105F47}" type="slidenum">
              <a:rPr lang="de-DE" altLang="de-DE"/>
              <a:pPr algn="r" eaLnBrk="1" hangingPunct="1">
                <a:spcBef>
                  <a:spcPct val="0"/>
                </a:spcBef>
              </a:pPr>
              <a:t>3</a:t>
            </a:fld>
            <a:endParaRPr lang="de-DE" altLang="de-DE"/>
          </a:p>
        </p:txBody>
      </p:sp>
      <p:sp>
        <p:nvSpPr>
          <p:cNvPr id="221188" name="Folienbildplatzhalter 1"/>
          <p:cNvSpPr>
            <a:spLocks noGrp="1" noRot="1" noChangeAspect="1" noTextEdit="1"/>
          </p:cNvSpPr>
          <p:nvPr>
            <p:ph type="sldImg"/>
          </p:nvPr>
        </p:nvSpPr>
        <p:spPr>
          <a:ln/>
        </p:spPr>
      </p:sp>
      <p:sp>
        <p:nvSpPr>
          <p:cNvPr id="221189" name="Notizenplatzhalter 2"/>
          <p:cNvSpPr>
            <a:spLocks noGrp="1"/>
          </p:cNvSpPr>
          <p:nvPr>
            <p:ph type="body" idx="1"/>
          </p:nvPr>
        </p:nvSpPr>
        <p:spPr>
          <a:noFill/>
        </p:spPr>
        <p:txBody>
          <a:bodyPr/>
          <a:lstStyle/>
          <a:p>
            <a:pPr eaLnBrk="1" hangingPunct="1"/>
            <a:endParaRPr lang="de-DE" altLang="de-DE" smtClean="0"/>
          </a:p>
        </p:txBody>
      </p:sp>
      <p:sp>
        <p:nvSpPr>
          <p:cNvPr id="221190" name="Foliennummernplatzhalter 3"/>
          <p:cNvSpPr txBox="1">
            <a:spLocks noGrp="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33C54EB-094B-4220-BD43-A76D3C7F1703}" type="slidenum">
              <a:rPr lang="de-DE" altLang="de-DE"/>
              <a:pPr algn="r" eaLnBrk="1" hangingPunct="1">
                <a:spcBef>
                  <a:spcPct val="0"/>
                </a:spcBef>
              </a:pPr>
              <a:t>3</a:t>
            </a:fld>
            <a:endParaRPr lang="de-DE" altLang="de-DE"/>
          </a:p>
        </p:txBody>
      </p:sp>
    </p:spTree>
    <p:extLst>
      <p:ext uri="{BB962C8B-B14F-4D97-AF65-F5344CB8AC3E}">
        <p14:creationId xmlns:p14="http://schemas.microsoft.com/office/powerpoint/2010/main" val="335627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lienbildplatzhalter 1"/>
          <p:cNvSpPr>
            <a:spLocks noGrp="1" noRot="1" noChangeAspect="1" noTextEdit="1"/>
          </p:cNvSpPr>
          <p:nvPr>
            <p:ph type="sldImg"/>
          </p:nvPr>
        </p:nvSpPr>
        <p:spPr>
          <a:ln/>
        </p:spPr>
      </p:sp>
      <p:sp>
        <p:nvSpPr>
          <p:cNvPr id="105475" name="Notizenplatzhalter 2"/>
          <p:cNvSpPr>
            <a:spLocks noGrp="1"/>
          </p:cNvSpPr>
          <p:nvPr>
            <p:ph type="body" idx="1"/>
          </p:nvPr>
        </p:nvSpPr>
        <p:spPr>
          <a:noFill/>
        </p:spPr>
        <p:txBody>
          <a:bodyPr/>
          <a:lstStyle/>
          <a:p>
            <a:pPr eaLnBrk="1" hangingPunct="1"/>
            <a:endParaRPr lang="de-AT" altLang="de-DE" smtClean="0"/>
          </a:p>
        </p:txBody>
      </p:sp>
      <p:sp>
        <p:nvSpPr>
          <p:cNvPr id="105476" name="Foliennummernplatzhalter 3"/>
          <p:cNvSpPr>
            <a:spLocks noGrp="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24FF85D3-4018-4C43-9E41-4386F8CF4A98}" type="slidenum">
              <a:rPr lang="de-DE" altLang="de-DE">
                <a:latin typeface="Arial" charset="0"/>
              </a:rPr>
              <a:pPr eaLnBrk="1" hangingPunct="1"/>
              <a:t>39</a:t>
            </a:fld>
            <a:endParaRPr lang="de-DE" altLang="de-DE">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de-DE">
                <a:solidFill>
                  <a:srgbClr val="000000"/>
                </a:solidFill>
              </a:endParaRPr>
            </a:p>
          </p:txBody>
        </p:sp>
        <p:sp>
          <p:nvSpPr>
            <p:cNvPr id="6" name="AutoShape 4"/>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de-DE">
                <a:solidFill>
                  <a:srgbClr val="000000"/>
                </a:solidFill>
              </a:endParaRPr>
            </a:p>
          </p:txBody>
        </p:sp>
        <p:sp>
          <p:nvSpPr>
            <p:cNvPr id="7" name="AutoShape 5"/>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de-DE">
                <a:solidFill>
                  <a:srgbClr val="000000"/>
                </a:solidFill>
              </a:endParaRPr>
            </a:p>
          </p:txBody>
        </p:sp>
      </p:grpSp>
      <p:sp>
        <p:nvSpPr>
          <p:cNvPr id="5126" name="Rectangle 6"/>
          <p:cNvSpPr>
            <a:spLocks noGrp="1" noChangeArrowheads="1"/>
          </p:cNvSpPr>
          <p:nvPr>
            <p:ph type="ctrTitle"/>
          </p:nvPr>
        </p:nvSpPr>
        <p:spPr>
          <a:xfrm>
            <a:off x="1443038" y="985838"/>
            <a:ext cx="7239000" cy="1444625"/>
          </a:xfrm>
        </p:spPr>
        <p:txBody>
          <a:bodyPr/>
          <a:lstStyle>
            <a:lvl1pPr>
              <a:defRPr sz="4000"/>
            </a:lvl1pPr>
          </a:lstStyle>
          <a:p>
            <a:pPr lvl="0"/>
            <a:r>
              <a:rPr lang="de-DE" altLang="de-DE" noProof="0" smtClean="0"/>
              <a:t>Titelmasterformat durch Klicken bearbeiten</a:t>
            </a:r>
          </a:p>
        </p:txBody>
      </p:sp>
      <p:sp>
        <p:nvSpPr>
          <p:cNvPr id="5127"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de-DE" altLang="de-DE" noProof="0" smtClean="0"/>
              <a:t>Formatvorlage des Untertitelmasters durch Klicken bearbeiten</a:t>
            </a:r>
          </a:p>
        </p:txBody>
      </p:sp>
      <p:sp>
        <p:nvSpPr>
          <p:cNvPr id="8" name="Rectangle 8"/>
          <p:cNvSpPr>
            <a:spLocks noGrp="1" noChangeArrowheads="1"/>
          </p:cNvSpPr>
          <p:nvPr>
            <p:ph type="dt" sz="half" idx="10"/>
          </p:nvPr>
        </p:nvSpPr>
        <p:spPr/>
        <p:txBody>
          <a:bodyPr/>
          <a:lstStyle>
            <a:lvl1pPr>
              <a:defRPr/>
            </a:lvl1pPr>
          </a:lstStyle>
          <a:p>
            <a:pPr>
              <a:defRPr/>
            </a:pPr>
            <a:endParaRPr lang="de-DE" altLang="de-DE">
              <a:solidFill>
                <a:srgbClr val="000000"/>
              </a:solidFill>
            </a:endParaRPr>
          </a:p>
        </p:txBody>
      </p:sp>
      <p:sp>
        <p:nvSpPr>
          <p:cNvPr id="9" name="Rectangle 9"/>
          <p:cNvSpPr>
            <a:spLocks noGrp="1" noChangeArrowheads="1"/>
          </p:cNvSpPr>
          <p:nvPr>
            <p:ph type="ftr" sz="quarter" idx="11"/>
          </p:nvPr>
        </p:nvSpPr>
        <p:spPr/>
        <p:txBody>
          <a:bodyPr/>
          <a:lstStyle>
            <a:lvl1pPr>
              <a:defRPr/>
            </a:lvl1pPr>
          </a:lstStyle>
          <a:p>
            <a:pPr>
              <a:defRPr/>
            </a:pPr>
            <a:endParaRPr lang="de-DE" altLang="de-DE">
              <a:solidFill>
                <a:srgbClr val="000000"/>
              </a:solidFill>
            </a:endParaRPr>
          </a:p>
        </p:txBody>
      </p:sp>
      <p:sp>
        <p:nvSpPr>
          <p:cNvPr id="10" name="Rectangle 10"/>
          <p:cNvSpPr>
            <a:spLocks noGrp="1" noChangeArrowheads="1"/>
          </p:cNvSpPr>
          <p:nvPr>
            <p:ph type="sldNum" sz="quarter" idx="12"/>
          </p:nvPr>
        </p:nvSpPr>
        <p:spPr/>
        <p:txBody>
          <a:bodyPr/>
          <a:lstStyle>
            <a:lvl1pPr>
              <a:defRPr/>
            </a:lvl1pPr>
          </a:lstStyle>
          <a:p>
            <a:pPr>
              <a:defRPr/>
            </a:pPr>
            <a:fld id="{F49078BA-5A9B-46F0-B029-9ED13E9F846A}"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8163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FB478C96-AB2F-4A48-B5EB-CE1F6580773B}"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170860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56413" y="301625"/>
            <a:ext cx="1827212" cy="564038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370013" y="301625"/>
            <a:ext cx="5334000" cy="564038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7631867C-85B3-470D-A704-743059A6BBEA}"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2817369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370013" y="301625"/>
            <a:ext cx="7313612"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1370013" y="1827213"/>
            <a:ext cx="7313612" cy="4114800"/>
          </a:xfrm>
        </p:spPr>
        <p:txBody>
          <a:bodyPr/>
          <a:lstStyle/>
          <a:p>
            <a:pPr lvl="0"/>
            <a:endParaRPr lang="de-DE"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9"/>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10"/>
          <p:cNvSpPr>
            <a:spLocks noGrp="1" noChangeArrowheads="1"/>
          </p:cNvSpPr>
          <p:nvPr>
            <p:ph type="sldNum" sz="quarter" idx="12"/>
          </p:nvPr>
        </p:nvSpPr>
        <p:spPr>
          <a:ln/>
        </p:spPr>
        <p:txBody>
          <a:bodyPr/>
          <a:lstStyle>
            <a:lvl1pPr>
              <a:defRPr/>
            </a:lvl1pPr>
          </a:lstStyle>
          <a:p>
            <a:pPr>
              <a:defRPr/>
            </a:pPr>
            <a:fld id="{B78A6C6E-E873-4C8F-818E-4668FF9684A5}" type="slidenum">
              <a:rPr lang="de-DE" altLang="de-DE"/>
              <a:pPr>
                <a:defRPr/>
              </a:pPr>
              <a:t>‹Nr.›</a:t>
            </a:fld>
            <a:endParaRPr lang="de-DE" altLang="de-DE"/>
          </a:p>
        </p:txBody>
      </p:sp>
    </p:spTree>
    <p:extLst>
      <p:ext uri="{BB962C8B-B14F-4D97-AF65-F5344CB8AC3E}">
        <p14:creationId xmlns:p14="http://schemas.microsoft.com/office/powerpoint/2010/main" val="74801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82E27ACE-DE0E-42D3-BC8C-8772ED216F03}"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155356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8"/>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1F1BC2D1-EB83-43EE-BBCF-6A76A6E7342D}"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272941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8"/>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E65CA7EB-37AA-49FA-8E1A-0678C3DBFA62}"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2995840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8"/>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BF210061-646A-4956-A476-2650E6D7069C}"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13896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8"/>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CB719F65-04BA-438C-8033-D298811F7339}"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195417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6E2C0FB5-8C8A-4ABF-BC50-64AAD716FE74}"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3996955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5549D268-D126-46D8-927E-02C561D69B3E}"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320973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A6648008-F4D4-4015-B7E1-46838CE3FF9C}"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2090773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de-DE">
                <a:solidFill>
                  <a:srgbClr val="000000"/>
                </a:solidFill>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de-DE">
                <a:solidFill>
                  <a:srgbClr val="000000"/>
                </a:solidFill>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de-DE">
                <a:solidFill>
                  <a:srgbClr val="000000"/>
                </a:solidFill>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ltLang="de-DE" smtClean="0"/>
              <a:t>Titelmasterformat durch Klicken bearbeiten</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104"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fontAlgn="base">
              <a:spcBef>
                <a:spcPct val="0"/>
              </a:spcBef>
              <a:spcAft>
                <a:spcPct val="0"/>
              </a:spcAft>
              <a:defRPr/>
            </a:pPr>
            <a:endParaRPr lang="de-DE" altLang="de-DE">
              <a:solidFill>
                <a:srgbClr val="000000"/>
              </a:solidFill>
            </a:endParaRPr>
          </a:p>
        </p:txBody>
      </p:sp>
      <p:sp>
        <p:nvSpPr>
          <p:cNvPr id="4105"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lgn="ctr" fontAlgn="base">
              <a:spcBef>
                <a:spcPct val="0"/>
              </a:spcBef>
              <a:spcAft>
                <a:spcPct val="0"/>
              </a:spcAft>
              <a:defRPr/>
            </a:pPr>
            <a:endParaRPr lang="de-DE" altLang="de-DE">
              <a:solidFill>
                <a:srgbClr val="000000"/>
              </a:solidFill>
            </a:endParaRPr>
          </a:p>
        </p:txBody>
      </p:sp>
      <p:sp>
        <p:nvSpPr>
          <p:cNvPr id="4106"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fontAlgn="base">
              <a:spcBef>
                <a:spcPct val="0"/>
              </a:spcBef>
              <a:spcAft>
                <a:spcPct val="0"/>
              </a:spcAft>
              <a:defRPr/>
            </a:pPr>
            <a:fld id="{07E3D9EB-6002-47E5-8383-010382BB73C7}" type="slidenum">
              <a:rPr lang="de-DE" altLang="de-DE">
                <a:solidFill>
                  <a:srgbClr val="000000"/>
                </a:solidFill>
              </a:rPr>
              <a:pPr fontAlgn="base">
                <a:spcBef>
                  <a:spcPct val="0"/>
                </a:spcBef>
                <a:spcAft>
                  <a:spcPct val="0"/>
                </a:spcAft>
                <a:defRPr/>
              </a:pPr>
              <a:t>‹Nr.›</a:t>
            </a:fld>
            <a:endParaRPr lang="de-DE" altLang="de-DE">
              <a:solidFill>
                <a:srgbClr val="000000"/>
              </a:solidFill>
            </a:endParaRPr>
          </a:p>
        </p:txBody>
      </p:sp>
    </p:spTree>
    <p:extLst>
      <p:ext uri="{BB962C8B-B14F-4D97-AF65-F5344CB8AC3E}">
        <p14:creationId xmlns:p14="http://schemas.microsoft.com/office/powerpoint/2010/main" val="108781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301625"/>
            <a:ext cx="7632848" cy="1143000"/>
          </a:xfrm>
        </p:spPr>
        <p:txBody>
          <a:bodyPr/>
          <a:lstStyle/>
          <a:p>
            <a:r>
              <a:rPr lang="en-US" sz="2400" b="1" dirty="0"/>
              <a:t>The role of the patient in a multidisciplinary team - the patient is “in"</a:t>
            </a:r>
            <a:endParaRPr lang="de-DE" sz="2400" dirty="0"/>
          </a:p>
        </p:txBody>
      </p:sp>
      <p:sp>
        <p:nvSpPr>
          <p:cNvPr id="3" name="Inhaltsplatzhalter 2"/>
          <p:cNvSpPr>
            <a:spLocks noGrp="1"/>
          </p:cNvSpPr>
          <p:nvPr>
            <p:ph idx="1"/>
          </p:nvPr>
        </p:nvSpPr>
        <p:spPr>
          <a:xfrm>
            <a:off x="1370013" y="1628800"/>
            <a:ext cx="7313612" cy="5229200"/>
          </a:xfrm>
        </p:spPr>
        <p:txBody>
          <a:bodyPr/>
          <a:lstStyle/>
          <a:p>
            <a:pPr marL="0" indent="0">
              <a:buNone/>
            </a:pPr>
            <a:endParaRPr lang="en-GB" sz="2000" b="1" smtClean="0"/>
          </a:p>
          <a:p>
            <a:pPr marL="0" indent="0">
              <a:buNone/>
            </a:pPr>
            <a:endParaRPr lang="en-GB" sz="2000" b="1" smtClean="0"/>
          </a:p>
          <a:p>
            <a:pPr>
              <a:buAutoNum type="arabicPlain"/>
            </a:pPr>
            <a:endParaRPr lang="en-GB" sz="1400" b="1" smtClean="0"/>
          </a:p>
          <a:p>
            <a:pPr>
              <a:buAutoNum type="arabicPlain"/>
            </a:pPr>
            <a:endParaRPr lang="en-GB" sz="1400" b="1" smtClean="0"/>
          </a:p>
          <a:p>
            <a:pPr>
              <a:buAutoNum type="arabicPlain"/>
            </a:pPr>
            <a:endParaRPr lang="en-GB" sz="1400" b="1" smtClean="0"/>
          </a:p>
          <a:p>
            <a:pPr>
              <a:buAutoNum type="arabicPlain"/>
            </a:pPr>
            <a:endParaRPr lang="en-GB" sz="1400" b="1" smtClean="0"/>
          </a:p>
          <a:p>
            <a:pPr marL="0" indent="0">
              <a:buNone/>
            </a:pPr>
            <a:endParaRPr lang="en-GB" sz="1400" b="1" smtClean="0"/>
          </a:p>
          <a:p>
            <a:pPr marL="0" indent="0">
              <a:buNone/>
            </a:pPr>
            <a:endParaRPr lang="en-GB" sz="1400" b="1" smtClean="0"/>
          </a:p>
          <a:p>
            <a:pPr>
              <a:buAutoNum type="arabicPlain"/>
            </a:pPr>
            <a:endParaRPr lang="en-GB" sz="1400" b="1" smtClean="0"/>
          </a:p>
          <a:p>
            <a:pPr marL="0" indent="0">
              <a:buNone/>
            </a:pPr>
            <a:r>
              <a:rPr lang="en-GB" sz="1400" b="1" smtClean="0"/>
              <a:t>      </a:t>
            </a:r>
            <a:endParaRPr lang="en-GB" sz="1400" b="1"/>
          </a:p>
        </p:txBody>
      </p:sp>
      <p:pic>
        <p:nvPicPr>
          <p:cNvPr id="151554" name="Picture 2" descr="C:\Users\kramera\AppData\Local\Microsoft\Windows\Temporary Internet Files\Content.Outlook\0NHTAIA5\Boot Kramer  (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556792"/>
            <a:ext cx="7776864" cy="5400600"/>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3059832" y="2132856"/>
            <a:ext cx="5472608" cy="923330"/>
          </a:xfrm>
          <a:prstGeom prst="rect">
            <a:avLst/>
          </a:prstGeom>
        </p:spPr>
        <p:txBody>
          <a:bodyPr wrap="square">
            <a:spAutoFit/>
          </a:bodyPr>
          <a:lstStyle/>
          <a:p>
            <a:r>
              <a:rPr lang="en-GB" b="1" smtClean="0"/>
              <a:t>Nothing is more powerful than an idea</a:t>
            </a:r>
          </a:p>
          <a:p>
            <a:r>
              <a:rPr lang="en-GB" b="1" smtClean="0"/>
              <a:t>which time has come.</a:t>
            </a:r>
          </a:p>
          <a:p>
            <a:r>
              <a:rPr lang="en-GB" b="1" smtClean="0"/>
              <a:t>                     		         </a:t>
            </a:r>
            <a:r>
              <a:rPr lang="en-GB" b="1" i="1" smtClean="0"/>
              <a:t>Victor Hugo</a:t>
            </a:r>
            <a:endParaRPr lang="en-GB" b="1" i="1"/>
          </a:p>
        </p:txBody>
      </p:sp>
      <p:pic>
        <p:nvPicPr>
          <p:cNvPr id="6"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11707"/>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098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altLang="de-DE" sz="2700" b="1" smtClean="0"/>
              <a:t>Importance of Hand Hygiene</a:t>
            </a:r>
          </a:p>
        </p:txBody>
      </p:sp>
      <p:sp>
        <p:nvSpPr>
          <p:cNvPr id="32771" name="Rectangle 3"/>
          <p:cNvSpPr>
            <a:spLocks noGrp="1" noChangeArrowheads="1"/>
          </p:cNvSpPr>
          <p:nvPr>
            <p:ph type="body" idx="1"/>
          </p:nvPr>
        </p:nvSpPr>
        <p:spPr>
          <a:xfrm>
            <a:off x="1371600" y="1700808"/>
            <a:ext cx="7772400" cy="4762500"/>
          </a:xfrm>
        </p:spPr>
        <p:txBody>
          <a:bodyPr/>
          <a:lstStyle/>
          <a:p>
            <a:pPr eaLnBrk="1" hangingPunct="1">
              <a:lnSpc>
                <a:spcPct val="80000"/>
              </a:lnSpc>
              <a:buFont typeface="Wingdings" pitchFamily="2" charset="2"/>
              <a:buNone/>
            </a:pPr>
            <a:endParaRPr lang="en-GB" altLang="de-DE" sz="1900" b="1" dirty="0" smtClean="0"/>
          </a:p>
          <a:p>
            <a:pPr eaLnBrk="1" hangingPunct="1">
              <a:lnSpc>
                <a:spcPct val="80000"/>
              </a:lnSpc>
              <a:buFont typeface="Wingdings" pitchFamily="2" charset="2"/>
              <a:buNone/>
            </a:pPr>
            <a:endParaRPr lang="en-GB" altLang="de-DE" sz="1900" b="1" dirty="0" smtClean="0"/>
          </a:p>
          <a:p>
            <a:pPr eaLnBrk="1" hangingPunct="1">
              <a:lnSpc>
                <a:spcPct val="80000"/>
              </a:lnSpc>
              <a:buFont typeface="Wingdings" pitchFamily="2" charset="2"/>
              <a:buNone/>
            </a:pPr>
            <a:endParaRPr lang="en-GB" altLang="de-DE" sz="1900" b="1" dirty="0" smtClean="0"/>
          </a:p>
          <a:p>
            <a:pPr eaLnBrk="1" hangingPunct="1">
              <a:lnSpc>
                <a:spcPct val="80000"/>
              </a:lnSpc>
              <a:buFont typeface="Wingdings" pitchFamily="2" charset="2"/>
              <a:buNone/>
            </a:pPr>
            <a:endParaRPr lang="en-GB" altLang="de-DE" sz="1900" b="1" dirty="0" smtClean="0"/>
          </a:p>
          <a:p>
            <a:pPr eaLnBrk="1" hangingPunct="1">
              <a:lnSpc>
                <a:spcPct val="80000"/>
              </a:lnSpc>
              <a:buFont typeface="Wingdings" pitchFamily="2" charset="2"/>
              <a:buNone/>
            </a:pPr>
            <a:endParaRPr lang="en-GB" altLang="de-DE" sz="1900" b="1" dirty="0" smtClean="0"/>
          </a:p>
          <a:p>
            <a:pPr eaLnBrk="1" hangingPunct="1">
              <a:lnSpc>
                <a:spcPct val="80000"/>
              </a:lnSpc>
              <a:buFont typeface="Wingdings" pitchFamily="2" charset="2"/>
              <a:buNone/>
            </a:pPr>
            <a:endParaRPr lang="en-GB" altLang="de-DE" sz="1900" b="1" dirty="0" smtClean="0"/>
          </a:p>
          <a:p>
            <a:pPr eaLnBrk="1" hangingPunct="1">
              <a:lnSpc>
                <a:spcPct val="80000"/>
              </a:lnSpc>
              <a:buFont typeface="Wingdings" pitchFamily="2" charset="2"/>
              <a:buNone/>
            </a:pPr>
            <a:endParaRPr lang="en-GB" altLang="de-DE" sz="1900" b="1" dirty="0" smtClean="0"/>
          </a:p>
          <a:p>
            <a:pPr algn="ctr" eaLnBrk="1" hangingPunct="1">
              <a:lnSpc>
                <a:spcPct val="80000"/>
              </a:lnSpc>
              <a:buFont typeface="Wingdings" pitchFamily="2" charset="2"/>
              <a:buNone/>
            </a:pPr>
            <a:endParaRPr lang="en-GB" altLang="de-DE" sz="1900" b="1" dirty="0" smtClean="0"/>
          </a:p>
          <a:p>
            <a:pPr algn="ctr" eaLnBrk="1" hangingPunct="1">
              <a:lnSpc>
                <a:spcPct val="80000"/>
              </a:lnSpc>
              <a:buFont typeface="Wingdings" pitchFamily="2" charset="2"/>
              <a:buNone/>
            </a:pPr>
            <a:r>
              <a:rPr lang="en-GB" altLang="de-DE" sz="1900" b="1" dirty="0" smtClean="0"/>
              <a:t>Hand hygiene is generally considered to be the</a:t>
            </a:r>
          </a:p>
          <a:p>
            <a:pPr algn="ctr" eaLnBrk="1" hangingPunct="1">
              <a:lnSpc>
                <a:spcPct val="80000"/>
              </a:lnSpc>
              <a:buFont typeface="Wingdings" pitchFamily="2" charset="2"/>
              <a:buNone/>
            </a:pPr>
            <a:r>
              <a:rPr lang="en-GB" altLang="de-DE" sz="1900" b="1" dirty="0" smtClean="0"/>
              <a:t>most </a:t>
            </a:r>
          </a:p>
          <a:p>
            <a:pPr algn="ctr" eaLnBrk="1" hangingPunct="1">
              <a:lnSpc>
                <a:spcPct val="80000"/>
              </a:lnSpc>
              <a:buFont typeface="Wingdings" pitchFamily="2" charset="2"/>
              <a:buNone/>
            </a:pPr>
            <a:r>
              <a:rPr lang="en-GB" altLang="de-DE" sz="1900" b="1" dirty="0" smtClean="0"/>
              <a:t>important measure to prevent the spread of HAI </a:t>
            </a:r>
          </a:p>
          <a:p>
            <a:pPr algn="ctr" eaLnBrk="1" hangingPunct="1">
              <a:lnSpc>
                <a:spcPct val="80000"/>
              </a:lnSpc>
              <a:buFont typeface="Wingdings" pitchFamily="2" charset="2"/>
              <a:buNone/>
            </a:pPr>
            <a:endParaRPr lang="en-GB" altLang="de-DE" sz="1900" dirty="0" smtClean="0"/>
          </a:p>
          <a:p>
            <a:pPr eaLnBrk="1" hangingPunct="1">
              <a:lnSpc>
                <a:spcPct val="80000"/>
              </a:lnSpc>
              <a:buFont typeface="Wingdings" pitchFamily="2" charset="2"/>
              <a:buNone/>
            </a:pPr>
            <a:endParaRPr lang="en-GB" altLang="de-DE" sz="1900" b="1" dirty="0" smtClean="0">
              <a:solidFill>
                <a:srgbClr val="FF3300"/>
              </a:solidFill>
            </a:endParaRPr>
          </a:p>
        </p:txBody>
      </p:sp>
      <p:sp>
        <p:nvSpPr>
          <p:cNvPr id="32772" name="AutoShape 4"/>
          <p:cNvSpPr>
            <a:spLocks noChangeArrowheads="1"/>
          </p:cNvSpPr>
          <p:nvPr/>
        </p:nvSpPr>
        <p:spPr bwMode="auto">
          <a:xfrm>
            <a:off x="4427538" y="2997200"/>
            <a:ext cx="485775" cy="506413"/>
          </a:xfrm>
          <a:prstGeom prst="downArrow">
            <a:avLst>
              <a:gd name="adj1" fmla="val 50000"/>
              <a:gd name="adj2" fmla="val 2606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endParaRPr lang="en-GB" altLang="de-DE" sz="1800">
              <a:latin typeface="Tahoma" pitchFamily="34" charset="0"/>
            </a:endParaRPr>
          </a:p>
        </p:txBody>
      </p:sp>
      <p:pic>
        <p:nvPicPr>
          <p:cNvPr id="32773"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0938" y="188913"/>
            <a:ext cx="1601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066" y="1628800"/>
            <a:ext cx="2985110"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476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57188"/>
            <a:ext cx="7789862" cy="650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1" name="Rectangle 3"/>
          <p:cNvSpPr>
            <a:spLocks noChangeArrowheads="1"/>
          </p:cNvSpPr>
          <p:nvPr/>
        </p:nvSpPr>
        <p:spPr bwMode="auto">
          <a:xfrm>
            <a:off x="152400" y="152400"/>
            <a:ext cx="7793038"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endParaRPr lang="en-GB" altLang="de-DE" sz="3600">
              <a:solidFill>
                <a:schemeClr val="tx2"/>
              </a:solidFill>
              <a:latin typeface="Arial" pitchFamily="34" charset="0"/>
            </a:endParaRPr>
          </a:p>
        </p:txBody>
      </p:sp>
      <p:pic>
        <p:nvPicPr>
          <p:cNvPr id="43012"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2525" y="0"/>
            <a:ext cx="16017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510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the Five Moments for </a:t>
            </a:r>
            <a:br>
              <a:rPr lang="en-GB" b="1" dirty="0" smtClean="0"/>
            </a:br>
            <a:r>
              <a:rPr lang="en-GB" b="1" u="sng" dirty="0" smtClean="0"/>
              <a:t>Patient</a:t>
            </a:r>
            <a:r>
              <a:rPr lang="en-GB" b="1" dirty="0" smtClean="0"/>
              <a:t> Hand Hygiene</a:t>
            </a:r>
            <a:endParaRPr lang="en-GB" b="1" dirty="0"/>
          </a:p>
        </p:txBody>
      </p:sp>
      <p:sp>
        <p:nvSpPr>
          <p:cNvPr id="3" name="Inhaltsplatzhalter 2"/>
          <p:cNvSpPr>
            <a:spLocks noGrp="1"/>
          </p:cNvSpPr>
          <p:nvPr>
            <p:ph idx="1"/>
          </p:nvPr>
        </p:nvSpPr>
        <p:spPr/>
        <p:txBody>
          <a:bodyPr/>
          <a:lstStyle/>
          <a:p>
            <a:pPr marL="457200" indent="-457200">
              <a:buFont typeface="+mj-lt"/>
              <a:buAutoNum type="arabicPeriod"/>
            </a:pPr>
            <a:r>
              <a:rPr lang="en-GB" sz="2000" b="1" dirty="0" smtClean="0"/>
              <a:t>When entering the room</a:t>
            </a:r>
          </a:p>
          <a:p>
            <a:pPr marL="457200" indent="-457200">
              <a:buFont typeface="+mj-lt"/>
              <a:buAutoNum type="arabicPeriod"/>
            </a:pPr>
            <a:endParaRPr lang="en-GB" sz="2000" b="1" dirty="0" smtClean="0"/>
          </a:p>
          <a:p>
            <a:pPr marL="457200" indent="-457200">
              <a:buFont typeface="+mj-lt"/>
              <a:buAutoNum type="arabicPeriod"/>
            </a:pPr>
            <a:r>
              <a:rPr lang="en-GB" sz="2000" b="1" dirty="0" smtClean="0"/>
              <a:t>When leaving the room</a:t>
            </a:r>
          </a:p>
          <a:p>
            <a:pPr marL="457200" indent="-457200">
              <a:buFont typeface="+mj-lt"/>
              <a:buAutoNum type="arabicPeriod"/>
            </a:pPr>
            <a:endParaRPr lang="en-GB" sz="2000" b="1" dirty="0" smtClean="0"/>
          </a:p>
          <a:p>
            <a:pPr marL="457200" indent="-457200">
              <a:buFont typeface="+mj-lt"/>
              <a:buAutoNum type="arabicPeriod"/>
            </a:pPr>
            <a:r>
              <a:rPr lang="en-GB" sz="2000" b="1" dirty="0" smtClean="0"/>
              <a:t>Before intake of food</a:t>
            </a:r>
          </a:p>
          <a:p>
            <a:pPr marL="457200" indent="-457200">
              <a:buFont typeface="+mj-lt"/>
              <a:buAutoNum type="arabicPeriod"/>
            </a:pPr>
            <a:endParaRPr lang="en-GB" sz="2000" b="1" dirty="0" smtClean="0"/>
          </a:p>
          <a:p>
            <a:pPr marL="457200" indent="-457200">
              <a:buFont typeface="+mj-lt"/>
              <a:buAutoNum type="arabicPeriod"/>
            </a:pPr>
            <a:r>
              <a:rPr lang="en-GB" sz="2000" b="1" dirty="0" smtClean="0"/>
              <a:t>After using the washroom (WC)</a:t>
            </a:r>
          </a:p>
          <a:p>
            <a:pPr marL="457200" indent="-457200">
              <a:buFont typeface="+mj-lt"/>
              <a:buAutoNum type="arabicPeriod"/>
            </a:pPr>
            <a:endParaRPr lang="en-GB" sz="2000" b="1" dirty="0" smtClean="0"/>
          </a:p>
          <a:p>
            <a:pPr marL="457200" indent="-457200">
              <a:buFont typeface="+mj-lt"/>
              <a:buAutoNum type="arabicPeriod"/>
            </a:pPr>
            <a:r>
              <a:rPr lang="en-GB" sz="2000" b="1" dirty="0" smtClean="0"/>
              <a:t>Before and after contact with his own wounds and mucous membranes</a:t>
            </a:r>
            <a:endParaRPr lang="en-GB" sz="2000" b="1" dirty="0"/>
          </a:p>
        </p:txBody>
      </p:sp>
      <p:pic>
        <p:nvPicPr>
          <p:cNvPr id="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363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GB" altLang="de-DE" sz="2800" b="1" smtClean="0"/>
              <a:t>Hand hygiene was even </a:t>
            </a:r>
            <a:br>
              <a:rPr lang="en-GB" altLang="de-DE" sz="2800" b="1" smtClean="0"/>
            </a:br>
            <a:r>
              <a:rPr lang="en-GB" altLang="de-DE" sz="2800" b="1" smtClean="0"/>
              <a:t>Effective in Public Institution</a:t>
            </a:r>
          </a:p>
        </p:txBody>
      </p:sp>
      <p:sp>
        <p:nvSpPr>
          <p:cNvPr id="50179" name="Rectangle 3"/>
          <p:cNvSpPr>
            <a:spLocks noGrp="1" noChangeArrowheads="1"/>
          </p:cNvSpPr>
          <p:nvPr>
            <p:ph type="body" idx="1"/>
          </p:nvPr>
        </p:nvSpPr>
        <p:spPr>
          <a:xfrm>
            <a:off x="1187623" y="1700808"/>
            <a:ext cx="7915101" cy="4941887"/>
          </a:xfrm>
        </p:spPr>
        <p:txBody>
          <a:bodyPr/>
          <a:lstStyle/>
          <a:p>
            <a:pPr marL="0" indent="0" eaLnBrk="1" hangingPunct="1">
              <a:lnSpc>
                <a:spcPct val="80000"/>
              </a:lnSpc>
              <a:buNone/>
            </a:pPr>
            <a:r>
              <a:rPr lang="en-GB" altLang="de-DE" sz="2100" b="1" dirty="0" smtClean="0">
                <a:solidFill>
                  <a:srgbClr val="FF3300"/>
                </a:solidFill>
              </a:rPr>
              <a:t>Hand rub was only used at work - the intervention group were instructed how to use the hand rub and advised to use it at least five times daily, especially after toilet use, cleaning nose, before eating and after contact with ill colleges, customers, and archive material without supervision</a:t>
            </a:r>
          </a:p>
          <a:p>
            <a:pPr marL="0" indent="0">
              <a:lnSpc>
                <a:spcPct val="80000"/>
              </a:lnSpc>
              <a:buNone/>
            </a:pPr>
            <a:endParaRPr lang="en-GB" altLang="de-DE" sz="1600" b="1" dirty="0" smtClean="0">
              <a:solidFill>
                <a:schemeClr val="tx2"/>
              </a:solidFill>
              <a:latin typeface="+mj-lt"/>
              <a:ea typeface="+mj-ea"/>
              <a:cs typeface="+mj-cs"/>
            </a:endParaRPr>
          </a:p>
          <a:p>
            <a:pPr marL="0" indent="0">
              <a:lnSpc>
                <a:spcPct val="80000"/>
              </a:lnSpc>
              <a:buNone/>
            </a:pPr>
            <a:r>
              <a:rPr lang="en-GB" altLang="de-DE" sz="1600" b="1" dirty="0" smtClean="0">
                <a:solidFill>
                  <a:schemeClr val="tx2"/>
                </a:solidFill>
                <a:latin typeface="+mj-lt"/>
                <a:ea typeface="+mj-ea"/>
                <a:cs typeface="+mj-cs"/>
              </a:rPr>
              <a:t>Hübner</a:t>
            </a:r>
            <a:r>
              <a:rPr lang="en-GB" altLang="de-DE" sz="1600" b="1" dirty="0">
                <a:solidFill>
                  <a:schemeClr val="tx2"/>
                </a:solidFill>
                <a:latin typeface="+mj-lt"/>
                <a:ea typeface="+mj-ea"/>
                <a:cs typeface="+mj-cs"/>
              </a:rPr>
              <a:t>, Hübner, </a:t>
            </a:r>
            <a:r>
              <a:rPr lang="en-GB" altLang="de-DE" sz="1600" b="1" dirty="0" err="1">
                <a:solidFill>
                  <a:schemeClr val="tx2"/>
                </a:solidFill>
                <a:latin typeface="+mj-lt"/>
                <a:ea typeface="+mj-ea"/>
                <a:cs typeface="+mj-cs"/>
              </a:rPr>
              <a:t>Wodny</a:t>
            </a:r>
            <a:r>
              <a:rPr lang="en-GB" altLang="de-DE" sz="1600" b="1" dirty="0">
                <a:solidFill>
                  <a:schemeClr val="tx2"/>
                </a:solidFill>
                <a:latin typeface="+mj-lt"/>
                <a:ea typeface="+mj-ea"/>
                <a:cs typeface="+mj-cs"/>
              </a:rPr>
              <a:t>, Kampf, Kramer. Effectiveness of alcohol-based hand disinfectants in a public administration: impact on health and work performance related to acute respiratory symptoms and diarrhoea. BMC Infect Dis 2010, 10: 250 </a:t>
            </a:r>
          </a:p>
          <a:p>
            <a:pPr eaLnBrk="1" hangingPunct="1">
              <a:lnSpc>
                <a:spcPct val="80000"/>
              </a:lnSpc>
            </a:pPr>
            <a:endParaRPr lang="en-GB" altLang="de-DE" sz="1600" b="1" dirty="0">
              <a:solidFill>
                <a:srgbClr val="FF3300"/>
              </a:solidFill>
            </a:endParaRPr>
          </a:p>
          <a:p>
            <a:pPr eaLnBrk="1" hangingPunct="1">
              <a:lnSpc>
                <a:spcPct val="80000"/>
              </a:lnSpc>
            </a:pPr>
            <a:endParaRPr lang="en-GB" altLang="de-DE" sz="2100" b="1" dirty="0" smtClean="0">
              <a:solidFill>
                <a:srgbClr val="FF3300"/>
              </a:solidFill>
            </a:endParaRPr>
          </a:p>
        </p:txBody>
      </p:sp>
      <p:pic>
        <p:nvPicPr>
          <p:cNvPr id="50180"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0938" y="260350"/>
            <a:ext cx="16017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102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GB" altLang="de-DE" sz="2800" b="1" dirty="0" smtClean="0"/>
              <a:t>Number of Single Episodes of Illness</a:t>
            </a:r>
            <a:r>
              <a:rPr lang="en-GB" altLang="de-DE" dirty="0" smtClean="0"/>
              <a:t> </a:t>
            </a:r>
          </a:p>
        </p:txBody>
      </p:sp>
      <p:graphicFrame>
        <p:nvGraphicFramePr>
          <p:cNvPr id="39939" name="Group 3"/>
          <p:cNvGraphicFramePr>
            <a:graphicFrameLocks noGrp="1"/>
          </p:cNvGraphicFramePr>
          <p:nvPr>
            <p:ph type="tbl" idx="1"/>
            <p:extLst>
              <p:ext uri="{D42A27DB-BD31-4B8C-83A1-F6EECF244321}">
                <p14:modId xmlns:p14="http://schemas.microsoft.com/office/powerpoint/2010/main" val="1302461977"/>
              </p:ext>
            </p:extLst>
          </p:nvPr>
        </p:nvGraphicFramePr>
        <p:xfrm>
          <a:off x="1187450" y="1844675"/>
          <a:ext cx="7772400" cy="4391025"/>
        </p:xfrm>
        <a:graphic>
          <a:graphicData uri="http://schemas.openxmlformats.org/drawingml/2006/table">
            <a:tbl>
              <a:tblPr/>
              <a:tblGrid>
                <a:gridCol w="2016125"/>
                <a:gridCol w="1223963"/>
                <a:gridCol w="869950"/>
                <a:gridCol w="1366837"/>
                <a:gridCol w="1000125"/>
                <a:gridCol w="1295400"/>
              </a:tblGrid>
              <a:tr h="504825">
                <a:tc rowSpan="2">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rPr>
                        <a:t>Symptom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rPr>
                        <a:t>Control</a:t>
                      </a:r>
                      <a:endParaRPr kumimoji="0" lang="de-DE"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gridSpan="2">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ea typeface="Times New Roman" pitchFamily="18" charset="0"/>
                          <a:cs typeface="Arial" pitchFamily="34" charset="0"/>
                        </a:rPr>
                        <a:t>Intervention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rowSpan="2">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ea typeface="Times New Roman" pitchFamily="18" charset="0"/>
                          <a:cs typeface="Arial" pitchFamily="34" charset="0"/>
                        </a:rPr>
                        <a:t>OR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de-DE"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ea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vMerge="1">
                  <a:txBody>
                    <a:bodyPr/>
                    <a:lstStyle/>
                    <a:p>
                      <a:endParaRPr lang="de-DE"/>
                    </a:p>
                  </a:txBody>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rPr>
                        <a:t>healthy</a:t>
                      </a:r>
                      <a:endParaRPr kumimoji="0" lang="de-DE"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ea typeface="Times New Roman" pitchFamily="18" charset="0"/>
                          <a:cs typeface="Arial" pitchFamily="34" charset="0"/>
                        </a:rPr>
                        <a:t>ill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rPr>
                        <a:t>healthy</a:t>
                      </a:r>
                      <a:endParaRPr kumimoji="0" lang="de-DE"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ea typeface="Times New Roman" pitchFamily="18" charset="0"/>
                          <a:cs typeface="Arial" pitchFamily="34" charset="0"/>
                        </a:rPr>
                        <a:t>ill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e-DE"/>
                    </a:p>
                  </a:txBody>
                  <a:tcPr/>
                </a:tc>
              </a:tr>
              <a:tr h="255588">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rgbClr val="FF3300"/>
                          </a:solidFill>
                          <a:effectLst/>
                          <a:latin typeface="Arial" pitchFamily="34" charset="0"/>
                          <a:ea typeface="Times New Roman" pitchFamily="18" charset="0"/>
                          <a:cs typeface="Arial" pitchFamily="34" charset="0"/>
                        </a:rPr>
                        <a:t>Common cold</a:t>
                      </a:r>
                      <a:r>
                        <a:rPr kumimoji="0" lang="de-DE" altLang="de-DE" sz="1900" b="1" i="0" u="none" strike="noStrike" cap="none" normalizeH="0" baseline="0" smtClean="0">
                          <a:ln>
                            <a:noFill/>
                          </a:ln>
                          <a:solidFill>
                            <a:srgbClr val="FF3300"/>
                          </a:solidFill>
                          <a:effectLst/>
                          <a:latin typeface="Verdana" pitchFamily="34" charset="0"/>
                          <a:ea typeface="Times New Roman" pitchFamily="18"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599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526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dirty="0" smtClean="0">
                          <a:ln>
                            <a:noFill/>
                          </a:ln>
                          <a:solidFill>
                            <a:srgbClr val="FF3300"/>
                          </a:solidFill>
                          <a:effectLst/>
                          <a:latin typeface="Arial" pitchFamily="34" charset="0"/>
                          <a:cs typeface="Arial" pitchFamily="34" charset="0"/>
                        </a:rPr>
                        <a:t>0.70*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Sinusitis</a:t>
                      </a:r>
                      <a:r>
                        <a:rPr kumimoji="0" lang="de-DE" altLang="de-DE" sz="19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640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575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dirty="0" smtClean="0">
                          <a:ln>
                            <a:noFill/>
                          </a:ln>
                          <a:solidFill>
                            <a:srgbClr val="000000"/>
                          </a:solidFill>
                          <a:effectLst/>
                          <a:latin typeface="Arial" pitchFamily="34" charset="0"/>
                          <a:cs typeface="Arial" pitchFamily="34" charset="0"/>
                        </a:rPr>
                        <a:t>2.23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rgbClr val="FF3300"/>
                          </a:solidFill>
                          <a:effectLst/>
                          <a:latin typeface="Arial" pitchFamily="34" charset="0"/>
                          <a:ea typeface="Times New Roman" pitchFamily="18" charset="0"/>
                          <a:cs typeface="Arial" pitchFamily="34" charset="0"/>
                        </a:rPr>
                        <a:t>Sore throat</a:t>
                      </a:r>
                      <a:r>
                        <a:rPr kumimoji="0" lang="de-DE" altLang="de-DE" sz="1900" b="1" i="0" u="none" strike="noStrike" cap="none" normalizeH="0" baseline="0" smtClean="0">
                          <a:ln>
                            <a:noFill/>
                          </a:ln>
                          <a:solidFill>
                            <a:srgbClr val="FF3300"/>
                          </a:solidFill>
                          <a:effectLst/>
                          <a:latin typeface="Verdana" pitchFamily="34" charset="0"/>
                          <a:ea typeface="Times New Roman" pitchFamily="18"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576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529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dirty="0" smtClean="0">
                          <a:ln>
                            <a:noFill/>
                          </a:ln>
                          <a:solidFill>
                            <a:srgbClr val="FF3300"/>
                          </a:solidFill>
                          <a:effectLst/>
                          <a:latin typeface="Arial" pitchFamily="34" charset="0"/>
                          <a:cs typeface="Arial" pitchFamily="34" charset="0"/>
                        </a:rPr>
                        <a:t>0.88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rgbClr val="FF3300"/>
                          </a:solidFill>
                          <a:effectLst/>
                          <a:latin typeface="Arial" pitchFamily="34" charset="0"/>
                          <a:ea typeface="Times New Roman" pitchFamily="18" charset="0"/>
                          <a:cs typeface="Arial" pitchFamily="34" charset="0"/>
                        </a:rPr>
                        <a:t>Fever</a:t>
                      </a:r>
                      <a:endParaRPr kumimoji="0" lang="de-DE" altLang="de-DE" sz="1900" b="1" i="0" u="none" strike="noStrike" cap="none" normalizeH="0" baseline="0" smtClean="0">
                        <a:ln>
                          <a:noFill/>
                        </a:ln>
                        <a:solidFill>
                          <a:srgbClr val="FF3300"/>
                        </a:solidFill>
                        <a:effectLst/>
                        <a:latin typeface="Arial" pitchFamily="34" charset="0"/>
                        <a:ea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625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571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dirty="0" smtClean="0">
                          <a:ln>
                            <a:noFill/>
                          </a:ln>
                          <a:solidFill>
                            <a:srgbClr val="FF3300"/>
                          </a:solidFill>
                          <a:effectLst/>
                          <a:latin typeface="Arial" pitchFamily="34" charset="0"/>
                          <a:cs typeface="Arial" pitchFamily="34" charset="0"/>
                        </a:rPr>
                        <a:t>0.77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rgbClr val="FF3300"/>
                          </a:solidFill>
                          <a:effectLst/>
                          <a:latin typeface="Arial" pitchFamily="34" charset="0"/>
                          <a:ea typeface="Times New Roman" pitchFamily="18" charset="0"/>
                          <a:cs typeface="Arial" pitchFamily="34" charset="0"/>
                        </a:rPr>
                        <a:t>Coughing</a:t>
                      </a:r>
                      <a:endParaRPr kumimoji="0" lang="de-DE" altLang="de-DE" sz="1900" b="1" i="0" u="none" strike="noStrike" cap="none" normalizeH="0" baseline="0" smtClean="0">
                        <a:ln>
                          <a:noFill/>
                        </a:ln>
                        <a:solidFill>
                          <a:srgbClr val="FF3300"/>
                        </a:solidFill>
                        <a:effectLst/>
                        <a:latin typeface="Verdana" pitchFamily="34" charset="0"/>
                        <a:ea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579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538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dirty="0" smtClean="0">
                          <a:ln>
                            <a:noFill/>
                          </a:ln>
                          <a:solidFill>
                            <a:srgbClr val="FF3300"/>
                          </a:solidFill>
                          <a:effectLst/>
                          <a:latin typeface="Arial" pitchFamily="34" charset="0"/>
                          <a:cs typeface="Arial" pitchFamily="34" charset="0"/>
                        </a:rPr>
                        <a:t>0.77*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rgbClr val="000000"/>
                          </a:solidFill>
                          <a:effectLst/>
                          <a:latin typeface="Arial" pitchFamily="34" charset="0"/>
                          <a:cs typeface="Arial" pitchFamily="34" charset="0"/>
                        </a:rPr>
                        <a:t>Bronchitis</a:t>
                      </a:r>
                      <a:endParaRPr kumimoji="0" lang="de-DE" altLang="de-DE" sz="1900" b="1" i="0" u="none" strike="noStrike" cap="none" normalizeH="0" baseline="0" smtClean="0">
                        <a:ln>
                          <a:noFill/>
                        </a:ln>
                        <a:solidFill>
                          <a:srgbClr val="00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640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576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dirty="0" smtClean="0">
                          <a:ln>
                            <a:noFill/>
                          </a:ln>
                          <a:solidFill>
                            <a:srgbClr val="000000"/>
                          </a:solidFill>
                          <a:effectLst/>
                          <a:latin typeface="Arial" pitchFamily="34" charset="0"/>
                          <a:cs typeface="Arial" pitchFamily="34"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rgbClr val="000000"/>
                          </a:solidFill>
                          <a:effectLst/>
                          <a:latin typeface="Arial" pitchFamily="34" charset="0"/>
                          <a:cs typeface="Arial" pitchFamily="34" charset="0"/>
                        </a:rPr>
                        <a:t>Pneumonia</a:t>
                      </a:r>
                      <a:endParaRPr kumimoji="0" lang="de-DE" altLang="de-DE" sz="1900" b="1" i="0" u="none" strike="noStrike" cap="none" normalizeH="0" baseline="0" smtClean="0">
                        <a:ln>
                          <a:noFill/>
                        </a:ln>
                        <a:solidFill>
                          <a:srgbClr val="00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644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585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dirty="0" smtClean="0">
                          <a:ln>
                            <a:noFill/>
                          </a:ln>
                          <a:solidFill>
                            <a:srgbClr val="000000"/>
                          </a:solidFill>
                          <a:effectLst/>
                          <a:latin typeface="Arial" pitchFamily="34" charset="0"/>
                          <a:cs typeface="Arial"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rgbClr val="000000"/>
                          </a:solidFill>
                          <a:effectLst/>
                          <a:latin typeface="Arial" pitchFamily="34" charset="0"/>
                          <a:cs typeface="Arial" pitchFamily="34" charset="0"/>
                        </a:rPr>
                        <a:t>Influenza </a:t>
                      </a:r>
                      <a:endParaRPr kumimoji="0" lang="de-DE" altLang="de-DE" sz="1900" b="1" i="0" u="none" strike="noStrike" cap="none" normalizeH="0" baseline="0" smtClean="0">
                        <a:ln>
                          <a:noFill/>
                        </a:ln>
                        <a:solidFill>
                          <a:srgbClr val="00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642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582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dirty="0" smtClean="0">
                          <a:ln>
                            <a:noFill/>
                          </a:ln>
                          <a:solidFill>
                            <a:srgbClr val="000000"/>
                          </a:solidFill>
                          <a:effectLst/>
                          <a:latin typeface="Arial" pitchFamily="34" charset="0"/>
                          <a:cs typeface="Arial" pitchFamily="34" charset="0"/>
                        </a:rPr>
                        <a:t>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rgbClr val="FF3300"/>
                          </a:solidFill>
                          <a:effectLst/>
                          <a:latin typeface="Arial" pitchFamily="34" charset="0"/>
                          <a:cs typeface="Arial" pitchFamily="34" charset="0"/>
                        </a:rPr>
                        <a:t>Diarrhoea</a:t>
                      </a:r>
                      <a:endParaRPr kumimoji="0" lang="de-DE" altLang="de-DE" sz="1900" b="1" i="0" u="none" strike="noStrike" cap="none" normalizeH="0" baseline="0" smtClean="0">
                        <a:ln>
                          <a:noFill/>
                        </a:ln>
                        <a:solidFill>
                          <a:srgbClr val="FF33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607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576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dirty="0" smtClean="0">
                          <a:ln>
                            <a:noFill/>
                          </a:ln>
                          <a:solidFill>
                            <a:srgbClr val="FF3300"/>
                          </a:solidFill>
                          <a:effectLst/>
                          <a:latin typeface="Arial" pitchFamily="34" charset="0"/>
                          <a:cs typeface="Arial" pitchFamily="34" charset="0"/>
                        </a:rPr>
                        <a:t>0.25*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309" name="Rectangle 85"/>
          <p:cNvSpPr>
            <a:spLocks noChangeArrowheads="1"/>
          </p:cNvSpPr>
          <p:nvPr/>
        </p:nvSpPr>
        <p:spPr bwMode="auto">
          <a:xfrm>
            <a:off x="1908175" y="6381750"/>
            <a:ext cx="52836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r>
              <a:rPr lang="en-GB" altLang="de-DE" sz="1800" b="1">
                <a:latin typeface="Tahoma" pitchFamily="34" charset="0"/>
              </a:rPr>
              <a:t>*statistically significant (χ2- Test, p &lt; 0.05)</a:t>
            </a:r>
          </a:p>
        </p:txBody>
      </p:sp>
      <p:pic>
        <p:nvPicPr>
          <p:cNvPr id="52310"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0938" y="188913"/>
            <a:ext cx="1601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582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42988" y="214313"/>
            <a:ext cx="7900987" cy="1343025"/>
          </a:xfrm>
        </p:spPr>
        <p:txBody>
          <a:bodyPr/>
          <a:lstStyle/>
          <a:p>
            <a:pPr eaLnBrk="1" hangingPunct="1"/>
            <a:r>
              <a:rPr lang="en-GB" altLang="de-DE" sz="2800" b="1" dirty="0" smtClean="0"/>
              <a:t>Number of Single Episodes of Absence</a:t>
            </a:r>
            <a:r>
              <a:rPr lang="en-GB" altLang="de-DE" dirty="0" smtClean="0"/>
              <a:t> </a:t>
            </a:r>
          </a:p>
        </p:txBody>
      </p:sp>
      <p:graphicFrame>
        <p:nvGraphicFramePr>
          <p:cNvPr id="40963" name="Group 3"/>
          <p:cNvGraphicFramePr>
            <a:graphicFrameLocks noGrp="1"/>
          </p:cNvGraphicFramePr>
          <p:nvPr>
            <p:ph idx="1"/>
            <p:extLst>
              <p:ext uri="{D42A27DB-BD31-4B8C-83A1-F6EECF244321}">
                <p14:modId xmlns:p14="http://schemas.microsoft.com/office/powerpoint/2010/main" val="2233699613"/>
              </p:ext>
            </p:extLst>
          </p:nvPr>
        </p:nvGraphicFramePr>
        <p:xfrm>
          <a:off x="1182688" y="1844675"/>
          <a:ext cx="7772400" cy="4425950"/>
        </p:xfrm>
        <a:graphic>
          <a:graphicData uri="http://schemas.openxmlformats.org/drawingml/2006/table">
            <a:tbl>
              <a:tblPr/>
              <a:tblGrid>
                <a:gridCol w="2020887"/>
                <a:gridCol w="1223963"/>
                <a:gridCol w="865187"/>
                <a:gridCol w="1366838"/>
                <a:gridCol w="1000125"/>
                <a:gridCol w="1295400"/>
              </a:tblGrid>
              <a:tr h="574675">
                <a:tc rowSpan="2">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rPr>
                        <a:t>Symptom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rPr>
                        <a:t>Control</a:t>
                      </a:r>
                      <a:endParaRPr kumimoji="0" lang="de-DE"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gridSpan="2">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ea typeface="Times New Roman" pitchFamily="18" charset="0"/>
                          <a:cs typeface="Arial" pitchFamily="34" charset="0"/>
                        </a:rPr>
                        <a:t>Intervention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rowSpan="2">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ea typeface="Times New Roman" pitchFamily="18" charset="0"/>
                          <a:cs typeface="Arial" pitchFamily="34" charset="0"/>
                        </a:rPr>
                        <a:t>OR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de-DE"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ea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vMerge="1">
                  <a:txBody>
                    <a:bodyPr/>
                    <a:lstStyle/>
                    <a:p>
                      <a:endParaRPr lang="de-DE"/>
                    </a:p>
                  </a:txBody>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rPr>
                        <a:t>healthy</a:t>
                      </a:r>
                      <a:endParaRPr kumimoji="0" lang="de-DE"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ea typeface="Times New Roman" pitchFamily="18" charset="0"/>
                          <a:cs typeface="Arial" pitchFamily="34" charset="0"/>
                        </a:rPr>
                        <a:t>ill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rPr>
                        <a:t>healthy</a:t>
                      </a:r>
                      <a:endParaRPr kumimoji="0" lang="de-DE"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ea typeface="Times New Roman" pitchFamily="18" charset="0"/>
                          <a:cs typeface="Arial" pitchFamily="34" charset="0"/>
                        </a:rPr>
                        <a:t>ill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e-DE"/>
                    </a:p>
                  </a:txBody>
                  <a:tcPr/>
                </a:tc>
              </a:tr>
              <a:tr h="255588">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dirty="0" smtClean="0">
                          <a:ln>
                            <a:noFill/>
                          </a:ln>
                          <a:solidFill>
                            <a:srgbClr val="FF3300"/>
                          </a:solidFill>
                          <a:effectLst/>
                          <a:latin typeface="Arial" pitchFamily="34" charset="0"/>
                          <a:ea typeface="Times New Roman" pitchFamily="18" charset="0"/>
                          <a:cs typeface="Arial" pitchFamily="34" charset="0"/>
                        </a:rPr>
                        <a:t>Common cold</a:t>
                      </a:r>
                      <a:r>
                        <a:rPr kumimoji="0" lang="de-DE" altLang="de-DE" sz="1900" b="1" i="0" u="none" strike="noStrike" cap="none" normalizeH="0" baseline="0" dirty="0" smtClean="0">
                          <a:ln>
                            <a:noFill/>
                          </a:ln>
                          <a:solidFill>
                            <a:srgbClr val="FF3300"/>
                          </a:solidFill>
                          <a:effectLst/>
                          <a:latin typeface="Arial" pitchFamily="34" charset="0"/>
                          <a:ea typeface="Times New Roman" pitchFamily="18"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625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571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dirty="0" smtClean="0">
                          <a:ln>
                            <a:noFill/>
                          </a:ln>
                          <a:solidFill>
                            <a:srgbClr val="FF3300"/>
                          </a:solidFill>
                          <a:effectLst/>
                          <a:latin typeface="Arial" pitchFamily="34" charset="0"/>
                          <a:cs typeface="Arial" pitchFamily="34" charset="0"/>
                        </a:rPr>
                        <a:t>0.77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Sinusitis</a:t>
                      </a:r>
                      <a:r>
                        <a:rPr kumimoji="0" lang="de-DE" altLang="de-DE" sz="19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643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577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dirty="0" smtClean="0">
                          <a:ln>
                            <a:noFill/>
                          </a:ln>
                          <a:solidFill>
                            <a:srgbClr val="000000"/>
                          </a:solidFill>
                          <a:effectLst/>
                          <a:latin typeface="Arial" pitchFamily="34" charset="0"/>
                          <a:cs typeface="Arial" pitchFamily="34" charset="0"/>
                        </a:rPr>
                        <a:t>4.46*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Sore throat</a:t>
                      </a:r>
                      <a:r>
                        <a:rPr kumimoji="0" lang="de-DE" altLang="de-DE" sz="1900" b="1" i="0" u="none" strike="noStrike" cap="none" normalizeH="0" baseline="0" smtClean="0">
                          <a:ln>
                            <a:noFill/>
                          </a:ln>
                          <a:solidFill>
                            <a:schemeClr val="tx1"/>
                          </a:solidFill>
                          <a:effectLst/>
                          <a:latin typeface="Verdana" pitchFamily="34" charset="0"/>
                          <a:ea typeface="Times New Roman" pitchFamily="18"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632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570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dirty="0" smtClean="0">
                          <a:ln>
                            <a:noFill/>
                          </a:ln>
                          <a:solidFill>
                            <a:schemeClr val="tx1"/>
                          </a:solidFill>
                          <a:effectLst/>
                          <a:latin typeface="Arial" pitchFamily="34" charset="0"/>
                          <a:cs typeface="Arial" pitchFamily="34" charset="0"/>
                        </a:rPr>
                        <a:t>1.28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Fever</a:t>
                      </a:r>
                      <a:endParaRPr kumimoji="0" lang="de-DE" altLang="de-DE" sz="19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634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576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dirty="0" smtClean="0">
                          <a:ln>
                            <a:noFill/>
                          </a:ln>
                          <a:solidFill>
                            <a:schemeClr val="folHlink"/>
                          </a:solidFill>
                          <a:effectLst/>
                          <a:latin typeface="Arial" pitchFamily="34" charset="0"/>
                          <a:cs typeface="Arial" pitchFamily="34" charset="0"/>
                        </a:rPr>
                        <a:t>0.90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rgbClr val="FF3300"/>
                          </a:solidFill>
                          <a:effectLst/>
                          <a:latin typeface="Arial" pitchFamily="34" charset="0"/>
                          <a:ea typeface="Times New Roman" pitchFamily="18" charset="0"/>
                          <a:cs typeface="Arial" pitchFamily="34" charset="0"/>
                        </a:rPr>
                        <a:t>Coughing</a:t>
                      </a:r>
                      <a:endParaRPr kumimoji="0" lang="de-DE" altLang="de-DE" sz="1900" b="1" i="0" u="none" strike="noStrike" cap="none" normalizeH="0" baseline="0" smtClean="0">
                        <a:ln>
                          <a:noFill/>
                        </a:ln>
                        <a:solidFill>
                          <a:srgbClr val="FF3300"/>
                        </a:solidFill>
                        <a:effectLst/>
                        <a:latin typeface="Arial" pitchFamily="34" charset="0"/>
                        <a:ea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627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571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dirty="0" smtClean="0">
                          <a:ln>
                            <a:noFill/>
                          </a:ln>
                          <a:solidFill>
                            <a:srgbClr val="FF3300"/>
                          </a:solidFill>
                          <a:effectLst/>
                          <a:latin typeface="Arial" pitchFamily="34" charset="0"/>
                          <a:cs typeface="Arial" pitchFamily="34" charset="0"/>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chemeClr val="tx1"/>
                          </a:solidFill>
                          <a:effectLst/>
                          <a:latin typeface="Arial" pitchFamily="34" charset="0"/>
                          <a:cs typeface="Arial" pitchFamily="34" charset="0"/>
                        </a:rPr>
                        <a:t>Bronchitis</a:t>
                      </a:r>
                      <a:endParaRPr kumimoji="0" lang="de-DE" altLang="de-DE" sz="19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643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576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5.02*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rgbClr val="000000"/>
                          </a:solidFill>
                          <a:effectLst/>
                          <a:latin typeface="Arial" pitchFamily="34" charset="0"/>
                          <a:cs typeface="Arial" pitchFamily="34" charset="0"/>
                        </a:rPr>
                        <a:t>Pneumonia</a:t>
                      </a:r>
                      <a:endParaRPr kumimoji="0" lang="de-DE" altLang="de-DE" sz="1900" b="1" i="0" u="none" strike="noStrike" cap="none" normalizeH="0" baseline="0" smtClean="0">
                        <a:ln>
                          <a:noFill/>
                        </a:ln>
                        <a:solidFill>
                          <a:srgbClr val="00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644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585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dirty="0" smtClean="0">
                          <a:ln>
                            <a:noFill/>
                          </a:ln>
                          <a:solidFill>
                            <a:schemeClr val="tx1"/>
                          </a:solidFill>
                          <a:effectLst/>
                          <a:latin typeface="Arial" pitchFamily="34" charset="0"/>
                          <a:cs typeface="Arial"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rgbClr val="000000"/>
                          </a:solidFill>
                          <a:effectLst/>
                          <a:latin typeface="Arial" pitchFamily="34" charset="0"/>
                          <a:cs typeface="Arial" pitchFamily="34" charset="0"/>
                        </a:rPr>
                        <a:t>Influenza </a:t>
                      </a:r>
                      <a:endParaRPr kumimoji="0" lang="de-DE" altLang="de-DE" sz="1900" b="1" i="0" u="none" strike="noStrike" cap="none" normalizeH="0" baseline="0" smtClean="0">
                        <a:ln>
                          <a:noFill/>
                        </a:ln>
                        <a:solidFill>
                          <a:srgbClr val="00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642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582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dirty="0" smtClean="0">
                          <a:ln>
                            <a:noFill/>
                          </a:ln>
                          <a:solidFill>
                            <a:schemeClr val="tx1"/>
                          </a:solidFill>
                          <a:effectLst/>
                          <a:latin typeface="Arial" pitchFamily="34" charset="0"/>
                          <a:cs typeface="Arial" pitchFamily="34" charset="0"/>
                        </a:rPr>
                        <a:t>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rgbClr val="FF3300"/>
                          </a:solidFill>
                          <a:effectLst/>
                          <a:latin typeface="Arial" pitchFamily="34" charset="0"/>
                          <a:cs typeface="Arial" pitchFamily="34" charset="0"/>
                        </a:rPr>
                        <a:t>Diarrhoea</a:t>
                      </a:r>
                      <a:endParaRPr kumimoji="0" lang="de-DE" altLang="de-DE" sz="1900" b="1" i="0" u="none" strike="noStrike" cap="none" normalizeH="0" baseline="0" smtClean="0">
                        <a:ln>
                          <a:noFill/>
                        </a:ln>
                        <a:solidFill>
                          <a:srgbClr val="FF33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637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582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dirty="0" smtClean="0">
                          <a:ln>
                            <a:noFill/>
                          </a:ln>
                          <a:solidFill>
                            <a:srgbClr val="FF3300"/>
                          </a:solidFill>
                          <a:effectLst/>
                          <a:latin typeface="Arial" pitchFamily="34" charset="0"/>
                          <a:cs typeface="Arial" pitchFamily="34" charset="0"/>
                        </a:rPr>
                        <a:t>0.14*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333" name="Rectangle 85"/>
          <p:cNvSpPr>
            <a:spLocks noChangeArrowheads="1"/>
          </p:cNvSpPr>
          <p:nvPr/>
        </p:nvSpPr>
        <p:spPr bwMode="auto">
          <a:xfrm>
            <a:off x="2051050" y="6353175"/>
            <a:ext cx="6624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just" eaLnBrk="1" hangingPunct="1">
              <a:spcBef>
                <a:spcPct val="0"/>
              </a:spcBef>
              <a:buClrTx/>
              <a:buSzTx/>
              <a:buFontTx/>
              <a:buNone/>
            </a:pPr>
            <a:r>
              <a:rPr lang="en-GB" altLang="de-DE" sz="1800" b="1">
                <a:latin typeface="Tahoma" pitchFamily="34" charset="0"/>
              </a:rPr>
              <a:t>*statistically significant (χ2- Test, p &lt; 0.05)</a:t>
            </a:r>
          </a:p>
        </p:txBody>
      </p:sp>
      <p:pic>
        <p:nvPicPr>
          <p:cNvPr id="5333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0938" y="188913"/>
            <a:ext cx="1601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91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GB" altLang="de-DE" sz="2800" b="1" dirty="0" smtClean="0"/>
              <a:t>Percentage of Days on Medical Leave</a:t>
            </a:r>
          </a:p>
        </p:txBody>
      </p:sp>
      <p:graphicFrame>
        <p:nvGraphicFramePr>
          <p:cNvPr id="41987" name="Group 3"/>
          <p:cNvGraphicFramePr>
            <a:graphicFrameLocks noGrp="1"/>
          </p:cNvGraphicFramePr>
          <p:nvPr>
            <p:ph idx="1"/>
            <p:extLst>
              <p:ext uri="{D42A27DB-BD31-4B8C-83A1-F6EECF244321}">
                <p14:modId xmlns:p14="http://schemas.microsoft.com/office/powerpoint/2010/main" val="239003548"/>
              </p:ext>
            </p:extLst>
          </p:nvPr>
        </p:nvGraphicFramePr>
        <p:xfrm>
          <a:off x="1187624" y="1772816"/>
          <a:ext cx="6203303" cy="4771138"/>
        </p:xfrm>
        <a:graphic>
          <a:graphicData uri="http://schemas.openxmlformats.org/drawingml/2006/table">
            <a:tbl>
              <a:tblPr/>
              <a:tblGrid>
                <a:gridCol w="1791507"/>
                <a:gridCol w="1173058"/>
                <a:gridCol w="1895544"/>
                <a:gridCol w="1343194"/>
              </a:tblGrid>
              <a:tr h="1017985">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dirty="0" smtClean="0">
                          <a:ln>
                            <a:noFill/>
                          </a:ln>
                          <a:solidFill>
                            <a:schemeClr val="tx1"/>
                          </a:solidFill>
                          <a:effectLst>
                            <a:outerShdw blurRad="38100" dist="38100" dir="2700000" algn="tl">
                              <a:srgbClr val="C0C0C0"/>
                            </a:outerShdw>
                          </a:effectLst>
                          <a:latin typeface="Verdana" pitchFamily="34" charset="0"/>
                        </a:rPr>
                        <a:t>Symptom</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rPr>
                        <a:t>Control</a:t>
                      </a:r>
                      <a:endParaRPr kumimoji="0" lang="de-DE"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ea typeface="Times New Roman" pitchFamily="18" charset="0"/>
                          <a:cs typeface="Arial" pitchFamily="34" charset="0"/>
                        </a:rPr>
                        <a:t>Intervention</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ea typeface="Times New Roman" pitchFamily="18" charset="0"/>
                          <a:cs typeface="Arial" pitchFamily="34" charset="0"/>
                        </a:rPr>
                        <a:t>p-values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de-DE" altLang="de-DE" sz="1900" b="1" i="0" u="none" strike="noStrike" cap="none" normalizeH="0" baseline="0" smtClean="0">
                        <a:ln>
                          <a:noFill/>
                        </a:ln>
                        <a:solidFill>
                          <a:schemeClr val="tx1"/>
                        </a:solidFill>
                        <a:effectLst>
                          <a:outerShdw blurRad="38100" dist="38100" dir="2700000" algn="tl">
                            <a:srgbClr val="C0C0C0"/>
                          </a:outerShdw>
                        </a:effectLst>
                        <a:latin typeface="Verdana" pitchFamily="34" charset="0"/>
                        <a:ea typeface="Times New Roman" pitchFamily="18" charset="0"/>
                        <a:cs typeface="Arial" pitchFamily="34" charset="0"/>
                      </a:endParaRP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966">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rgbClr val="FF3300"/>
                          </a:solidFill>
                          <a:effectLst/>
                          <a:latin typeface="Arial" pitchFamily="34" charset="0"/>
                          <a:ea typeface="Times New Roman" pitchFamily="18" charset="0"/>
                          <a:cs typeface="Arial" pitchFamily="34" charset="0"/>
                        </a:rPr>
                        <a:t>Common cold</a:t>
                      </a:r>
                      <a:r>
                        <a:rPr kumimoji="0" lang="de-DE" altLang="de-DE" sz="1900" b="1" i="0" u="none" strike="noStrike" cap="none" normalizeH="0" baseline="0" smtClean="0">
                          <a:ln>
                            <a:noFill/>
                          </a:ln>
                          <a:solidFill>
                            <a:srgbClr val="FF3300"/>
                          </a:solidFill>
                          <a:effectLst/>
                          <a:latin typeface="Verdana" pitchFamily="34" charset="0"/>
                          <a:ea typeface="Times New Roman" pitchFamily="18" charset="0"/>
                          <a:cs typeface="Arial" pitchFamily="34" charset="0"/>
                        </a:rPr>
                        <a:t> </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2.78</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2.07</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0.008*</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966">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Sinusitis</a:t>
                      </a:r>
                      <a:r>
                        <a:rPr kumimoji="0" lang="de-DE" altLang="de-DE" sz="1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0.12</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0.34</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0.312</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966">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Sore throat</a:t>
                      </a:r>
                      <a:r>
                        <a:rPr kumimoji="0" lang="de-DE" altLang="de-DE" sz="1900" b="1" i="0" u="none" strike="noStrike" cap="none" normalizeH="0" baseline="0" smtClean="0">
                          <a:ln>
                            <a:noFill/>
                          </a:ln>
                          <a:solidFill>
                            <a:schemeClr val="tx1"/>
                          </a:solidFill>
                          <a:effectLst/>
                          <a:latin typeface="Verdana" pitchFamily="34" charset="0"/>
                          <a:ea typeface="Times New Roman" pitchFamily="18" charset="0"/>
                          <a:cs typeface="Arial" pitchFamily="34" charset="0"/>
                        </a:rPr>
                        <a:t> </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1.53</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1.34</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0.424</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966">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rgbClr val="FF3300"/>
                          </a:solidFill>
                          <a:effectLst/>
                          <a:latin typeface="Arial" pitchFamily="34" charset="0"/>
                          <a:ea typeface="Times New Roman" pitchFamily="18" charset="0"/>
                          <a:cs typeface="Arial" pitchFamily="34" charset="0"/>
                        </a:rPr>
                        <a:t>Fever</a:t>
                      </a:r>
                      <a:endParaRPr kumimoji="0" lang="de-DE" altLang="de-DE" sz="1900" b="1" i="0" u="none" strike="noStrike" cap="none" normalizeH="0" baseline="0" smtClean="0">
                        <a:ln>
                          <a:noFill/>
                        </a:ln>
                        <a:solidFill>
                          <a:srgbClr val="FF3300"/>
                        </a:solidFill>
                        <a:effectLst/>
                        <a:latin typeface="Arial" pitchFamily="34" charset="0"/>
                        <a:ea typeface="Times New Roman" pitchFamily="18" charset="0"/>
                        <a:cs typeface="Arial" pitchFamily="34" charset="0"/>
                      </a:endParaRP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0.31</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0.25</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0.037*</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966">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dirty="0" smtClean="0">
                          <a:ln>
                            <a:noFill/>
                          </a:ln>
                          <a:solidFill>
                            <a:srgbClr val="FF3300"/>
                          </a:solidFill>
                          <a:effectLst/>
                          <a:latin typeface="Arial" pitchFamily="34" charset="0"/>
                          <a:ea typeface="Times New Roman" pitchFamily="18" charset="0"/>
                          <a:cs typeface="Arial" pitchFamily="34" charset="0"/>
                        </a:rPr>
                        <a:t>Coughing</a:t>
                      </a:r>
                      <a:endParaRPr kumimoji="0" lang="de-DE" altLang="de-DE" sz="1900" b="1" i="0" u="none" strike="noStrike" cap="none" normalizeH="0" baseline="0" dirty="0" smtClean="0">
                        <a:ln>
                          <a:noFill/>
                        </a:ln>
                        <a:solidFill>
                          <a:srgbClr val="FF3300"/>
                        </a:solidFill>
                        <a:effectLst/>
                        <a:latin typeface="Verdana" pitchFamily="34" charset="0"/>
                        <a:ea typeface="Times New Roman" pitchFamily="18" charset="0"/>
                        <a:cs typeface="Arial" pitchFamily="34" charset="0"/>
                      </a:endParaRP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2.00</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1.85</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0.024*</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966">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chemeClr val="tx1"/>
                          </a:solidFill>
                          <a:effectLst/>
                          <a:latin typeface="Arial" pitchFamily="34" charset="0"/>
                          <a:cs typeface="Arial" pitchFamily="34" charset="0"/>
                        </a:rPr>
                        <a:t>Bronchitis</a:t>
                      </a:r>
                      <a:endParaRPr kumimoji="0" lang="de-DE" altLang="de-DE" sz="1900" b="1" i="0" u="none" strike="noStrike" cap="none" normalizeH="0" baseline="0" smtClean="0">
                        <a:ln>
                          <a:noFill/>
                        </a:ln>
                        <a:solidFill>
                          <a:schemeClr val="tx1"/>
                        </a:solidFill>
                        <a:effectLst/>
                        <a:latin typeface="Arial" pitchFamily="34" charset="0"/>
                        <a:cs typeface="Arial" pitchFamily="34" charset="0"/>
                      </a:endParaRP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0.2</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0.39</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0.235</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966">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chemeClr val="tx1"/>
                          </a:solidFill>
                          <a:effectLst/>
                          <a:latin typeface="Arial" pitchFamily="34" charset="0"/>
                          <a:cs typeface="Arial" pitchFamily="34" charset="0"/>
                        </a:rPr>
                        <a:t>Pneumonia</a:t>
                      </a:r>
                      <a:endParaRPr kumimoji="0" lang="de-DE" altLang="de-DE" sz="1900" b="1" i="0" u="none" strike="noStrike" cap="none" normalizeH="0" baseline="0" smtClean="0">
                        <a:ln>
                          <a:noFill/>
                        </a:ln>
                        <a:solidFill>
                          <a:schemeClr val="tx1"/>
                        </a:solidFill>
                        <a:effectLst/>
                        <a:latin typeface="Arial" pitchFamily="34" charset="0"/>
                        <a:cs typeface="Arial" pitchFamily="34" charset="0"/>
                      </a:endParaRP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0,08</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0.00</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chemeClr val="tx1"/>
                          </a:solidFill>
                          <a:effectLst/>
                          <a:latin typeface="Arial" pitchFamily="34" charset="0"/>
                          <a:cs typeface="Arial" pitchFamily="34" charset="0"/>
                        </a:rPr>
                        <a:t>0.283</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966">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rgbClr val="000000"/>
                          </a:solidFill>
                          <a:effectLst/>
                          <a:latin typeface="Arial" pitchFamily="34" charset="0"/>
                          <a:cs typeface="Arial" pitchFamily="34" charset="0"/>
                        </a:rPr>
                        <a:t>Influenza </a:t>
                      </a:r>
                      <a:endParaRPr kumimoji="0" lang="de-DE" altLang="de-DE" sz="1900" b="1" i="0" u="none" strike="noStrike" cap="none" normalizeH="0" baseline="0" smtClean="0">
                        <a:ln>
                          <a:noFill/>
                        </a:ln>
                        <a:solidFill>
                          <a:srgbClr val="000000"/>
                        </a:solidFill>
                        <a:effectLst/>
                        <a:latin typeface="Arial" pitchFamily="34" charset="0"/>
                        <a:cs typeface="Arial" pitchFamily="34" charset="0"/>
                      </a:endParaRP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0.12</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0.13</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000000"/>
                          </a:solidFill>
                          <a:effectLst/>
                          <a:latin typeface="Arial" pitchFamily="34" charset="0"/>
                          <a:cs typeface="Arial" pitchFamily="34" charset="0"/>
                        </a:rPr>
                        <a:t>1.000</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798">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de-DE" sz="1900" b="1" i="0" u="none" strike="noStrike" cap="none" normalizeH="0" baseline="0" smtClean="0">
                          <a:ln>
                            <a:noFill/>
                          </a:ln>
                          <a:solidFill>
                            <a:srgbClr val="FF3300"/>
                          </a:solidFill>
                          <a:effectLst/>
                          <a:latin typeface="Arial" pitchFamily="34" charset="0"/>
                          <a:cs typeface="Arial" pitchFamily="34" charset="0"/>
                        </a:rPr>
                        <a:t>Diarrhoea</a:t>
                      </a:r>
                      <a:endParaRPr kumimoji="0" lang="de-DE" altLang="de-DE" sz="1900" b="1" i="0" u="none" strike="noStrike" cap="none" normalizeH="0" baseline="0" smtClean="0">
                        <a:ln>
                          <a:noFill/>
                        </a:ln>
                        <a:solidFill>
                          <a:srgbClr val="FF3300"/>
                        </a:solidFill>
                        <a:effectLst/>
                        <a:latin typeface="Arial" pitchFamily="34" charset="0"/>
                        <a:cs typeface="Arial" pitchFamily="34" charset="0"/>
                      </a:endParaRP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0.92</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smtClean="0">
                          <a:ln>
                            <a:noFill/>
                          </a:ln>
                          <a:solidFill>
                            <a:srgbClr val="FF3300"/>
                          </a:solidFill>
                          <a:effectLst/>
                          <a:latin typeface="Arial" pitchFamily="34" charset="0"/>
                          <a:cs typeface="Arial" pitchFamily="34" charset="0"/>
                        </a:rPr>
                        <a:t>0.11</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de-DE" altLang="de-DE" sz="1900" b="1" i="0" u="none" strike="noStrike" cap="none" normalizeH="0" baseline="0" dirty="0" smtClean="0">
                          <a:ln>
                            <a:noFill/>
                          </a:ln>
                          <a:solidFill>
                            <a:srgbClr val="FF3300"/>
                          </a:solidFill>
                          <a:effectLst/>
                          <a:latin typeface="Arial" pitchFamily="34" charset="0"/>
                          <a:cs typeface="Arial" pitchFamily="34" charset="0"/>
                        </a:rPr>
                        <a:t>0.074</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332" name="Rectangle 60"/>
          <p:cNvSpPr>
            <a:spLocks noChangeArrowheads="1"/>
          </p:cNvSpPr>
          <p:nvPr/>
        </p:nvSpPr>
        <p:spPr bwMode="auto">
          <a:xfrm>
            <a:off x="2139950" y="6453188"/>
            <a:ext cx="58880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just" eaLnBrk="1" hangingPunct="1">
              <a:spcBef>
                <a:spcPct val="0"/>
              </a:spcBef>
              <a:buClrTx/>
              <a:buSzTx/>
              <a:buFontTx/>
              <a:buNone/>
            </a:pPr>
            <a:r>
              <a:rPr lang="en-GB" altLang="de-DE" sz="1800" b="1" smtClean="0">
                <a:latin typeface="Tahoma" pitchFamily="34" charset="0"/>
              </a:rPr>
              <a:t>*statistically significant (χ2- Test, p &lt; 0.05)</a:t>
            </a:r>
          </a:p>
          <a:p>
            <a:pPr algn="just" eaLnBrk="1" hangingPunct="1">
              <a:spcBef>
                <a:spcPct val="0"/>
              </a:spcBef>
              <a:buClrTx/>
              <a:buSzTx/>
              <a:buFontTx/>
              <a:buNone/>
            </a:pPr>
            <a:endParaRPr lang="en-GB" altLang="de-DE" sz="1800" b="1">
              <a:latin typeface="Tahoma" pitchFamily="34" charset="0"/>
            </a:endParaRPr>
          </a:p>
        </p:txBody>
      </p:sp>
      <p:pic>
        <p:nvPicPr>
          <p:cNvPr id="54333"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0938" y="188913"/>
            <a:ext cx="1601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178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400" b="1" dirty="0" smtClean="0"/>
              <a:t>Education and Raising Awareness of Patients for Hand Hygiene</a:t>
            </a:r>
            <a:endParaRPr lang="en-GB" sz="2400" b="1" dirty="0"/>
          </a:p>
        </p:txBody>
      </p:sp>
      <p:sp>
        <p:nvSpPr>
          <p:cNvPr id="3" name="Inhaltsplatzhalter 2"/>
          <p:cNvSpPr>
            <a:spLocks noGrp="1"/>
          </p:cNvSpPr>
          <p:nvPr>
            <p:ph idx="1"/>
          </p:nvPr>
        </p:nvSpPr>
        <p:spPr>
          <a:xfrm>
            <a:off x="1370013" y="1628800"/>
            <a:ext cx="7313612" cy="4114800"/>
          </a:xfrm>
        </p:spPr>
        <p:txBody>
          <a:bodyPr/>
          <a:lstStyle/>
          <a:p>
            <a:pPr marL="0" indent="0">
              <a:buNone/>
            </a:pPr>
            <a:endParaRPr lang="en-GB" sz="2000" b="1" dirty="0" smtClean="0"/>
          </a:p>
          <a:p>
            <a:pPr marL="0" indent="0">
              <a:buNone/>
            </a:pPr>
            <a:r>
              <a:rPr lang="en-GB" sz="2000" b="1" dirty="0" smtClean="0"/>
              <a:t>Poster in the hospital’s lobby calls attention to the importance of hand hygiene with emphasis to use the automatic dispensers in the lobby and at entrance to the wards with increased risk for infection</a:t>
            </a:r>
          </a:p>
          <a:p>
            <a:pPr marL="0" indent="0">
              <a:buNone/>
            </a:pPr>
            <a:endParaRPr lang="en-GB" sz="2000" b="1" dirty="0" smtClean="0"/>
          </a:p>
        </p:txBody>
      </p:sp>
      <p:pic>
        <p:nvPicPr>
          <p:cNvPr id="6"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393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b="1" dirty="0" smtClean="0"/>
              <a:t>Automatic Dispenser within the Lobby of our University Hospital </a:t>
            </a:r>
            <a:r>
              <a:rPr lang="en-GB" sz="2800" b="1" dirty="0" err="1" smtClean="0"/>
              <a:t>inGreifswald</a:t>
            </a:r>
            <a:endParaRPr lang="en-GB" sz="2800" b="1" dirty="0"/>
          </a:p>
        </p:txBody>
      </p:sp>
      <p:sp>
        <p:nvSpPr>
          <p:cNvPr id="3" name="Inhaltsplatzhalter 2"/>
          <p:cNvSpPr>
            <a:spLocks noGrp="1"/>
          </p:cNvSpPr>
          <p:nvPr>
            <p:ph idx="1"/>
          </p:nvPr>
        </p:nvSpPr>
        <p:spPr>
          <a:xfrm>
            <a:off x="1224136" y="1827212"/>
            <a:ext cx="4283968" cy="4770139"/>
          </a:xfrm>
        </p:spPr>
        <p:txBody>
          <a:bodyPr/>
          <a:lstStyle/>
          <a:p>
            <a:endParaRPr lang="en-GB" sz="2000" b="1" dirty="0" smtClean="0"/>
          </a:p>
          <a:p>
            <a:endParaRPr lang="en-GB" sz="2000" b="1" dirty="0" smtClean="0"/>
          </a:p>
          <a:p>
            <a:pPr marL="0" lvl="0" indent="0">
              <a:buClr>
                <a:srgbClr val="006666"/>
              </a:buClr>
              <a:buNone/>
            </a:pPr>
            <a:r>
              <a:rPr lang="en-GB" sz="1600" b="1" dirty="0" smtClean="0">
                <a:solidFill>
                  <a:srgbClr val="000000"/>
                </a:solidFill>
              </a:rPr>
              <a:t>The </a:t>
            </a:r>
            <a:r>
              <a:rPr lang="en-GB" sz="1600" b="1" dirty="0">
                <a:solidFill>
                  <a:srgbClr val="000000"/>
                </a:solidFill>
              </a:rPr>
              <a:t>hands are the main transmitters of infection. Through thorough wetting of the hands with hand rubs pathogens are killed on your hands and cannot be transmitted. Take the chance and use the readily available dispensers. </a:t>
            </a:r>
            <a:r>
              <a:rPr lang="en-GB" sz="1600" b="1" dirty="0">
                <a:solidFill>
                  <a:srgbClr val="0070C0"/>
                </a:solidFill>
              </a:rPr>
              <a:t>The use of alcohol-based hand rubs is not affiliated with any dangers to your skin.</a:t>
            </a:r>
          </a:p>
          <a:p>
            <a:pPr marL="0" lvl="0" indent="0">
              <a:buClr>
                <a:srgbClr val="006666"/>
              </a:buClr>
              <a:buNone/>
            </a:pPr>
            <a:r>
              <a:rPr lang="en-GB" sz="1600" b="1" dirty="0">
                <a:solidFill>
                  <a:srgbClr val="000000"/>
                </a:solidFill>
              </a:rPr>
              <a:t>In addition, you should avoid recontamination of your hands with pathogens through hand contact with </a:t>
            </a:r>
            <a:r>
              <a:rPr lang="en-GB" sz="1600" b="1" dirty="0" smtClean="0">
                <a:solidFill>
                  <a:srgbClr val="000000"/>
                </a:solidFill>
              </a:rPr>
              <a:t>railings </a:t>
            </a:r>
            <a:r>
              <a:rPr lang="en-GB" sz="1600" b="1" dirty="0">
                <a:solidFill>
                  <a:srgbClr val="000000"/>
                </a:solidFill>
              </a:rPr>
              <a:t>and furniture when entering different hospital areas.</a:t>
            </a:r>
            <a:endParaRPr lang="en-GB" sz="1600" dirty="0"/>
          </a:p>
          <a:p>
            <a:pPr marL="0" indent="0">
              <a:buNone/>
            </a:pPr>
            <a:endParaRPr lang="en-GB" sz="1600" b="1" dirty="0" smtClean="0"/>
          </a:p>
          <a:p>
            <a:endParaRPr lang="en-GB" sz="2000" b="1" dirty="0"/>
          </a:p>
        </p:txBody>
      </p:sp>
      <p:pic>
        <p:nvPicPr>
          <p:cNvPr id="4" name="Bild 3" descr="IMG_187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8134" y="1844824"/>
            <a:ext cx="3402378" cy="4536504"/>
          </a:xfrm>
          <a:prstGeom prst="rect">
            <a:avLst/>
          </a:prstGeom>
        </p:spPr>
      </p:pic>
      <p:pic>
        <p:nvPicPr>
          <p:cNvPr id="5"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11707"/>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1224136" y="1700808"/>
            <a:ext cx="4572000" cy="646331"/>
          </a:xfrm>
          <a:prstGeom prst="rect">
            <a:avLst/>
          </a:prstGeom>
        </p:spPr>
        <p:txBody>
          <a:bodyPr>
            <a:spAutoFit/>
          </a:bodyPr>
          <a:lstStyle/>
          <a:p>
            <a:pPr lvl="0">
              <a:buClr>
                <a:srgbClr val="006666"/>
              </a:buClr>
            </a:pPr>
            <a:r>
              <a:rPr lang="en-GB" b="1" dirty="0">
                <a:solidFill>
                  <a:srgbClr val="FF0000"/>
                </a:solidFill>
              </a:rPr>
              <a:t>„No chance for </a:t>
            </a:r>
            <a:r>
              <a:rPr lang="en-GB" b="1" dirty="0" smtClean="0">
                <a:solidFill>
                  <a:srgbClr val="FF0000"/>
                </a:solidFill>
              </a:rPr>
              <a:t>nosocomial infections by </a:t>
            </a:r>
            <a:r>
              <a:rPr lang="en-GB" b="1" dirty="0">
                <a:solidFill>
                  <a:srgbClr val="FF0000"/>
                </a:solidFill>
              </a:rPr>
              <a:t>hand disinfection </a:t>
            </a:r>
            <a:r>
              <a:rPr lang="en-GB" b="1" dirty="0" smtClean="0">
                <a:solidFill>
                  <a:srgbClr val="FF0000"/>
                </a:solidFill>
              </a:rPr>
              <a:t>“</a:t>
            </a:r>
            <a:endParaRPr lang="de-DE" dirty="0"/>
          </a:p>
        </p:txBody>
      </p:sp>
    </p:spTree>
    <p:extLst>
      <p:ext uri="{BB962C8B-B14F-4D97-AF65-F5344CB8AC3E}">
        <p14:creationId xmlns:p14="http://schemas.microsoft.com/office/powerpoint/2010/main" val="357088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smtClean="0"/>
              <a:t>Patient Flyer</a:t>
            </a:r>
            <a:endParaRPr lang="en-GB"/>
          </a:p>
        </p:txBody>
      </p:sp>
      <p:sp>
        <p:nvSpPr>
          <p:cNvPr id="3" name="Inhaltsplatzhalter 2"/>
          <p:cNvSpPr>
            <a:spLocks noGrp="1"/>
          </p:cNvSpPr>
          <p:nvPr>
            <p:ph idx="1"/>
          </p:nvPr>
        </p:nvSpPr>
        <p:spPr>
          <a:xfrm>
            <a:off x="899592" y="1484784"/>
            <a:ext cx="8136904" cy="4968552"/>
          </a:xfrm>
        </p:spPr>
        <p:txBody>
          <a:bodyPr/>
          <a:lstStyle/>
          <a:p>
            <a:pPr marL="0" indent="0">
              <a:buNone/>
            </a:pPr>
            <a:r>
              <a:rPr lang="en-GB" sz="1600" b="1" smtClean="0"/>
              <a:t>Ad admission, each patient obtains a flyer as part of patient records. The flyer highlights the following:</a:t>
            </a:r>
          </a:p>
          <a:p>
            <a:pPr marL="0" indent="0">
              <a:buNone/>
            </a:pPr>
            <a:endParaRPr lang="en-GB" sz="1200" b="1" smtClean="0"/>
          </a:p>
          <a:p>
            <a:r>
              <a:rPr lang="en-GB" sz="1600" b="1" smtClean="0"/>
              <a:t>Importance of hand hygiene and moments for this measure</a:t>
            </a:r>
          </a:p>
          <a:p>
            <a:r>
              <a:rPr lang="en-GB" sz="1600" b="1" smtClean="0"/>
              <a:t>Role of hygiene before and after WC use</a:t>
            </a:r>
          </a:p>
          <a:p>
            <a:r>
              <a:rPr lang="en-GB" sz="1600" b="1" smtClean="0"/>
              <a:t>Avoidance of unnecessary contacts with objects and surfaces</a:t>
            </a:r>
          </a:p>
          <a:p>
            <a:r>
              <a:rPr lang="en-GB" sz="1600" b="1" smtClean="0"/>
              <a:t>Information on protection measures when colonized or infected with multidrug-resistant pathogens (MRSA, VRE, Gram-negative bacteria, Noro viruses, </a:t>
            </a:r>
            <a:r>
              <a:rPr lang="en-GB" sz="1600" b="1" i="1" smtClean="0"/>
              <a:t>C. difficile</a:t>
            </a:r>
            <a:r>
              <a:rPr lang="en-GB" sz="1600" b="1" smtClean="0"/>
              <a:t>)</a:t>
            </a:r>
          </a:p>
          <a:p>
            <a:r>
              <a:rPr lang="en-GB" sz="1600" b="1" smtClean="0"/>
              <a:t>Information on how to prepare before surgery </a:t>
            </a:r>
          </a:p>
          <a:p>
            <a:r>
              <a:rPr lang="en-GB" sz="1600" b="1" smtClean="0"/>
              <a:t>Information for wound care and changing of wound dressings</a:t>
            </a:r>
          </a:p>
          <a:p>
            <a:r>
              <a:rPr lang="en-GB" sz="1600" b="1" smtClean="0"/>
              <a:t>Behavioral guidance for patients having stoma, urinary, or vascular catheters</a:t>
            </a:r>
          </a:p>
          <a:p>
            <a:r>
              <a:rPr lang="en-GB" sz="1600" b="1" smtClean="0"/>
              <a:t>Encouraging patients to report any anomalies during course of treatment, i.e. pain at insertion of peripheral venous catheters, postoperative pain at the surgical site, diarrhea, fever, chills</a:t>
            </a:r>
            <a:endParaRPr lang="en-GB" sz="1600" b="1"/>
          </a:p>
        </p:txBody>
      </p:sp>
      <p:pic>
        <p:nvPicPr>
          <p:cNvPr id="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663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eaLnBrk="1" hangingPunct="1"/>
            <a:r>
              <a:rPr lang="en-GB" altLang="de-DE" sz="3200" b="1" dirty="0" smtClean="0"/>
              <a:t>My personal experience</a:t>
            </a:r>
          </a:p>
        </p:txBody>
      </p:sp>
      <p:sp>
        <p:nvSpPr>
          <p:cNvPr id="9219" name="Rectangle 3"/>
          <p:cNvSpPr>
            <a:spLocks noGrp="1" noChangeArrowheads="1"/>
          </p:cNvSpPr>
          <p:nvPr>
            <p:ph type="body" idx="4294967295"/>
          </p:nvPr>
        </p:nvSpPr>
        <p:spPr>
          <a:xfrm>
            <a:off x="1370012" y="1827213"/>
            <a:ext cx="7522467" cy="4114800"/>
          </a:xfrm>
        </p:spPr>
        <p:txBody>
          <a:bodyPr/>
          <a:lstStyle/>
          <a:p>
            <a:pPr algn="ctr" eaLnBrk="1" hangingPunct="1">
              <a:buFont typeface="Wingdings" pitchFamily="2" charset="2"/>
              <a:buNone/>
            </a:pPr>
            <a:r>
              <a:rPr lang="en-GB" altLang="de-DE" b="1" i="1" dirty="0" smtClean="0">
                <a:latin typeface="Arial" pitchFamily="34" charset="0"/>
                <a:cs typeface="Arial" pitchFamily="34" charset="0"/>
              </a:rPr>
              <a:t>Prevention of infection begins in</a:t>
            </a:r>
          </a:p>
          <a:p>
            <a:pPr algn="ctr" eaLnBrk="1" hangingPunct="1">
              <a:buFont typeface="Wingdings" pitchFamily="2" charset="2"/>
              <a:buNone/>
            </a:pPr>
            <a:r>
              <a:rPr lang="en-GB" altLang="de-DE" b="1" i="1" dirty="0" smtClean="0">
                <a:latin typeface="Arial" pitchFamily="34" charset="0"/>
                <a:cs typeface="Arial" pitchFamily="34" charset="0"/>
              </a:rPr>
              <a:t>one </a:t>
            </a:r>
            <a:r>
              <a:rPr lang="en-GB" altLang="de-DE" b="1" i="1" dirty="0" err="1" smtClean="0">
                <a:latin typeface="Arial" pitchFamily="34" charset="0"/>
                <a:cs typeface="Arial" pitchFamily="34" charset="0"/>
              </a:rPr>
              <a:t>own‘s</a:t>
            </a:r>
            <a:r>
              <a:rPr lang="en-GB" altLang="de-DE" b="1" i="1" dirty="0" smtClean="0">
                <a:latin typeface="Arial" pitchFamily="34" charset="0"/>
                <a:cs typeface="Arial" pitchFamily="34" charset="0"/>
              </a:rPr>
              <a:t> mind</a:t>
            </a:r>
          </a:p>
          <a:p>
            <a:pPr algn="ctr" eaLnBrk="1" hangingPunct="1">
              <a:buFont typeface="Wingdings" pitchFamily="2" charset="2"/>
              <a:buNone/>
            </a:pPr>
            <a:endParaRPr lang="en-GB" altLang="de-DE" sz="1200" b="1" i="1" dirty="0" smtClean="0">
              <a:latin typeface="Arial" pitchFamily="34" charset="0"/>
              <a:cs typeface="Arial" pitchFamily="34" charset="0"/>
            </a:endParaRPr>
          </a:p>
          <a:p>
            <a:pPr algn="ctr" eaLnBrk="1" hangingPunct="1">
              <a:buFont typeface="Wingdings" pitchFamily="2" charset="2"/>
              <a:buNone/>
            </a:pPr>
            <a:r>
              <a:rPr lang="en-GB" altLang="de-DE" b="1" i="1" dirty="0" smtClean="0">
                <a:latin typeface="Arial" pitchFamily="34" charset="0"/>
                <a:cs typeface="Arial" pitchFamily="34" charset="0"/>
              </a:rPr>
              <a:t>and</a:t>
            </a:r>
            <a:r>
              <a:rPr lang="en-GB" altLang="de-DE" b="1" dirty="0" smtClean="0">
                <a:latin typeface="Arial" pitchFamily="34" charset="0"/>
                <a:cs typeface="Arial" pitchFamily="34" charset="0"/>
              </a:rPr>
              <a:t> </a:t>
            </a:r>
            <a:endParaRPr lang="en-GB" altLang="de-DE" b="1" i="1" dirty="0" smtClean="0">
              <a:latin typeface="Arial" pitchFamily="34" charset="0"/>
              <a:cs typeface="Arial" pitchFamily="34" charset="0"/>
            </a:endParaRPr>
          </a:p>
          <a:p>
            <a:pPr algn="ctr" eaLnBrk="1" hangingPunct="1">
              <a:buFont typeface="Wingdings" pitchFamily="2" charset="2"/>
              <a:buNone/>
            </a:pPr>
            <a:endParaRPr lang="en-GB" altLang="de-DE" sz="1200" b="1" i="1" dirty="0" smtClean="0">
              <a:latin typeface="Arial" pitchFamily="34" charset="0"/>
              <a:cs typeface="Arial" pitchFamily="34" charset="0"/>
            </a:endParaRPr>
          </a:p>
          <a:p>
            <a:pPr algn="ctr" eaLnBrk="1" hangingPunct="1">
              <a:buFont typeface="Wingdings" pitchFamily="2" charset="2"/>
              <a:buNone/>
            </a:pPr>
            <a:r>
              <a:rPr lang="en-GB" altLang="de-DE" b="1" i="1" dirty="0" smtClean="0">
                <a:latin typeface="Arial" pitchFamily="34" charset="0"/>
                <a:cs typeface="Arial" pitchFamily="34" charset="0"/>
              </a:rPr>
              <a:t>Knowing the problem is the beginning of </a:t>
            </a:r>
          </a:p>
          <a:p>
            <a:pPr algn="ctr" eaLnBrk="1" hangingPunct="1">
              <a:buFont typeface="Wingdings" pitchFamily="2" charset="2"/>
              <a:buNone/>
            </a:pPr>
            <a:r>
              <a:rPr lang="en-GB" altLang="de-DE" b="1" i="1" dirty="0" smtClean="0">
                <a:latin typeface="Arial" pitchFamily="34" charset="0"/>
                <a:cs typeface="Arial" pitchFamily="34" charset="0"/>
              </a:rPr>
              <a:t>quality assurance</a:t>
            </a:r>
            <a:r>
              <a:rPr lang="en-GB" altLang="de-DE" dirty="0" smtClean="0">
                <a:latin typeface="Arial" pitchFamily="34" charset="0"/>
                <a:cs typeface="Arial" pitchFamily="34" charset="0"/>
              </a:rPr>
              <a:t> </a:t>
            </a:r>
          </a:p>
        </p:txBody>
      </p:sp>
      <p:pic>
        <p:nvPicPr>
          <p:cNvPr id="9220"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827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Visitor Flyer</a:t>
            </a:r>
            <a:endParaRPr lang="en-GB" b="1" dirty="0"/>
          </a:p>
        </p:txBody>
      </p:sp>
      <p:sp>
        <p:nvSpPr>
          <p:cNvPr id="3" name="Inhaltsplatzhalter 2"/>
          <p:cNvSpPr>
            <a:spLocks noGrp="1"/>
          </p:cNvSpPr>
          <p:nvPr>
            <p:ph idx="1"/>
          </p:nvPr>
        </p:nvSpPr>
        <p:spPr>
          <a:xfrm>
            <a:off x="1370013" y="1556792"/>
            <a:ext cx="7313612" cy="4968552"/>
          </a:xfrm>
        </p:spPr>
        <p:txBody>
          <a:bodyPr/>
          <a:lstStyle/>
          <a:p>
            <a:pPr marL="0" indent="0">
              <a:buNone/>
            </a:pPr>
            <a:r>
              <a:rPr lang="en-GB" sz="2000" b="1" dirty="0" smtClean="0"/>
              <a:t>If you are suffering from an infection (especially </a:t>
            </a:r>
            <a:r>
              <a:rPr lang="en-GB" sz="2000" b="1" dirty="0" err="1" smtClean="0"/>
              <a:t>diarrhea</a:t>
            </a:r>
            <a:r>
              <a:rPr lang="en-GB" sz="2000" b="1" dirty="0" smtClean="0"/>
              <a:t>, flu), please call prior to your visit. We will then explain the necessary protection measures</a:t>
            </a:r>
          </a:p>
          <a:p>
            <a:pPr marL="0" indent="0">
              <a:buNone/>
            </a:pPr>
            <a:endParaRPr lang="en-GB" sz="2000" b="1" dirty="0" smtClean="0"/>
          </a:p>
          <a:p>
            <a:pPr marL="0" indent="0">
              <a:buNone/>
            </a:pPr>
            <a:r>
              <a:rPr lang="en-GB" sz="2000" b="1" dirty="0" smtClean="0"/>
              <a:t>Please use the dispensers for hand disinfection before entering the patient room</a:t>
            </a:r>
          </a:p>
          <a:p>
            <a:pPr marL="0" indent="0">
              <a:buNone/>
            </a:pPr>
            <a:endParaRPr lang="en-GB" sz="2000" b="1" dirty="0" smtClean="0"/>
          </a:p>
          <a:p>
            <a:pPr marL="0" indent="0">
              <a:buNone/>
            </a:pPr>
            <a:r>
              <a:rPr lang="en-GB" sz="2000" b="1" dirty="0" smtClean="0"/>
              <a:t>Please do not sit at the bedside</a:t>
            </a:r>
          </a:p>
          <a:p>
            <a:pPr marL="0" indent="0">
              <a:buNone/>
            </a:pPr>
            <a:endParaRPr lang="en-GB" sz="2000" b="1" dirty="0" smtClean="0"/>
          </a:p>
          <a:p>
            <a:pPr marL="0" indent="0">
              <a:buNone/>
            </a:pPr>
            <a:r>
              <a:rPr lang="en-GB" sz="2000" b="1" dirty="0" smtClean="0"/>
              <a:t>If the patient is colonized or infected with MDRO, the patient and the visitors get a special instruction sheet.</a:t>
            </a:r>
          </a:p>
        </p:txBody>
      </p:sp>
      <p:pic>
        <p:nvPicPr>
          <p:cNvPr id="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463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57"/>
            <a:ext cx="7451725" cy="6952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76225"/>
            <a:ext cx="1603375"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bwMode="auto">
          <a:xfrm>
            <a:off x="0" y="0"/>
            <a:ext cx="7452320" cy="692696"/>
          </a:xfrm>
          <a:prstGeom prst="rect">
            <a:avLst/>
          </a:prstGeom>
          <a:solidFill>
            <a:srgbClr val="00009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FFFFFF"/>
                </a:solidFill>
                <a:effectLst/>
                <a:latin typeface="Verdana" pitchFamily="34" charset="0"/>
              </a:rPr>
              <a:t>Recommendations for Patients’ and Visitors’ Behaviour in Sanitary Areas</a:t>
            </a:r>
          </a:p>
        </p:txBody>
      </p:sp>
      <p:sp>
        <p:nvSpPr>
          <p:cNvPr id="3" name="Rechteck 2"/>
          <p:cNvSpPr/>
          <p:nvPr/>
        </p:nvSpPr>
        <p:spPr bwMode="auto">
          <a:xfrm>
            <a:off x="251520" y="980728"/>
            <a:ext cx="8784976" cy="100811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Verdana" pitchFamily="34" charset="0"/>
              </a:rPr>
              <a:t>In sanitary</a:t>
            </a:r>
            <a:r>
              <a:rPr kumimoji="0" lang="en-GB" sz="1400" b="0" i="0" u="none" strike="noStrike" cap="none" normalizeH="0" smtClean="0">
                <a:ln>
                  <a:noFill/>
                </a:ln>
                <a:solidFill>
                  <a:schemeClr val="tx1"/>
                </a:solidFill>
                <a:effectLst/>
                <a:latin typeface="Verdana" pitchFamily="34" charset="0"/>
              </a:rPr>
              <a:t> areas, particularly </a:t>
            </a:r>
            <a:r>
              <a:rPr lang="en-GB" sz="1400" smtClean="0">
                <a:latin typeface="Verdana" pitchFamily="34" charset="0"/>
              </a:rPr>
              <a:t>on WCs, a number of potential pathogens may be present. If your hands get contaminated, these may easily be transferred to other individuals or surfaces. Therefore, we recommend for your own safety to disinfect the surfaces with the available disinfection wipes. Please follow the depicted images below:</a:t>
            </a:r>
            <a:endParaRPr kumimoji="0" lang="en-GB" sz="1400" b="0" i="0" u="none" strike="noStrike" cap="none" normalizeH="0" baseline="0" smtClean="0">
              <a:ln>
                <a:noFill/>
              </a:ln>
              <a:solidFill>
                <a:schemeClr val="tx1"/>
              </a:solidFill>
              <a:effectLst/>
              <a:latin typeface="Verdana" pitchFamily="34" charset="0"/>
            </a:endParaRPr>
          </a:p>
        </p:txBody>
      </p:sp>
      <p:sp>
        <p:nvSpPr>
          <p:cNvPr id="4" name="Rechteck 3"/>
          <p:cNvSpPr/>
          <p:nvPr/>
        </p:nvSpPr>
        <p:spPr bwMode="auto">
          <a:xfrm>
            <a:off x="467544" y="3068960"/>
            <a:ext cx="2016224"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rPr>
              <a:t>Wash</a:t>
            </a:r>
            <a:r>
              <a:rPr kumimoji="0" lang="en-GB" sz="1200" b="0" i="0" u="none" strike="noStrike" cap="none" normalizeH="0" smtClean="0">
                <a:ln>
                  <a:noFill/>
                </a:ln>
                <a:solidFill>
                  <a:schemeClr val="tx1"/>
                </a:solidFill>
                <a:effectLst/>
                <a:latin typeface="Verdana" pitchFamily="34" charset="0"/>
              </a:rPr>
              <a:t> hands</a:t>
            </a:r>
            <a:endParaRPr kumimoji="0" lang="en-GB" sz="1200" b="0" i="0" u="none" strike="noStrike" cap="none" normalizeH="0" baseline="0" smtClean="0">
              <a:ln>
                <a:noFill/>
              </a:ln>
              <a:solidFill>
                <a:schemeClr val="tx1"/>
              </a:solidFill>
              <a:effectLst/>
              <a:latin typeface="Verdana" pitchFamily="34" charset="0"/>
            </a:endParaRPr>
          </a:p>
        </p:txBody>
      </p:sp>
      <p:sp>
        <p:nvSpPr>
          <p:cNvPr id="7" name="Rechteck 6"/>
          <p:cNvSpPr/>
          <p:nvPr/>
        </p:nvSpPr>
        <p:spPr bwMode="auto">
          <a:xfrm>
            <a:off x="2771800" y="3140968"/>
            <a:ext cx="2016224"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rPr>
              <a:t>Take disinfection wipe</a:t>
            </a:r>
          </a:p>
        </p:txBody>
      </p:sp>
      <p:sp>
        <p:nvSpPr>
          <p:cNvPr id="8" name="Rechteck 7"/>
          <p:cNvSpPr/>
          <p:nvPr/>
        </p:nvSpPr>
        <p:spPr bwMode="auto">
          <a:xfrm>
            <a:off x="5076056" y="3140968"/>
            <a:ext cx="2880320"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rPr>
              <a:t>If used, disinfect rail </a:t>
            </a:r>
          </a:p>
        </p:txBody>
      </p:sp>
      <p:sp>
        <p:nvSpPr>
          <p:cNvPr id="9" name="Rechteck 8"/>
          <p:cNvSpPr/>
          <p:nvPr/>
        </p:nvSpPr>
        <p:spPr bwMode="auto">
          <a:xfrm>
            <a:off x="467544" y="4653136"/>
            <a:ext cx="2016224"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rPr>
              <a:t>Disinfect faucets</a:t>
            </a:r>
          </a:p>
        </p:txBody>
      </p:sp>
      <p:sp>
        <p:nvSpPr>
          <p:cNvPr id="10" name="Rechteck 9"/>
          <p:cNvSpPr/>
          <p:nvPr/>
        </p:nvSpPr>
        <p:spPr bwMode="auto">
          <a:xfrm>
            <a:off x="2771800" y="4653136"/>
            <a:ext cx="2016224"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rPr>
              <a:t>Disinfect door knob</a:t>
            </a:r>
          </a:p>
        </p:txBody>
      </p:sp>
      <p:sp>
        <p:nvSpPr>
          <p:cNvPr id="11" name="Rechteck 10"/>
          <p:cNvSpPr/>
          <p:nvPr/>
        </p:nvSpPr>
        <p:spPr bwMode="auto">
          <a:xfrm>
            <a:off x="5004048" y="4653136"/>
            <a:ext cx="2016224"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rPr>
              <a:t>Disinfect Toilet</a:t>
            </a:r>
            <a:r>
              <a:rPr kumimoji="0" lang="en-GB" sz="1200" b="0" i="0" u="none" strike="noStrike" cap="none" normalizeH="0" smtClean="0">
                <a:ln>
                  <a:noFill/>
                </a:ln>
                <a:solidFill>
                  <a:schemeClr val="tx1"/>
                </a:solidFill>
                <a:effectLst/>
                <a:latin typeface="Verdana" pitchFamily="34" charset="0"/>
              </a:rPr>
              <a:t> seat</a:t>
            </a:r>
            <a:endParaRPr kumimoji="0" lang="en-GB" sz="1200" b="0" i="0" u="none" strike="noStrike" cap="none" normalizeH="0" baseline="0" smtClean="0">
              <a:ln>
                <a:noFill/>
              </a:ln>
              <a:solidFill>
                <a:schemeClr val="tx1"/>
              </a:solidFill>
              <a:effectLst/>
              <a:latin typeface="Verdana" pitchFamily="34" charset="0"/>
            </a:endParaRPr>
          </a:p>
        </p:txBody>
      </p:sp>
      <p:sp>
        <p:nvSpPr>
          <p:cNvPr id="12" name="Rechteck 11"/>
          <p:cNvSpPr/>
          <p:nvPr/>
        </p:nvSpPr>
        <p:spPr bwMode="auto">
          <a:xfrm>
            <a:off x="467544" y="6309320"/>
            <a:ext cx="2160240"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rPr>
              <a:t>Do not throw</a:t>
            </a:r>
            <a:r>
              <a:rPr kumimoji="0" lang="en-GB" sz="1200" b="0" i="0" u="none" strike="noStrike" cap="none" normalizeH="0" smtClean="0">
                <a:ln>
                  <a:noFill/>
                </a:ln>
                <a:solidFill>
                  <a:schemeClr val="tx1"/>
                </a:solidFill>
                <a:effectLst/>
                <a:latin typeface="Verdana" pitchFamily="34" charset="0"/>
              </a:rPr>
              <a:t> wipe in WC</a:t>
            </a:r>
            <a:endParaRPr kumimoji="0" lang="en-GB" sz="1200" b="0" i="0" u="none" strike="noStrike" cap="none" normalizeH="0" baseline="0" smtClean="0">
              <a:ln>
                <a:noFill/>
              </a:ln>
              <a:solidFill>
                <a:schemeClr val="tx1"/>
              </a:solidFill>
              <a:effectLst/>
              <a:latin typeface="Verdana" pitchFamily="34" charset="0"/>
            </a:endParaRPr>
          </a:p>
        </p:txBody>
      </p:sp>
      <p:sp>
        <p:nvSpPr>
          <p:cNvPr id="13" name="Rechteck 12"/>
          <p:cNvSpPr/>
          <p:nvPr/>
        </p:nvSpPr>
        <p:spPr bwMode="auto">
          <a:xfrm>
            <a:off x="2699792" y="6309320"/>
            <a:ext cx="2016224"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rPr>
              <a:t>Discharge in waste bin</a:t>
            </a:r>
          </a:p>
        </p:txBody>
      </p:sp>
      <p:sp>
        <p:nvSpPr>
          <p:cNvPr id="14" name="Rechteck 13"/>
          <p:cNvSpPr/>
          <p:nvPr/>
        </p:nvSpPr>
        <p:spPr bwMode="auto">
          <a:xfrm>
            <a:off x="5076056" y="6309320"/>
            <a:ext cx="2448272" cy="54868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rPr>
              <a:t>Perform a final hand disinfection after</a:t>
            </a:r>
            <a:r>
              <a:rPr kumimoji="0" lang="en-GB" sz="1200" b="0" i="0" u="none" strike="noStrike" cap="none" normalizeH="0" smtClean="0">
                <a:ln>
                  <a:noFill/>
                </a:ln>
                <a:solidFill>
                  <a:schemeClr val="tx1"/>
                </a:solidFill>
                <a:effectLst/>
                <a:latin typeface="Verdana" pitchFamily="34" charset="0"/>
              </a:rPr>
              <a:t> procedure</a:t>
            </a:r>
            <a:endParaRPr kumimoji="0" lang="en-GB" sz="12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259456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260648"/>
            <a:ext cx="7313612" cy="1143000"/>
          </a:xfrm>
        </p:spPr>
        <p:txBody>
          <a:bodyPr/>
          <a:lstStyle/>
          <a:p>
            <a:r>
              <a:rPr lang="en-GB" sz="2400" b="1" dirty="0" smtClean="0"/>
              <a:t>Check-list for Risk Assessment of Colonization/ Infection by MDRO</a:t>
            </a:r>
            <a:endParaRPr lang="en-GB" sz="2400" b="1" dirty="0"/>
          </a:p>
        </p:txBody>
      </p:sp>
      <p:sp>
        <p:nvSpPr>
          <p:cNvPr id="3" name="Inhaltsplatzhalter 2"/>
          <p:cNvSpPr>
            <a:spLocks noGrp="1"/>
          </p:cNvSpPr>
          <p:nvPr>
            <p:ph idx="1"/>
          </p:nvPr>
        </p:nvSpPr>
        <p:spPr/>
        <p:txBody>
          <a:bodyPr/>
          <a:lstStyle/>
          <a:p>
            <a:pPr marL="0" indent="0">
              <a:buNone/>
            </a:pPr>
            <a:r>
              <a:rPr lang="en-GB" sz="2000" b="1" dirty="0" smtClean="0"/>
              <a:t>At admission, each patient receives the </a:t>
            </a:r>
          </a:p>
          <a:p>
            <a:pPr marL="0" indent="0">
              <a:buNone/>
            </a:pPr>
            <a:r>
              <a:rPr lang="en-GB" sz="2000" b="1" dirty="0" smtClean="0">
                <a:solidFill>
                  <a:srgbClr val="FF0000"/>
                </a:solidFill>
              </a:rPr>
              <a:t>MDRO recording sheet</a:t>
            </a:r>
          </a:p>
          <a:p>
            <a:pPr marL="0" indent="0">
              <a:buNone/>
            </a:pPr>
            <a:r>
              <a:rPr lang="en-GB" sz="2000" b="1" dirty="0" smtClean="0"/>
              <a:t>If increased risk: </a:t>
            </a:r>
            <a:r>
              <a:rPr lang="en-GB" sz="2000" b="1" dirty="0" err="1" smtClean="0"/>
              <a:t>preemptive</a:t>
            </a:r>
            <a:r>
              <a:rPr lang="en-GB" sz="2000" b="1" dirty="0" smtClean="0"/>
              <a:t> isolation until result of microbiological samples is returned. </a:t>
            </a:r>
          </a:p>
          <a:p>
            <a:endParaRPr lang="en-GB" sz="2000" b="1" dirty="0" smtClean="0"/>
          </a:p>
          <a:p>
            <a:endParaRPr lang="en-GB" sz="2000" b="1" dirty="0" smtClean="0"/>
          </a:p>
          <a:p>
            <a:endParaRPr lang="en-GB" sz="2000" b="1" dirty="0" smtClean="0"/>
          </a:p>
          <a:p>
            <a:pPr marL="0" indent="0">
              <a:buNone/>
            </a:pPr>
            <a:r>
              <a:rPr lang="en-GB" sz="2000" b="1" dirty="0" smtClean="0"/>
              <a:t>                      The target MDRO</a:t>
            </a:r>
            <a:endParaRPr lang="en-GB" sz="2000" b="1" dirty="0"/>
          </a:p>
        </p:txBody>
      </p:sp>
      <p:pic>
        <p:nvPicPr>
          <p:cNvPr id="149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529" y="3216101"/>
            <a:ext cx="2974975"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4624"/>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669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b="1" dirty="0" smtClean="0"/>
              <a:t>The MDRO Recording Sheet</a:t>
            </a:r>
            <a:endParaRPr lang="en-GB" b="1" dirty="0"/>
          </a:p>
        </p:txBody>
      </p:sp>
      <p:sp>
        <p:nvSpPr>
          <p:cNvPr id="8" name="Inhaltsplatzhalter 7"/>
          <p:cNvSpPr>
            <a:spLocks noGrp="1"/>
          </p:cNvSpPr>
          <p:nvPr>
            <p:ph idx="1"/>
          </p:nvPr>
        </p:nvSpPr>
        <p:spPr/>
        <p:txBody>
          <a:bodyPr/>
          <a:lstStyle/>
          <a:p>
            <a:pPr marL="0" indent="0">
              <a:buNone/>
            </a:pPr>
            <a:r>
              <a:rPr lang="en-GB" sz="2400" b="1" smtClean="0"/>
              <a:t>Dear Patient,</a:t>
            </a:r>
          </a:p>
          <a:p>
            <a:pPr marL="0" indent="0">
              <a:buNone/>
            </a:pPr>
            <a:endParaRPr lang="en-GB" sz="2400" b="1" smtClean="0"/>
          </a:p>
          <a:p>
            <a:pPr marL="0" indent="0">
              <a:buNone/>
            </a:pPr>
            <a:r>
              <a:rPr lang="en-GB" sz="2400" b="1" smtClean="0"/>
              <a:t>Worldwide, an increase of MDRO is noted. For your successful treatment, it is important to find out whether you could be colonized with such bacteria.</a:t>
            </a:r>
          </a:p>
          <a:p>
            <a:pPr marL="0" indent="0">
              <a:buNone/>
            </a:pPr>
            <a:endParaRPr lang="en-GB" sz="2400" b="1" smtClean="0"/>
          </a:p>
          <a:p>
            <a:pPr marL="0" indent="0">
              <a:buNone/>
            </a:pPr>
            <a:r>
              <a:rPr lang="en-GB" sz="2400" b="1" smtClean="0"/>
              <a:t>Therefore, we would ask you to answer the following questions:</a:t>
            </a:r>
          </a:p>
          <a:p>
            <a:endParaRPr lang="en-GB"/>
          </a:p>
        </p:txBody>
      </p:sp>
      <p:pic>
        <p:nvPicPr>
          <p:cNvPr id="9"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9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14 Questions</a:t>
            </a:r>
            <a:endParaRPr lang="en-GB" b="1" dirty="0"/>
          </a:p>
        </p:txBody>
      </p:sp>
      <p:sp>
        <p:nvSpPr>
          <p:cNvPr id="3" name="Inhaltsplatzhalter 2"/>
          <p:cNvSpPr>
            <a:spLocks noGrp="1"/>
          </p:cNvSpPr>
          <p:nvPr>
            <p:ph idx="1"/>
          </p:nvPr>
        </p:nvSpPr>
        <p:spPr>
          <a:xfrm>
            <a:off x="1370012" y="1556792"/>
            <a:ext cx="7594475" cy="5040560"/>
          </a:xfrm>
        </p:spPr>
        <p:txBody>
          <a:bodyPr/>
          <a:lstStyle/>
          <a:p>
            <a:pPr marL="514350" indent="-514350">
              <a:buFont typeface="+mj-lt"/>
              <a:buAutoNum type="arabicPeriod"/>
            </a:pPr>
            <a:r>
              <a:rPr lang="en-GB" sz="1800" b="1" dirty="0" smtClean="0"/>
              <a:t>Do you know if you were colonized or infected with MRSA in the past?</a:t>
            </a:r>
          </a:p>
          <a:p>
            <a:pPr marL="514350" indent="-514350">
              <a:buFont typeface="+mj-lt"/>
              <a:buAutoNum type="arabicPeriod"/>
            </a:pPr>
            <a:r>
              <a:rPr lang="en-GB" sz="1800" b="1" dirty="0" smtClean="0"/>
              <a:t>Do you know if you were colonized or infected with other critical  pathogens in the past?    </a:t>
            </a:r>
          </a:p>
          <a:p>
            <a:pPr marL="0" indent="0">
              <a:buNone/>
            </a:pPr>
            <a:r>
              <a:rPr lang="en-GB" sz="1800" b="1" dirty="0" smtClean="0"/>
              <a:t>       If yes, which pathogen.</a:t>
            </a:r>
          </a:p>
          <a:p>
            <a:pPr marL="514350" indent="-514350">
              <a:buFont typeface="+mj-lt"/>
              <a:buAutoNum type="arabicPeriod"/>
            </a:pPr>
            <a:r>
              <a:rPr lang="en-GB" sz="1800" b="1" dirty="0" smtClean="0"/>
              <a:t>Have you been hospitalized during the past 12 months in any healthcare facility? </a:t>
            </a:r>
          </a:p>
          <a:p>
            <a:pPr marL="514350" indent="-514350">
              <a:buFont typeface="+mj-lt"/>
              <a:buAutoNum type="arabicPeriod"/>
            </a:pPr>
            <a:r>
              <a:rPr lang="en-GB" sz="1800" b="1" dirty="0" smtClean="0"/>
              <a:t>Have you been taken care of in an Intensive Care Unit during the past moth? </a:t>
            </a:r>
          </a:p>
          <a:p>
            <a:pPr marL="514350" indent="-514350">
              <a:buFont typeface="+mj-lt"/>
              <a:buAutoNum type="arabicPeriod"/>
            </a:pPr>
            <a:r>
              <a:rPr lang="en-GB" sz="1800" b="1" dirty="0" smtClean="0"/>
              <a:t>Have you had contact to carriers of multidrug-resistant pathogens (accommodation in the same room) during your current stay at our healthcare facility?</a:t>
            </a:r>
          </a:p>
          <a:p>
            <a:pPr marL="514350" indent="-514350">
              <a:buFont typeface="+mj-lt"/>
              <a:buAutoNum type="arabicPeriod"/>
            </a:pPr>
            <a:r>
              <a:rPr lang="en-GB" sz="1800" b="1" dirty="0" smtClean="0"/>
              <a:t>Do you live in a nursing home?</a:t>
            </a:r>
          </a:p>
          <a:p>
            <a:pPr marL="514350" indent="-514350">
              <a:buFont typeface="+mj-lt"/>
              <a:buAutoNum type="arabicPeriod"/>
            </a:pPr>
            <a:r>
              <a:rPr lang="en-GB" sz="1800" b="1" dirty="0" smtClean="0"/>
              <a:t>Do you have a chronic wound?</a:t>
            </a:r>
          </a:p>
          <a:p>
            <a:pPr marL="514350" indent="-514350">
              <a:buFont typeface="+mj-lt"/>
              <a:buAutoNum type="arabicPeriod"/>
            </a:pPr>
            <a:r>
              <a:rPr lang="en-GB" sz="1800" b="1" dirty="0" smtClean="0"/>
              <a:t>Have you received an antibiotic in the past months?</a:t>
            </a:r>
          </a:p>
        </p:txBody>
      </p:sp>
      <p:pic>
        <p:nvPicPr>
          <p:cNvPr id="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055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14 Questions</a:t>
            </a:r>
            <a:endParaRPr lang="en-GB" b="1" dirty="0"/>
          </a:p>
        </p:txBody>
      </p:sp>
      <p:sp>
        <p:nvSpPr>
          <p:cNvPr id="3" name="Inhaltsplatzhalter 2"/>
          <p:cNvSpPr>
            <a:spLocks noGrp="1"/>
          </p:cNvSpPr>
          <p:nvPr>
            <p:ph idx="1"/>
          </p:nvPr>
        </p:nvSpPr>
        <p:spPr>
          <a:xfrm>
            <a:off x="1370012" y="1827212"/>
            <a:ext cx="7683501" cy="4554115"/>
          </a:xfrm>
        </p:spPr>
        <p:txBody>
          <a:bodyPr/>
          <a:lstStyle/>
          <a:p>
            <a:pPr marL="0" indent="0">
              <a:buNone/>
            </a:pPr>
            <a:r>
              <a:rPr lang="en-GB" sz="1800" b="1" dirty="0" smtClean="0"/>
              <a:t>  9. Do you have an indwelling catheter (urinary </a:t>
            </a:r>
          </a:p>
          <a:p>
            <a:pPr marL="0" indent="0">
              <a:buNone/>
            </a:pPr>
            <a:r>
              <a:rPr lang="en-GB" sz="1800" b="1" dirty="0" smtClean="0"/>
              <a:t>      bladder, percutaneous endoscopic gastrostomy etc.)</a:t>
            </a:r>
          </a:p>
          <a:p>
            <a:pPr marL="0" indent="0">
              <a:buNone/>
            </a:pPr>
            <a:r>
              <a:rPr lang="en-GB" sz="1800" b="1" dirty="0" smtClean="0"/>
              <a:t>10. Are you on dialysis?</a:t>
            </a:r>
          </a:p>
          <a:p>
            <a:pPr marL="0" indent="0">
              <a:buNone/>
            </a:pPr>
            <a:r>
              <a:rPr lang="en-GB" sz="1800" b="1" dirty="0" smtClean="0"/>
              <a:t>11. Did you </a:t>
            </a:r>
            <a:r>
              <a:rPr lang="en-GB" sz="1800" b="1" dirty="0" err="1" smtClean="0"/>
              <a:t>recieve</a:t>
            </a:r>
            <a:r>
              <a:rPr lang="en-GB" sz="1800" b="1" dirty="0" smtClean="0"/>
              <a:t> dialysis or have you been </a:t>
            </a:r>
          </a:p>
          <a:p>
            <a:pPr marL="0" indent="0">
              <a:buNone/>
            </a:pPr>
            <a:r>
              <a:rPr lang="en-GB" sz="1800" b="1" dirty="0"/>
              <a:t> </a:t>
            </a:r>
            <a:r>
              <a:rPr lang="en-GB" sz="1800" b="1" dirty="0" smtClean="0"/>
              <a:t>     hospitalized in a foreign country during the past   </a:t>
            </a:r>
          </a:p>
          <a:p>
            <a:pPr marL="0" indent="0">
              <a:buNone/>
            </a:pPr>
            <a:r>
              <a:rPr lang="en-GB" sz="1800" b="1" dirty="0"/>
              <a:t> </a:t>
            </a:r>
            <a:r>
              <a:rPr lang="en-GB" sz="1800" b="1" dirty="0" smtClean="0"/>
              <a:t>     year?</a:t>
            </a:r>
          </a:p>
          <a:p>
            <a:pPr marL="0" indent="0">
              <a:buNone/>
            </a:pPr>
            <a:r>
              <a:rPr lang="en-GB" sz="1800" b="1" dirty="0" smtClean="0"/>
              <a:t>12. Have you spent longer than one month in Africa, </a:t>
            </a:r>
          </a:p>
          <a:p>
            <a:pPr marL="0" indent="0">
              <a:buNone/>
            </a:pPr>
            <a:r>
              <a:rPr lang="en-GB" sz="1800" b="1" dirty="0"/>
              <a:t> </a:t>
            </a:r>
            <a:r>
              <a:rPr lang="en-GB" sz="1800" b="1" dirty="0" smtClean="0"/>
              <a:t>     Arabian Peninsula, Asia, USA, South Europe or  </a:t>
            </a:r>
          </a:p>
          <a:p>
            <a:pPr marL="0" indent="0">
              <a:buNone/>
            </a:pPr>
            <a:r>
              <a:rPr lang="en-GB" sz="1800" b="1" dirty="0"/>
              <a:t> </a:t>
            </a:r>
            <a:r>
              <a:rPr lang="en-GB" sz="1800" b="1" dirty="0" smtClean="0"/>
              <a:t>     Mediterranean during the past year?</a:t>
            </a:r>
          </a:p>
          <a:p>
            <a:pPr marL="0" indent="0">
              <a:buNone/>
            </a:pPr>
            <a:r>
              <a:rPr lang="en-GB" sz="1800" b="1" dirty="0" smtClean="0"/>
              <a:t>13. Do you work on an animal farm?                                 </a:t>
            </a:r>
          </a:p>
          <a:p>
            <a:pPr marL="0" indent="0">
              <a:buNone/>
            </a:pPr>
            <a:r>
              <a:rPr lang="en-GB" sz="1800" b="1" dirty="0" smtClean="0"/>
              <a:t>      If yes, which animals do you work with?</a:t>
            </a:r>
          </a:p>
          <a:p>
            <a:pPr marL="0" indent="0">
              <a:buNone/>
            </a:pPr>
            <a:r>
              <a:rPr lang="en-GB" sz="1800" b="1" dirty="0" smtClean="0"/>
              <a:t>14. Do you undergo treatment for a chronic or serious </a:t>
            </a:r>
          </a:p>
          <a:p>
            <a:pPr marL="0" indent="0">
              <a:buNone/>
            </a:pPr>
            <a:r>
              <a:rPr lang="en-GB" sz="1800" b="1" dirty="0"/>
              <a:t> </a:t>
            </a:r>
            <a:r>
              <a:rPr lang="en-GB" sz="1800" b="1" dirty="0" smtClean="0"/>
              <a:t>      illness (e.g. chemotherapy, radiation therapy)</a:t>
            </a:r>
            <a:endParaRPr lang="en-GB" sz="1800" b="1" dirty="0"/>
          </a:p>
        </p:txBody>
      </p:sp>
      <p:pic>
        <p:nvPicPr>
          <p:cNvPr id="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098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p:cNvSpPr>
            <a:spLocks noChangeArrowheads="1"/>
          </p:cNvSpPr>
          <p:nvPr/>
        </p:nvSpPr>
        <p:spPr bwMode="auto">
          <a:xfrm>
            <a:off x="1116013" y="692150"/>
            <a:ext cx="76327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r>
              <a:rPr lang="en-GB" altLang="de-DE" sz="2000" b="1" dirty="0" smtClean="0">
                <a:solidFill>
                  <a:schemeClr val="tx2"/>
                </a:solidFill>
                <a:latin typeface="Arial" charset="0"/>
                <a:cs typeface="Arial" charset="0"/>
              </a:rPr>
              <a:t>Decrease of Nosocomial MRSA Transmission within our University Hospital after Risk Adapted MRSA Screening</a:t>
            </a:r>
            <a:endParaRPr lang="en-GB" altLang="de-DE" sz="2000" b="1" dirty="0">
              <a:solidFill>
                <a:schemeClr val="tx2"/>
              </a:solidFill>
              <a:latin typeface="Arial" charset="0"/>
              <a:cs typeface="Arial" charset="0"/>
            </a:endParaRPr>
          </a:p>
        </p:txBody>
      </p:sp>
      <p:pic>
        <p:nvPicPr>
          <p:cNvPr id="197635"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15888"/>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6" name="Rechteck 1"/>
          <p:cNvSpPr>
            <a:spLocks noChangeArrowheads="1"/>
          </p:cNvSpPr>
          <p:nvPr/>
        </p:nvSpPr>
        <p:spPr bwMode="auto">
          <a:xfrm>
            <a:off x="250825" y="5949950"/>
            <a:ext cx="84978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just" eaLnBrk="1" hangingPunct="1">
              <a:lnSpc>
                <a:spcPts val="1500"/>
              </a:lnSpc>
              <a:spcBef>
                <a:spcPts val="600"/>
              </a:spcBef>
              <a:buClrTx/>
              <a:buSzTx/>
              <a:buFontTx/>
              <a:buNone/>
            </a:pPr>
            <a:r>
              <a:rPr lang="en-GB" altLang="de-DE" sz="1600" b="1" smtClean="0">
                <a:solidFill>
                  <a:srgbClr val="008080"/>
                </a:solidFill>
                <a:latin typeface="Times New Roman" pitchFamily="18" charset="0"/>
                <a:cs typeface="Times New Roman" pitchFamily="18" charset="0"/>
              </a:rPr>
              <a:t>Kramer A et al. Die Greifswalder MRSA-Präventionsstrategie und die Rolle von POCT. In: Eiff W v. (Hrsg) POCT-Management. Medhochzwei, Heidelberg, 239-62, 2013</a:t>
            </a:r>
            <a:endParaRPr lang="en-GB" altLang="de-DE" sz="1600" b="1">
              <a:solidFill>
                <a:srgbClr val="008080"/>
              </a:solidFill>
              <a:latin typeface="Times New Roman" pitchFamily="18" charset="0"/>
              <a:cs typeface="Times New Roman" pitchFamily="18" charset="0"/>
            </a:endParaRPr>
          </a:p>
        </p:txBody>
      </p:sp>
      <p:pic>
        <p:nvPicPr>
          <p:cNvPr id="19763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0629" y="1675950"/>
            <a:ext cx="7903467"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6084168" y="4221088"/>
            <a:ext cx="3180679" cy="923330"/>
          </a:xfrm>
          <a:prstGeom prst="rect">
            <a:avLst/>
          </a:prstGeom>
        </p:spPr>
        <p:txBody>
          <a:bodyPr wrap="none">
            <a:spAutoFit/>
          </a:bodyPr>
          <a:lstStyle/>
          <a:p>
            <a:r>
              <a:rPr lang="en-GB" b="1" smtClean="0">
                <a:solidFill>
                  <a:srgbClr val="00B0F0"/>
                </a:solidFill>
              </a:rPr>
              <a:t>Number of nosocomial </a:t>
            </a:r>
          </a:p>
          <a:p>
            <a:r>
              <a:rPr lang="en-GB" b="1" smtClean="0">
                <a:solidFill>
                  <a:srgbClr val="00B0F0"/>
                </a:solidFill>
              </a:rPr>
              <a:t>MRSA cases per 1000 </a:t>
            </a:r>
          </a:p>
          <a:p>
            <a:r>
              <a:rPr lang="en-GB" b="1" smtClean="0">
                <a:solidFill>
                  <a:srgbClr val="00B0F0"/>
                </a:solidFill>
              </a:rPr>
              <a:t>patient-days </a:t>
            </a:r>
            <a:endParaRPr lang="en-GB" b="1">
              <a:solidFill>
                <a:srgbClr val="00B0F0"/>
              </a:solidFill>
            </a:endParaRPr>
          </a:p>
        </p:txBody>
      </p:sp>
      <p:sp>
        <p:nvSpPr>
          <p:cNvPr id="3" name="Rechteck 2"/>
          <p:cNvSpPr/>
          <p:nvPr/>
        </p:nvSpPr>
        <p:spPr>
          <a:xfrm>
            <a:off x="6048672" y="3009726"/>
            <a:ext cx="4572000" cy="923330"/>
          </a:xfrm>
          <a:prstGeom prst="rect">
            <a:avLst/>
          </a:prstGeom>
        </p:spPr>
        <p:txBody>
          <a:bodyPr>
            <a:spAutoFit/>
          </a:bodyPr>
          <a:lstStyle/>
          <a:p>
            <a:r>
              <a:rPr lang="en-GB" b="1" smtClean="0">
                <a:solidFill>
                  <a:srgbClr val="FF0000"/>
                </a:solidFill>
              </a:rPr>
              <a:t>Number of nosocomial </a:t>
            </a:r>
          </a:p>
          <a:p>
            <a:r>
              <a:rPr lang="en-GB" b="1" smtClean="0">
                <a:solidFill>
                  <a:srgbClr val="FF0000"/>
                </a:solidFill>
              </a:rPr>
              <a:t>MRSA cases per 1,000 </a:t>
            </a:r>
          </a:p>
          <a:p>
            <a:r>
              <a:rPr lang="en-GB" b="1" smtClean="0">
                <a:solidFill>
                  <a:srgbClr val="FF0000"/>
                </a:solidFill>
              </a:rPr>
              <a:t>MRSA days</a:t>
            </a:r>
            <a:endParaRPr lang="en-GB" b="1">
              <a:solidFill>
                <a:srgbClr val="FF0000"/>
              </a:solidFill>
            </a:endParaRPr>
          </a:p>
        </p:txBody>
      </p:sp>
    </p:spTree>
    <p:extLst>
      <p:ext uri="{BB962C8B-B14F-4D97-AF65-F5344CB8AC3E}">
        <p14:creationId xmlns:p14="http://schemas.microsoft.com/office/powerpoint/2010/main" val="62688101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smtClean="0"/>
              <a:t>Gram-negative MDRO</a:t>
            </a:r>
            <a:endParaRPr lang="en-GB" b="1"/>
          </a:p>
        </p:txBody>
      </p:sp>
      <p:sp>
        <p:nvSpPr>
          <p:cNvPr id="3" name="Inhaltsplatzhalter 2"/>
          <p:cNvSpPr>
            <a:spLocks noGrp="1"/>
          </p:cNvSpPr>
          <p:nvPr>
            <p:ph idx="1"/>
          </p:nvPr>
        </p:nvSpPr>
        <p:spPr/>
        <p:txBody>
          <a:bodyPr/>
          <a:lstStyle/>
          <a:p>
            <a:pPr marL="0" indent="0">
              <a:buNone/>
            </a:pPr>
            <a:endParaRPr lang="en-GB" sz="2000" b="1" dirty="0" smtClean="0"/>
          </a:p>
          <a:p>
            <a:pPr marL="0" indent="0">
              <a:buNone/>
            </a:pPr>
            <a:r>
              <a:rPr lang="en-GB" sz="2000" b="1" dirty="0" smtClean="0"/>
              <a:t>Early identification of carriers with </a:t>
            </a:r>
            <a:r>
              <a:rPr lang="en-GB" sz="2000" b="1" dirty="0" err="1" smtClean="0"/>
              <a:t>preemtive</a:t>
            </a:r>
            <a:r>
              <a:rPr lang="en-GB" sz="2000" b="1" dirty="0" smtClean="0"/>
              <a:t> isolation has the potential to prevent outbreaks</a:t>
            </a:r>
            <a:endParaRPr lang="en-GB" sz="2000" b="1" dirty="0"/>
          </a:p>
        </p:txBody>
      </p:sp>
      <p:pic>
        <p:nvPicPr>
          <p:cNvPr id="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427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b="1" dirty="0" smtClean="0"/>
              <a:t>Infection Prevention Check-out</a:t>
            </a:r>
            <a:endParaRPr lang="en-GB" b="1" dirty="0"/>
          </a:p>
        </p:txBody>
      </p:sp>
      <p:sp>
        <p:nvSpPr>
          <p:cNvPr id="6" name="Inhaltsplatzhalter 5"/>
          <p:cNvSpPr>
            <a:spLocks noGrp="1"/>
          </p:cNvSpPr>
          <p:nvPr>
            <p:ph idx="1"/>
          </p:nvPr>
        </p:nvSpPr>
        <p:spPr/>
        <p:txBody>
          <a:bodyPr/>
          <a:lstStyle/>
          <a:p>
            <a:pPr marL="0" indent="0">
              <a:buNone/>
            </a:pPr>
            <a:endParaRPr lang="en-GB" sz="2000" b="1" dirty="0" smtClean="0"/>
          </a:p>
          <a:p>
            <a:pPr marL="0" indent="0">
              <a:buNone/>
            </a:pPr>
            <a:r>
              <a:rPr lang="en-GB" sz="2000" b="1" dirty="0" smtClean="0"/>
              <a:t>Voluntary evaluation of the patient’s impression on the quality of hygiene by use of a questionnaire</a:t>
            </a:r>
          </a:p>
        </p:txBody>
      </p:sp>
      <p:pic>
        <p:nvPicPr>
          <p:cNvPr id="7"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791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200" b="1" smtClean="0"/>
              <a:t>14 Questions</a:t>
            </a:r>
            <a:endParaRPr lang="en-GB" sz="3200" b="1"/>
          </a:p>
        </p:txBody>
      </p:sp>
      <p:sp>
        <p:nvSpPr>
          <p:cNvPr id="3" name="Inhaltsplatzhalter 2"/>
          <p:cNvSpPr>
            <a:spLocks noGrp="1"/>
          </p:cNvSpPr>
          <p:nvPr>
            <p:ph idx="1"/>
          </p:nvPr>
        </p:nvSpPr>
        <p:spPr>
          <a:xfrm>
            <a:off x="1370013" y="1628800"/>
            <a:ext cx="7313612" cy="5040560"/>
          </a:xfrm>
        </p:spPr>
        <p:txBody>
          <a:bodyPr/>
          <a:lstStyle/>
          <a:p>
            <a:pPr marL="514350" indent="-514350">
              <a:buFont typeface="+mj-lt"/>
              <a:buAutoNum type="arabicPeriod"/>
            </a:pPr>
            <a:r>
              <a:rPr lang="en-GB" sz="1800" b="1" smtClean="0"/>
              <a:t>Do you feel adequately informed regard hygiene?</a:t>
            </a:r>
          </a:p>
          <a:p>
            <a:pPr marL="514350" indent="-514350">
              <a:buFont typeface="+mj-lt"/>
              <a:buAutoNum type="arabicPeriod"/>
            </a:pPr>
            <a:r>
              <a:rPr lang="en-GB" sz="1800" b="1" smtClean="0"/>
              <a:t>Did you have had adequately opportunity for hand disinfection during your stay?</a:t>
            </a:r>
          </a:p>
          <a:p>
            <a:pPr marL="514350" indent="-514350">
              <a:buFont typeface="+mj-lt"/>
              <a:buAutoNum type="arabicPeriod"/>
            </a:pPr>
            <a:r>
              <a:rPr lang="en-GB" sz="1800" b="1" smtClean="0"/>
              <a:t>Do you like the provision of disinfecting wipes in your sanitary cell?</a:t>
            </a:r>
          </a:p>
          <a:p>
            <a:pPr marL="514350" indent="-514350">
              <a:buFont typeface="+mj-lt"/>
              <a:buAutoNum type="arabicPeriod"/>
            </a:pPr>
            <a:r>
              <a:rPr lang="en-GB" sz="1800" b="1" smtClean="0"/>
              <a:t>Have the working clothes of the staff been clean? (separate for doctors and nurses)</a:t>
            </a:r>
          </a:p>
          <a:p>
            <a:pPr marL="514350" indent="-514350">
              <a:buFont typeface="+mj-lt"/>
              <a:buAutoNum type="arabicPeriod"/>
            </a:pPr>
            <a:r>
              <a:rPr lang="en-GB" sz="1800" b="1" smtClean="0"/>
              <a:t>Did the staff wore rings or watches? (separate for doctors and nurses)</a:t>
            </a:r>
          </a:p>
          <a:p>
            <a:pPr marL="514350" indent="-514350">
              <a:buFont typeface="+mj-lt"/>
              <a:buAutoNum type="arabicPeriod"/>
            </a:pPr>
            <a:r>
              <a:rPr lang="en-GB" sz="1800" b="1" smtClean="0"/>
              <a:t>Was there staff with artificial fingernails? (separate for doctors and nurses)</a:t>
            </a:r>
          </a:p>
          <a:p>
            <a:pPr marL="514350" indent="-514350">
              <a:buFont typeface="+mj-lt"/>
              <a:buAutoNum type="arabicPeriod"/>
            </a:pPr>
            <a:r>
              <a:rPr lang="en-GB" sz="1800" b="1" smtClean="0"/>
              <a:t>Did staff disinfect hands before any activity was carried out on you? (separate for doctors and nurses)</a:t>
            </a:r>
          </a:p>
          <a:p>
            <a:pPr marL="514350" indent="-514350">
              <a:buFont typeface="+mj-lt"/>
              <a:buAutoNum type="arabicPeriod"/>
            </a:pPr>
            <a:r>
              <a:rPr lang="en-GB" sz="1800" b="1" smtClean="0"/>
              <a:t>Did staff disinfect hands after any activity was carried out on you? (separate for doctors and nurses)</a:t>
            </a:r>
          </a:p>
          <a:p>
            <a:pPr marL="514350" indent="-514350">
              <a:buFont typeface="+mj-lt"/>
              <a:buAutoNum type="arabicPeriod"/>
            </a:pPr>
            <a:endParaRPr lang="en-GB" sz="1800" b="1"/>
          </a:p>
        </p:txBody>
      </p:sp>
      <p:pic>
        <p:nvPicPr>
          <p:cNvPr id="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186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3568" y="692696"/>
            <a:ext cx="7772400" cy="1161083"/>
          </a:xfrm>
        </p:spPr>
        <p:txBody>
          <a:bodyPr/>
          <a:lstStyle/>
          <a:p>
            <a:pPr algn="ctr" eaLnBrk="1" hangingPunct="1"/>
            <a:r>
              <a:rPr lang="en-GB" altLang="de-DE" sz="2800" b="1" dirty="0" smtClean="0"/>
              <a:t>Main sources of HAI</a:t>
            </a:r>
            <a:br>
              <a:rPr lang="en-GB" altLang="de-DE" sz="2800" b="1" dirty="0" smtClean="0"/>
            </a:br>
            <a:r>
              <a:rPr lang="en-GB" altLang="de-DE" sz="2800" b="1" dirty="0" smtClean="0"/>
              <a:t>in Health-care facilities</a:t>
            </a:r>
          </a:p>
        </p:txBody>
      </p:sp>
      <p:sp>
        <p:nvSpPr>
          <p:cNvPr id="9219" name="Rectangle 3"/>
          <p:cNvSpPr>
            <a:spLocks noGrp="1" noChangeArrowheads="1"/>
          </p:cNvSpPr>
          <p:nvPr>
            <p:ph type="subTitle" idx="1"/>
          </p:nvPr>
        </p:nvSpPr>
        <p:spPr>
          <a:xfrm>
            <a:off x="1067889" y="1916832"/>
            <a:ext cx="7772400" cy="4593648"/>
          </a:xfrm>
        </p:spPr>
        <p:txBody>
          <a:bodyPr>
            <a:noAutofit/>
          </a:bodyPr>
          <a:lstStyle/>
          <a:p>
            <a:pPr>
              <a:lnSpc>
                <a:spcPct val="80000"/>
              </a:lnSpc>
              <a:buNone/>
              <a:defRPr/>
            </a:pPr>
            <a:r>
              <a:rPr lang="en-GB" altLang="de-DE" sz="1000" b="1" dirty="0" smtClean="0"/>
              <a:t>   </a:t>
            </a:r>
          </a:p>
          <a:p>
            <a:pPr>
              <a:lnSpc>
                <a:spcPct val="80000"/>
              </a:lnSpc>
              <a:buNone/>
              <a:defRPr/>
            </a:pPr>
            <a:r>
              <a:rPr lang="en-GB" altLang="de-DE" sz="1600" b="1" dirty="0" smtClean="0"/>
              <a:t>Viable sources of </a:t>
            </a:r>
            <a:r>
              <a:rPr lang="en-GB" altLang="de-DE" sz="1600" b="1" dirty="0"/>
              <a:t>infections   </a:t>
            </a:r>
            <a:r>
              <a:rPr lang="en-GB" altLang="de-DE" sz="1600" b="1" dirty="0" smtClean="0"/>
              <a:t> Inanimate </a:t>
            </a:r>
            <a:r>
              <a:rPr lang="en-GB" altLang="de-DE" sz="1600" b="1" dirty="0"/>
              <a:t>sources of contamination</a:t>
            </a:r>
          </a:p>
          <a:p>
            <a:pPr eaLnBrk="1" hangingPunct="1">
              <a:lnSpc>
                <a:spcPct val="80000"/>
              </a:lnSpc>
              <a:buFont typeface="Wingdings" pitchFamily="2" charset="2"/>
              <a:buNone/>
              <a:defRPr/>
            </a:pPr>
            <a:endParaRPr lang="en-GB" altLang="de-DE" sz="1400" b="1" dirty="0"/>
          </a:p>
          <a:p>
            <a:pPr eaLnBrk="1" hangingPunct="1">
              <a:lnSpc>
                <a:spcPct val="80000"/>
              </a:lnSpc>
              <a:buFont typeface="Wingdings" pitchFamily="2" charset="2"/>
              <a:buNone/>
              <a:defRPr/>
            </a:pPr>
            <a:endParaRPr lang="en-GB" altLang="de-DE" sz="1000" b="1" dirty="0" smtClean="0"/>
          </a:p>
          <a:p>
            <a:pPr eaLnBrk="1" hangingPunct="1">
              <a:lnSpc>
                <a:spcPct val="80000"/>
              </a:lnSpc>
              <a:buFont typeface="Wingdings" pitchFamily="2" charset="2"/>
              <a:buNone/>
              <a:defRPr/>
            </a:pPr>
            <a:endParaRPr lang="en-GB" altLang="de-DE" sz="1000" b="1" dirty="0" smtClean="0"/>
          </a:p>
          <a:p>
            <a:pPr eaLnBrk="1" hangingPunct="1">
              <a:lnSpc>
                <a:spcPct val="80000"/>
              </a:lnSpc>
              <a:buFont typeface="Wingdings" pitchFamily="2" charset="2"/>
              <a:buNone/>
              <a:defRPr/>
            </a:pPr>
            <a:endParaRPr lang="en-GB" altLang="de-DE" sz="1000" b="1" dirty="0" smtClean="0"/>
          </a:p>
          <a:p>
            <a:pPr eaLnBrk="1" hangingPunct="1">
              <a:lnSpc>
                <a:spcPct val="80000"/>
              </a:lnSpc>
              <a:buFont typeface="Wingdings" pitchFamily="2" charset="2"/>
              <a:buNone/>
              <a:defRPr/>
            </a:pPr>
            <a:endParaRPr lang="en-GB" altLang="de-DE" sz="1000" b="1" dirty="0" smtClean="0">
              <a:solidFill>
                <a:srgbClr val="FF0000"/>
              </a:solidFill>
            </a:endParaRPr>
          </a:p>
          <a:p>
            <a:pPr eaLnBrk="1" hangingPunct="1">
              <a:lnSpc>
                <a:spcPct val="80000"/>
              </a:lnSpc>
              <a:buFont typeface="Wingdings" pitchFamily="2" charset="2"/>
              <a:buNone/>
              <a:defRPr/>
            </a:pPr>
            <a:endParaRPr lang="en-GB" altLang="de-DE" sz="1000" b="1" dirty="0" smtClean="0">
              <a:solidFill>
                <a:srgbClr val="FF0000"/>
              </a:solidFill>
            </a:endParaRPr>
          </a:p>
          <a:p>
            <a:pPr eaLnBrk="1" hangingPunct="1">
              <a:lnSpc>
                <a:spcPct val="80000"/>
              </a:lnSpc>
              <a:buFont typeface="Wingdings" pitchFamily="2" charset="2"/>
              <a:buNone/>
              <a:defRPr/>
            </a:pPr>
            <a:endParaRPr lang="en-GB" altLang="de-DE" sz="1000" b="1" dirty="0" smtClean="0">
              <a:solidFill>
                <a:srgbClr val="FF0000"/>
              </a:solidFill>
            </a:endParaRPr>
          </a:p>
        </p:txBody>
      </p:sp>
      <p:sp>
        <p:nvSpPr>
          <p:cNvPr id="14340" name="Rectangle 4"/>
          <p:cNvSpPr>
            <a:spLocks noChangeArrowheads="1"/>
          </p:cNvSpPr>
          <p:nvPr/>
        </p:nvSpPr>
        <p:spPr bwMode="auto">
          <a:xfrm>
            <a:off x="2108200" y="31115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endParaRPr lang="en-GB" altLang="de-DE" sz="1800">
              <a:latin typeface="Tahoma" pitchFamily="34" charset="0"/>
            </a:endParaRPr>
          </a:p>
        </p:txBody>
      </p:sp>
      <p:sp>
        <p:nvSpPr>
          <p:cNvPr id="14341" name="Line 5"/>
          <p:cNvSpPr>
            <a:spLocks noChangeShapeType="1"/>
          </p:cNvSpPr>
          <p:nvPr/>
        </p:nvSpPr>
        <p:spPr bwMode="auto">
          <a:xfrm flipH="1">
            <a:off x="1432633" y="2579687"/>
            <a:ext cx="720725" cy="136525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14342" name="Line 6"/>
          <p:cNvSpPr>
            <a:spLocks noChangeShapeType="1"/>
          </p:cNvSpPr>
          <p:nvPr/>
        </p:nvSpPr>
        <p:spPr bwMode="auto">
          <a:xfrm>
            <a:off x="2717800" y="2579687"/>
            <a:ext cx="504825" cy="1368425"/>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14343" name="Line 9"/>
          <p:cNvSpPr>
            <a:spLocks noChangeShapeType="1"/>
          </p:cNvSpPr>
          <p:nvPr/>
        </p:nvSpPr>
        <p:spPr bwMode="auto">
          <a:xfrm>
            <a:off x="6780799" y="2463800"/>
            <a:ext cx="793750" cy="129540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14344" name="Line 10"/>
          <p:cNvSpPr>
            <a:spLocks noChangeShapeType="1"/>
          </p:cNvSpPr>
          <p:nvPr/>
        </p:nvSpPr>
        <p:spPr bwMode="auto">
          <a:xfrm flipH="1">
            <a:off x="5074447" y="2499519"/>
            <a:ext cx="647700" cy="1223962"/>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14345" name="Line 9"/>
          <p:cNvSpPr>
            <a:spLocks noChangeShapeType="1"/>
          </p:cNvSpPr>
          <p:nvPr/>
        </p:nvSpPr>
        <p:spPr bwMode="auto">
          <a:xfrm>
            <a:off x="6372200" y="2463800"/>
            <a:ext cx="0" cy="1296987"/>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2" name="Rechteck 1"/>
          <p:cNvSpPr/>
          <p:nvPr/>
        </p:nvSpPr>
        <p:spPr>
          <a:xfrm>
            <a:off x="467544" y="4077072"/>
            <a:ext cx="1440160" cy="23762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rgbClr val="FF0000"/>
                </a:solidFill>
              </a:rPr>
              <a:t>Patient</a:t>
            </a:r>
          </a:p>
          <a:p>
            <a:endParaRPr lang="en-GB" dirty="0"/>
          </a:p>
          <a:p>
            <a:r>
              <a:rPr lang="en-GB" dirty="0" smtClean="0"/>
              <a:t>Hands</a:t>
            </a:r>
          </a:p>
          <a:p>
            <a:r>
              <a:rPr lang="en-GB" dirty="0" smtClean="0"/>
              <a:t>Oral cavity</a:t>
            </a:r>
          </a:p>
          <a:p>
            <a:r>
              <a:rPr lang="en-GB" dirty="0" smtClean="0"/>
              <a:t>Vest. </a:t>
            </a:r>
            <a:r>
              <a:rPr lang="en-GB" dirty="0" err="1"/>
              <a:t>n</a:t>
            </a:r>
            <a:r>
              <a:rPr lang="en-GB" dirty="0" err="1" smtClean="0"/>
              <a:t>asi</a:t>
            </a:r>
            <a:endParaRPr lang="en-GB" dirty="0" smtClean="0"/>
          </a:p>
          <a:p>
            <a:r>
              <a:rPr lang="en-GB" dirty="0" smtClean="0"/>
              <a:t>Blood</a:t>
            </a:r>
          </a:p>
          <a:p>
            <a:r>
              <a:rPr lang="en-GB" dirty="0" smtClean="0"/>
              <a:t>Skin</a:t>
            </a:r>
          </a:p>
          <a:p>
            <a:r>
              <a:rPr lang="en-GB" dirty="0" smtClean="0"/>
              <a:t>Faeces</a:t>
            </a:r>
          </a:p>
        </p:txBody>
      </p:sp>
      <p:sp>
        <p:nvSpPr>
          <p:cNvPr id="11" name="Rechteck 10"/>
          <p:cNvSpPr/>
          <p:nvPr/>
        </p:nvSpPr>
        <p:spPr>
          <a:xfrm>
            <a:off x="2339752" y="4077072"/>
            <a:ext cx="1440160" cy="23762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smtClean="0">
              <a:solidFill>
                <a:srgbClr val="FF0000"/>
              </a:solidFill>
            </a:endParaRPr>
          </a:p>
          <a:p>
            <a:pPr algn="ctr"/>
            <a:r>
              <a:rPr lang="en-GB" b="1" dirty="0" smtClean="0">
                <a:solidFill>
                  <a:srgbClr val="FF0000"/>
                </a:solidFill>
              </a:rPr>
              <a:t>Visitors, staff</a:t>
            </a:r>
          </a:p>
          <a:p>
            <a:endParaRPr lang="en-GB" dirty="0"/>
          </a:p>
          <a:p>
            <a:r>
              <a:rPr lang="en-GB" dirty="0" smtClean="0"/>
              <a:t>Hands</a:t>
            </a:r>
          </a:p>
          <a:p>
            <a:r>
              <a:rPr lang="en-GB" dirty="0" smtClean="0"/>
              <a:t>Vest. </a:t>
            </a:r>
            <a:r>
              <a:rPr lang="en-GB" dirty="0" err="1"/>
              <a:t>n</a:t>
            </a:r>
            <a:r>
              <a:rPr lang="en-GB" dirty="0" err="1" smtClean="0"/>
              <a:t>asi</a:t>
            </a:r>
            <a:endParaRPr lang="en-GB" dirty="0" smtClean="0"/>
          </a:p>
          <a:p>
            <a:r>
              <a:rPr lang="en-GB" dirty="0" smtClean="0"/>
              <a:t>Resp. track</a:t>
            </a:r>
          </a:p>
          <a:p>
            <a:r>
              <a:rPr lang="en-GB" dirty="0" smtClean="0"/>
              <a:t>Clothing</a:t>
            </a:r>
          </a:p>
        </p:txBody>
      </p:sp>
      <p:sp>
        <p:nvSpPr>
          <p:cNvPr id="12" name="Rechteck 11"/>
          <p:cNvSpPr/>
          <p:nvPr/>
        </p:nvSpPr>
        <p:spPr>
          <a:xfrm>
            <a:off x="4067944" y="4077072"/>
            <a:ext cx="1440160" cy="23762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rgbClr val="FF0000"/>
                </a:solidFill>
              </a:rPr>
              <a:t>Water</a:t>
            </a:r>
          </a:p>
          <a:p>
            <a:endParaRPr lang="en-GB" dirty="0" smtClean="0"/>
          </a:p>
          <a:p>
            <a:endParaRPr lang="en-GB" dirty="0"/>
          </a:p>
          <a:p>
            <a:endParaRPr lang="en-GB" dirty="0" smtClean="0"/>
          </a:p>
          <a:p>
            <a:endParaRPr lang="en-GB" dirty="0"/>
          </a:p>
          <a:p>
            <a:r>
              <a:rPr lang="en-GB" dirty="0" smtClean="0"/>
              <a:t>Points of use</a:t>
            </a:r>
          </a:p>
          <a:p>
            <a:r>
              <a:rPr lang="en-GB" dirty="0" smtClean="0"/>
              <a:t>Sink</a:t>
            </a:r>
          </a:p>
          <a:p>
            <a:r>
              <a:rPr lang="en-GB" dirty="0" smtClean="0"/>
              <a:t>water tap</a:t>
            </a:r>
          </a:p>
        </p:txBody>
      </p:sp>
      <p:sp>
        <p:nvSpPr>
          <p:cNvPr id="13" name="Rechteck 12"/>
          <p:cNvSpPr/>
          <p:nvPr/>
        </p:nvSpPr>
        <p:spPr>
          <a:xfrm>
            <a:off x="5724128" y="4077072"/>
            <a:ext cx="1440160" cy="23762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rgbClr val="FF0000"/>
                </a:solidFill>
              </a:rPr>
              <a:t>Med. Device</a:t>
            </a:r>
          </a:p>
          <a:p>
            <a:pPr algn="ctr"/>
            <a:endParaRPr lang="en-GB" b="1" dirty="0">
              <a:solidFill>
                <a:srgbClr val="FF0000"/>
              </a:solidFill>
            </a:endParaRPr>
          </a:p>
          <a:p>
            <a:pPr algn="ctr"/>
            <a:endParaRPr lang="en-GB" b="1" dirty="0" smtClean="0">
              <a:solidFill>
                <a:srgbClr val="FF0000"/>
              </a:solidFill>
            </a:endParaRPr>
          </a:p>
          <a:p>
            <a:pPr algn="ctr"/>
            <a:endParaRPr lang="en-GB" b="1" dirty="0">
              <a:solidFill>
                <a:srgbClr val="FF0000"/>
              </a:solidFill>
            </a:endParaRPr>
          </a:p>
          <a:p>
            <a:pPr algn="ctr"/>
            <a:endParaRPr lang="en-GB" b="1" dirty="0" smtClean="0">
              <a:solidFill>
                <a:srgbClr val="FF0000"/>
              </a:solidFill>
            </a:endParaRPr>
          </a:p>
          <a:p>
            <a:pPr algn="ctr"/>
            <a:endParaRPr lang="en-GB" b="1" dirty="0">
              <a:solidFill>
                <a:srgbClr val="FF0000"/>
              </a:solidFill>
            </a:endParaRPr>
          </a:p>
          <a:p>
            <a:pPr algn="ctr"/>
            <a:endParaRPr lang="en-GB" b="1" dirty="0" smtClean="0">
              <a:solidFill>
                <a:srgbClr val="FF0000"/>
              </a:solidFill>
            </a:endParaRPr>
          </a:p>
          <a:p>
            <a:pPr algn="ctr"/>
            <a:endParaRPr lang="en-GB" b="1" dirty="0" smtClean="0">
              <a:solidFill>
                <a:srgbClr val="FF0000"/>
              </a:solidFill>
            </a:endParaRPr>
          </a:p>
        </p:txBody>
      </p:sp>
      <p:sp>
        <p:nvSpPr>
          <p:cNvPr id="14" name="Rechteck 13"/>
          <p:cNvSpPr/>
          <p:nvPr/>
        </p:nvSpPr>
        <p:spPr>
          <a:xfrm>
            <a:off x="7380312" y="4077072"/>
            <a:ext cx="1440160" cy="23762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rgbClr val="FF0000"/>
                </a:solidFill>
              </a:rPr>
              <a:t>Surface</a:t>
            </a:r>
          </a:p>
          <a:p>
            <a:endParaRPr lang="en-GB" dirty="0" smtClean="0"/>
          </a:p>
          <a:p>
            <a:endParaRPr lang="en-GB" dirty="0"/>
          </a:p>
          <a:p>
            <a:r>
              <a:rPr lang="en-GB" dirty="0"/>
              <a:t>t</a:t>
            </a:r>
            <a:r>
              <a:rPr lang="en-GB" dirty="0" smtClean="0"/>
              <a:t>ouched</a:t>
            </a:r>
          </a:p>
          <a:p>
            <a:r>
              <a:rPr lang="en-GB" dirty="0"/>
              <a:t>d</a:t>
            </a:r>
            <a:r>
              <a:rPr lang="en-GB" dirty="0" smtClean="0"/>
              <a:t>ust</a:t>
            </a:r>
          </a:p>
          <a:p>
            <a:r>
              <a:rPr lang="en-GB" dirty="0"/>
              <a:t>a</a:t>
            </a:r>
            <a:r>
              <a:rPr lang="en-GB" dirty="0" smtClean="0"/>
              <a:t>erosol </a:t>
            </a:r>
          </a:p>
          <a:p>
            <a:r>
              <a:rPr lang="en-GB" dirty="0"/>
              <a:t>e</a:t>
            </a:r>
            <a:r>
              <a:rPr lang="en-GB" dirty="0" smtClean="0"/>
              <a:t>xposed</a:t>
            </a:r>
          </a:p>
          <a:p>
            <a:r>
              <a:rPr lang="en-GB" dirty="0" smtClean="0"/>
              <a:t>surfaces</a:t>
            </a:r>
          </a:p>
        </p:txBody>
      </p:sp>
    </p:spTree>
    <p:extLst>
      <p:ext uri="{BB962C8B-B14F-4D97-AF65-F5344CB8AC3E}">
        <p14:creationId xmlns:p14="http://schemas.microsoft.com/office/powerpoint/2010/main" val="81040925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14 Questions</a:t>
            </a:r>
            <a:endParaRPr lang="en-GB"/>
          </a:p>
        </p:txBody>
      </p:sp>
      <p:sp>
        <p:nvSpPr>
          <p:cNvPr id="3" name="Inhaltsplatzhalter 2"/>
          <p:cNvSpPr>
            <a:spLocks noGrp="1"/>
          </p:cNvSpPr>
          <p:nvPr>
            <p:ph idx="1"/>
          </p:nvPr>
        </p:nvSpPr>
        <p:spPr/>
        <p:txBody>
          <a:bodyPr/>
          <a:lstStyle/>
          <a:p>
            <a:pPr marL="0" indent="0">
              <a:buNone/>
            </a:pPr>
            <a:r>
              <a:rPr lang="en-GB" sz="1800" b="1" smtClean="0"/>
              <a:t> 9.  Have stethoscopes been disinfected prior to  </a:t>
            </a:r>
          </a:p>
          <a:p>
            <a:pPr marL="0" indent="0">
              <a:buNone/>
            </a:pPr>
            <a:r>
              <a:rPr lang="en-GB" sz="1800" b="1" smtClean="0"/>
              <a:t>      be used on you?</a:t>
            </a:r>
          </a:p>
          <a:p>
            <a:pPr marL="0" indent="0">
              <a:buNone/>
            </a:pPr>
            <a:r>
              <a:rPr lang="en-GB" sz="1800" b="1" smtClean="0"/>
              <a:t>10. Have you been sufficiently informed why you need </a:t>
            </a:r>
          </a:p>
          <a:p>
            <a:pPr marL="0" indent="0">
              <a:buNone/>
            </a:pPr>
            <a:r>
              <a:rPr lang="en-GB" sz="1800" b="1" smtClean="0"/>
              <a:t>       to be isolated and what to consider? </a:t>
            </a:r>
          </a:p>
          <a:p>
            <a:pPr marL="0" indent="0">
              <a:buNone/>
            </a:pPr>
            <a:r>
              <a:rPr lang="en-GB" sz="1800" b="1" smtClean="0"/>
              <a:t>11. Did staff wore protective clothing when entering     </a:t>
            </a:r>
          </a:p>
          <a:p>
            <a:pPr marL="0" indent="0">
              <a:buNone/>
            </a:pPr>
            <a:r>
              <a:rPr lang="en-GB" sz="1800" b="1" smtClean="0"/>
              <a:t>      you room?</a:t>
            </a:r>
          </a:p>
          <a:p>
            <a:pPr marL="0" indent="0">
              <a:buNone/>
            </a:pPr>
            <a:r>
              <a:rPr lang="en-GB" sz="1800" b="1" smtClean="0"/>
              <a:t>12. Have you been satisfied with the cleanliness of  </a:t>
            </a:r>
          </a:p>
          <a:p>
            <a:pPr marL="0" indent="0">
              <a:buNone/>
            </a:pPr>
            <a:r>
              <a:rPr lang="en-GB" sz="1800" b="1" smtClean="0"/>
              <a:t>      your room?</a:t>
            </a:r>
          </a:p>
          <a:p>
            <a:pPr marL="0" indent="0">
              <a:buNone/>
            </a:pPr>
            <a:r>
              <a:rPr lang="en-GB" sz="1800" b="1" smtClean="0"/>
              <a:t>13. Were door handles disinfected daily?</a:t>
            </a:r>
          </a:p>
          <a:p>
            <a:pPr marL="0" indent="0">
              <a:buNone/>
            </a:pPr>
            <a:r>
              <a:rPr lang="en-GB" sz="1800" b="1" smtClean="0"/>
              <a:t>14. Have you been satisfied with the cleanliness of    </a:t>
            </a:r>
          </a:p>
          <a:p>
            <a:pPr marL="0" indent="0">
              <a:buNone/>
            </a:pPr>
            <a:r>
              <a:rPr lang="en-GB" sz="1800" b="1" smtClean="0"/>
              <a:t>      your sanitary cell?</a:t>
            </a:r>
          </a:p>
        </p:txBody>
      </p:sp>
      <p:pic>
        <p:nvPicPr>
          <p:cNvPr id="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137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200" b="1" dirty="0" smtClean="0"/>
              <a:t>Example: Answer to Question 7</a:t>
            </a:r>
            <a:endParaRPr lang="en-GB" sz="3200" b="1" dirty="0"/>
          </a:p>
        </p:txBody>
      </p:sp>
      <p:sp>
        <p:nvSpPr>
          <p:cNvPr id="3" name="Inhaltsplatzhalter 2"/>
          <p:cNvSpPr>
            <a:spLocks noGrp="1"/>
          </p:cNvSpPr>
          <p:nvPr>
            <p:ph idx="1"/>
          </p:nvPr>
        </p:nvSpPr>
        <p:spPr>
          <a:xfrm>
            <a:off x="1370013" y="1628800"/>
            <a:ext cx="7313612" cy="4313213"/>
          </a:xfrm>
        </p:spPr>
        <p:txBody>
          <a:bodyPr/>
          <a:lstStyle/>
          <a:p>
            <a:pPr marL="0" indent="0">
              <a:buNone/>
            </a:pPr>
            <a:r>
              <a:rPr lang="en-GB" sz="1800" b="1" dirty="0" smtClean="0"/>
              <a:t>Did staff disinfect hands before any activity was carried out on you? </a:t>
            </a:r>
          </a:p>
          <a:p>
            <a:pPr marL="0" indent="0">
              <a:buNone/>
            </a:pPr>
            <a:endParaRPr lang="en-GB" sz="1800" b="1" dirty="0" smtClean="0"/>
          </a:p>
          <a:p>
            <a:pPr marL="0" indent="0">
              <a:buNone/>
            </a:pPr>
            <a:r>
              <a:rPr lang="en-GB" sz="1800" b="1" dirty="0" smtClean="0"/>
              <a:t>Difference between various disciplines in our university hospital: </a:t>
            </a:r>
          </a:p>
          <a:p>
            <a:pPr marL="0" indent="0">
              <a:buNone/>
            </a:pPr>
            <a:endParaRPr lang="en-GB" sz="1800" b="1" dirty="0" smtClean="0"/>
          </a:p>
          <a:p>
            <a:pPr marL="0" indent="0">
              <a:buNone/>
            </a:pPr>
            <a:r>
              <a:rPr lang="en-GB" sz="1800" b="1" dirty="0" smtClean="0"/>
              <a:t>	</a:t>
            </a:r>
            <a:r>
              <a:rPr lang="en-GB" sz="1800" b="1" dirty="0" smtClean="0">
                <a:solidFill>
                  <a:srgbClr val="FF0000"/>
                </a:solidFill>
              </a:rPr>
              <a:t>Yes: 76-92 % </a:t>
            </a:r>
            <a:r>
              <a:rPr lang="en-GB" sz="1800" b="1" dirty="0" smtClean="0"/>
              <a:t>(mean 84 %)</a:t>
            </a:r>
          </a:p>
          <a:p>
            <a:pPr marL="0" indent="0">
              <a:buNone/>
            </a:pPr>
            <a:r>
              <a:rPr lang="en-GB" sz="1800" b="1" dirty="0" smtClean="0"/>
              <a:t>	Not always: 8 – 24 % (mean 16 %)</a:t>
            </a:r>
          </a:p>
          <a:p>
            <a:pPr marL="0" indent="0">
              <a:buNone/>
            </a:pPr>
            <a:r>
              <a:rPr lang="en-GB" sz="1800" b="1" dirty="0" smtClean="0"/>
              <a:t>	No: 0-2 % (mean 0.4%)</a:t>
            </a:r>
          </a:p>
          <a:p>
            <a:pPr marL="0" indent="0">
              <a:buNone/>
            </a:pPr>
            <a:endParaRPr lang="en-GB" sz="1800" b="1" dirty="0" smtClean="0"/>
          </a:p>
          <a:p>
            <a:pPr marL="0" indent="0">
              <a:buNone/>
            </a:pPr>
            <a:r>
              <a:rPr lang="en-GB" sz="1800" b="1" dirty="0" smtClean="0">
                <a:solidFill>
                  <a:srgbClr val="FF0000"/>
                </a:solidFill>
              </a:rPr>
              <a:t>Increase of consumption of hand rub between 15 and 40% after introduction of the Infection prevention check-out!</a:t>
            </a:r>
            <a:endParaRPr lang="en-GB" sz="1800" b="1" dirty="0">
              <a:solidFill>
                <a:srgbClr val="FF0000"/>
              </a:solidFill>
            </a:endParaRPr>
          </a:p>
        </p:txBody>
      </p:sp>
      <p:pic>
        <p:nvPicPr>
          <p:cNvPr id="5"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3523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sz="2800" b="1" dirty="0" smtClean="0"/>
              <a:t>Next Planned Step – Breakfast Television</a:t>
            </a:r>
            <a:endParaRPr lang="en-GB" sz="2800" b="1" dirty="0"/>
          </a:p>
        </p:txBody>
      </p:sp>
      <p:sp>
        <p:nvSpPr>
          <p:cNvPr id="5" name="Inhaltsplatzhalter 4"/>
          <p:cNvSpPr>
            <a:spLocks noGrp="1"/>
          </p:cNvSpPr>
          <p:nvPr>
            <p:ph idx="1"/>
          </p:nvPr>
        </p:nvSpPr>
        <p:spPr/>
        <p:txBody>
          <a:bodyPr/>
          <a:lstStyle/>
          <a:p>
            <a:pPr marL="0" indent="0">
              <a:buNone/>
            </a:pPr>
            <a:r>
              <a:rPr lang="en-GB" sz="2000" b="1" dirty="0" smtClean="0"/>
              <a:t>We will use the patients channel to educate him with the short film </a:t>
            </a:r>
          </a:p>
          <a:p>
            <a:pPr marL="0" indent="0">
              <a:buNone/>
            </a:pPr>
            <a:endParaRPr lang="en-GB" sz="2000" b="1" dirty="0" smtClean="0"/>
          </a:p>
          <a:p>
            <a:pPr marL="0" indent="0">
              <a:buNone/>
            </a:pPr>
            <a:r>
              <a:rPr lang="en-GB" sz="2000" b="1" dirty="0" smtClean="0">
                <a:solidFill>
                  <a:srgbClr val="FF0000"/>
                </a:solidFill>
              </a:rPr>
              <a:t>"How can I protect myself during my hospital stay from infection - a short film for a long life”</a:t>
            </a:r>
            <a:endParaRPr lang="en-GB" sz="2000" b="1" dirty="0">
              <a:solidFill>
                <a:srgbClr val="FF0000"/>
              </a:solidFill>
            </a:endParaRPr>
          </a:p>
        </p:txBody>
      </p:sp>
      <p:pic>
        <p:nvPicPr>
          <p:cNvPr id="6"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029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b="1" dirty="0" smtClean="0"/>
              <a:t>Screenplay of </a:t>
            </a:r>
            <a:r>
              <a:rPr lang="en-US" sz="2800" b="1" dirty="0"/>
              <a:t>the </a:t>
            </a:r>
            <a:r>
              <a:rPr lang="en-US" sz="2800" b="1" dirty="0" smtClean="0"/>
              <a:t>Patients’ Movie</a:t>
            </a:r>
            <a:br>
              <a:rPr lang="en-US" sz="2800" b="1" dirty="0" smtClean="0"/>
            </a:br>
            <a:r>
              <a:rPr lang="en-US" sz="2800" b="1" dirty="0" smtClean="0"/>
              <a:t>in our Hospital’s TV Chanel</a:t>
            </a:r>
            <a:endParaRPr lang="de-DE" sz="2800" b="1" dirty="0"/>
          </a:p>
        </p:txBody>
      </p:sp>
      <p:sp>
        <p:nvSpPr>
          <p:cNvPr id="3" name="Inhaltsplatzhalter 2"/>
          <p:cNvSpPr>
            <a:spLocks noGrp="1"/>
          </p:cNvSpPr>
          <p:nvPr>
            <p:ph idx="1"/>
          </p:nvPr>
        </p:nvSpPr>
        <p:spPr>
          <a:xfrm>
            <a:off x="1331640" y="1700808"/>
            <a:ext cx="7313612" cy="4114800"/>
          </a:xfrm>
        </p:spPr>
        <p:txBody>
          <a:bodyPr/>
          <a:lstStyle/>
          <a:p>
            <a:pPr marL="457200" indent="-457200">
              <a:buAutoNum type="arabicPeriod"/>
            </a:pPr>
            <a:r>
              <a:rPr lang="en-US" sz="2000" b="1" dirty="0" smtClean="0">
                <a:solidFill>
                  <a:srgbClr val="FF0000"/>
                </a:solidFill>
              </a:rPr>
              <a:t>The movie starts with the question of a patient </a:t>
            </a:r>
            <a:r>
              <a:rPr lang="en-US" sz="2000" b="1" dirty="0">
                <a:solidFill>
                  <a:srgbClr val="FF0000"/>
                </a:solidFill>
              </a:rPr>
              <a:t>to </a:t>
            </a:r>
            <a:r>
              <a:rPr lang="en-US" sz="2000" b="1" dirty="0" smtClean="0">
                <a:solidFill>
                  <a:srgbClr val="FF0000"/>
                </a:solidFill>
              </a:rPr>
              <a:t>a surgeon </a:t>
            </a:r>
            <a:r>
              <a:rPr lang="en-US" sz="2000" b="1" dirty="0">
                <a:solidFill>
                  <a:srgbClr val="FF0000"/>
                </a:solidFill>
              </a:rPr>
              <a:t>before the </a:t>
            </a:r>
            <a:r>
              <a:rPr lang="en-US" sz="2000" b="1" dirty="0" smtClean="0">
                <a:solidFill>
                  <a:srgbClr val="FF0000"/>
                </a:solidFill>
              </a:rPr>
              <a:t>planned operation: “</a:t>
            </a:r>
            <a:r>
              <a:rPr lang="de-DE" sz="1800" b="1" dirty="0">
                <a:solidFill>
                  <a:srgbClr val="FF0000"/>
                </a:solidFill>
              </a:rPr>
              <a:t>D</a:t>
            </a:r>
            <a:r>
              <a:rPr lang="de-DE" sz="1800" b="1" dirty="0" smtClean="0">
                <a:solidFill>
                  <a:srgbClr val="FF0000"/>
                </a:solidFill>
              </a:rPr>
              <a:t>o </a:t>
            </a:r>
            <a:r>
              <a:rPr lang="de-DE" sz="1800" b="1" dirty="0">
                <a:solidFill>
                  <a:srgbClr val="FF0000"/>
                </a:solidFill>
              </a:rPr>
              <a:t>I </a:t>
            </a:r>
            <a:r>
              <a:rPr lang="de-DE" sz="1800" b="1" dirty="0" err="1">
                <a:solidFill>
                  <a:srgbClr val="FF0000"/>
                </a:solidFill>
              </a:rPr>
              <a:t>have</a:t>
            </a:r>
            <a:r>
              <a:rPr lang="de-DE" sz="1800" b="1" dirty="0">
                <a:solidFill>
                  <a:srgbClr val="FF0000"/>
                </a:solidFill>
              </a:rPr>
              <a:t> </a:t>
            </a:r>
            <a:r>
              <a:rPr lang="de-DE" sz="1800" b="1" dirty="0" err="1" smtClean="0">
                <a:solidFill>
                  <a:srgbClr val="FF0000"/>
                </a:solidFill>
              </a:rPr>
              <a:t>any</a:t>
            </a:r>
            <a:r>
              <a:rPr lang="de-DE" sz="1800" b="1" dirty="0" smtClean="0">
                <a:solidFill>
                  <a:srgbClr val="FF0000"/>
                </a:solidFill>
              </a:rPr>
              <a:t> </a:t>
            </a:r>
            <a:r>
              <a:rPr lang="de-DE" sz="1800" b="1" dirty="0" err="1" smtClean="0">
                <a:solidFill>
                  <a:srgbClr val="FF0000"/>
                </a:solidFill>
              </a:rPr>
              <a:t>risk</a:t>
            </a:r>
            <a:r>
              <a:rPr lang="de-DE" sz="1800" b="1" dirty="0">
                <a:solidFill>
                  <a:srgbClr val="FF0000"/>
                </a:solidFill>
              </a:rPr>
              <a:t> </a:t>
            </a:r>
            <a:r>
              <a:rPr lang="de-DE" sz="1800" b="1" dirty="0" err="1" smtClean="0">
                <a:solidFill>
                  <a:srgbClr val="FF0000"/>
                </a:solidFill>
              </a:rPr>
              <a:t>of</a:t>
            </a:r>
            <a:r>
              <a:rPr lang="de-DE" sz="1800" b="1" dirty="0" smtClean="0">
                <a:solidFill>
                  <a:srgbClr val="FF0000"/>
                </a:solidFill>
              </a:rPr>
              <a:t> </a:t>
            </a:r>
            <a:r>
              <a:rPr lang="de-DE" sz="1800" b="1" dirty="0" err="1" smtClean="0">
                <a:solidFill>
                  <a:srgbClr val="FF0000"/>
                </a:solidFill>
              </a:rPr>
              <a:t>contracting</a:t>
            </a:r>
            <a:r>
              <a:rPr lang="de-DE" sz="1800" b="1" dirty="0" smtClean="0">
                <a:solidFill>
                  <a:srgbClr val="FF0000"/>
                </a:solidFill>
              </a:rPr>
              <a:t> an </a:t>
            </a:r>
            <a:r>
              <a:rPr lang="de-DE" sz="1800" b="1" dirty="0" err="1" smtClean="0">
                <a:solidFill>
                  <a:srgbClr val="FF0000"/>
                </a:solidFill>
              </a:rPr>
              <a:t>infection</a:t>
            </a:r>
            <a:r>
              <a:rPr lang="de-DE" sz="1800" b="1" dirty="0" smtClean="0">
                <a:solidFill>
                  <a:srgbClr val="FF0000"/>
                </a:solidFill>
              </a:rPr>
              <a:t>?“</a:t>
            </a:r>
            <a:endParaRPr lang="de-DE" sz="1800" b="1" dirty="0">
              <a:solidFill>
                <a:srgbClr val="FF0000"/>
              </a:solidFill>
            </a:endParaRPr>
          </a:p>
          <a:p>
            <a:pPr marL="0" lvl="0" indent="0">
              <a:buClr>
                <a:srgbClr val="006666"/>
              </a:buClr>
              <a:buNone/>
            </a:pPr>
            <a:endParaRPr lang="de-DE" sz="1800" b="1" dirty="0">
              <a:solidFill>
                <a:srgbClr val="000000"/>
              </a:solidFill>
            </a:endParaRPr>
          </a:p>
          <a:p>
            <a:pPr lvl="0">
              <a:buClr>
                <a:srgbClr val="006666"/>
              </a:buClr>
              <a:buFontTx/>
              <a:buChar char="-"/>
            </a:pPr>
            <a:r>
              <a:rPr lang="de-DE" sz="1800" b="1" dirty="0" smtClean="0">
                <a:solidFill>
                  <a:srgbClr val="000000"/>
                </a:solidFill>
              </a:rPr>
              <a:t>The </a:t>
            </a:r>
            <a:r>
              <a:rPr lang="de-DE" sz="1800" b="1" dirty="0" err="1" smtClean="0">
                <a:solidFill>
                  <a:srgbClr val="000000"/>
                </a:solidFill>
              </a:rPr>
              <a:t>surgeon</a:t>
            </a:r>
            <a:r>
              <a:rPr lang="de-DE" sz="1800" b="1" dirty="0">
                <a:solidFill>
                  <a:srgbClr val="000000"/>
                </a:solidFill>
              </a:rPr>
              <a:t> </a:t>
            </a:r>
            <a:r>
              <a:rPr lang="de-DE" sz="1800" b="1" dirty="0" err="1" smtClean="0">
                <a:solidFill>
                  <a:srgbClr val="000000"/>
                </a:solidFill>
              </a:rPr>
              <a:t>explains</a:t>
            </a:r>
            <a:r>
              <a:rPr lang="de-DE" sz="1800" b="1" dirty="0" smtClean="0">
                <a:solidFill>
                  <a:srgbClr val="000000"/>
                </a:solidFill>
              </a:rPr>
              <a:t> </a:t>
            </a:r>
            <a:r>
              <a:rPr lang="de-DE" sz="1800" b="1" dirty="0" err="1" smtClean="0">
                <a:solidFill>
                  <a:srgbClr val="000000"/>
                </a:solidFill>
              </a:rPr>
              <a:t>that</a:t>
            </a:r>
            <a:r>
              <a:rPr lang="de-DE" sz="1800" b="1" dirty="0" smtClean="0">
                <a:solidFill>
                  <a:srgbClr val="000000"/>
                </a:solidFill>
              </a:rPr>
              <a:t> </a:t>
            </a:r>
            <a:r>
              <a:rPr lang="en-US" sz="1800" b="1" dirty="0" smtClean="0">
                <a:solidFill>
                  <a:srgbClr val="000000"/>
                </a:solidFill>
              </a:rPr>
              <a:t>there </a:t>
            </a:r>
            <a:r>
              <a:rPr lang="en-US" sz="1800" b="1" dirty="0">
                <a:solidFill>
                  <a:srgbClr val="000000"/>
                </a:solidFill>
              </a:rPr>
              <a:t>is no zero risk for infection, only a zero tolerance </a:t>
            </a:r>
            <a:r>
              <a:rPr lang="en-US" sz="1800" b="1" dirty="0" smtClean="0">
                <a:solidFill>
                  <a:srgbClr val="000000"/>
                </a:solidFill>
              </a:rPr>
              <a:t>towards infection control deficiencies, which is adopted by the hospital.</a:t>
            </a:r>
            <a:endParaRPr lang="en-US" sz="1800" b="1" dirty="0">
              <a:solidFill>
                <a:srgbClr val="000000"/>
              </a:solidFill>
            </a:endParaRPr>
          </a:p>
          <a:p>
            <a:pPr lvl="0">
              <a:buClr>
                <a:srgbClr val="006666"/>
              </a:buClr>
              <a:buFontTx/>
              <a:buChar char="-"/>
            </a:pPr>
            <a:r>
              <a:rPr lang="en-US" sz="1800" b="1" dirty="0" smtClean="0">
                <a:solidFill>
                  <a:srgbClr val="000000"/>
                </a:solidFill>
              </a:rPr>
              <a:t>Short statement, that our </a:t>
            </a:r>
            <a:r>
              <a:rPr lang="en-US" sz="1800" b="1" dirty="0">
                <a:solidFill>
                  <a:srgbClr val="000000"/>
                </a:solidFill>
              </a:rPr>
              <a:t>university hospital has successful established </a:t>
            </a:r>
            <a:r>
              <a:rPr lang="en-US" sz="1800" b="1" dirty="0" smtClean="0">
                <a:solidFill>
                  <a:srgbClr val="000000"/>
                </a:solidFill>
              </a:rPr>
              <a:t>all important measures of a </a:t>
            </a:r>
            <a:r>
              <a:rPr lang="en-US" sz="1800" b="1" dirty="0" err="1">
                <a:solidFill>
                  <a:srgbClr val="000000"/>
                </a:solidFill>
              </a:rPr>
              <a:t>multibarrier</a:t>
            </a:r>
            <a:r>
              <a:rPr lang="en-US" sz="1800" b="1" dirty="0">
                <a:solidFill>
                  <a:srgbClr val="000000"/>
                </a:solidFill>
              </a:rPr>
              <a:t> strategy to prevent nosocomial </a:t>
            </a:r>
            <a:r>
              <a:rPr lang="en-US" sz="1800" b="1" dirty="0" smtClean="0">
                <a:solidFill>
                  <a:srgbClr val="000000"/>
                </a:solidFill>
              </a:rPr>
              <a:t>infections. These include: …</a:t>
            </a:r>
            <a:endParaRPr lang="de-DE" sz="1800" b="1" dirty="0">
              <a:solidFill>
                <a:srgbClr val="000000"/>
              </a:solidFill>
            </a:endParaRPr>
          </a:p>
        </p:txBody>
      </p:sp>
    </p:spTree>
    <p:extLst>
      <p:ext uri="{BB962C8B-B14F-4D97-AF65-F5344CB8AC3E}">
        <p14:creationId xmlns:p14="http://schemas.microsoft.com/office/powerpoint/2010/main" val="285944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b="1" dirty="0" smtClean="0"/>
              <a:t>Implemented actions to prevent SSI</a:t>
            </a:r>
            <a:endParaRPr lang="de-DE" sz="2800" b="1" dirty="0"/>
          </a:p>
        </p:txBody>
      </p:sp>
      <p:sp>
        <p:nvSpPr>
          <p:cNvPr id="3" name="Inhaltsplatzhalter 2"/>
          <p:cNvSpPr>
            <a:spLocks noGrp="1"/>
          </p:cNvSpPr>
          <p:nvPr>
            <p:ph idx="1"/>
          </p:nvPr>
        </p:nvSpPr>
        <p:spPr>
          <a:xfrm>
            <a:off x="1331640" y="1700808"/>
            <a:ext cx="7313612" cy="4114800"/>
          </a:xfrm>
        </p:spPr>
        <p:txBody>
          <a:bodyPr/>
          <a:lstStyle/>
          <a:p>
            <a:pPr marL="0" indent="0">
              <a:buNone/>
            </a:pPr>
            <a:r>
              <a:rPr lang="en-US" sz="1800" b="1" dirty="0" smtClean="0">
                <a:solidFill>
                  <a:srgbClr val="000000"/>
                </a:solidFill>
              </a:rPr>
              <a:t>These include:</a:t>
            </a:r>
          </a:p>
          <a:p>
            <a:pPr marL="457200" indent="-457200">
              <a:buAutoNum type="arabicPeriod"/>
            </a:pPr>
            <a:r>
              <a:rPr lang="en-US" sz="1800" b="1" dirty="0">
                <a:solidFill>
                  <a:srgbClr val="000000"/>
                </a:solidFill>
              </a:rPr>
              <a:t>Q</a:t>
            </a:r>
            <a:r>
              <a:rPr lang="en-US" sz="1800" b="1" dirty="0" smtClean="0">
                <a:solidFill>
                  <a:srgbClr val="000000"/>
                </a:solidFill>
              </a:rPr>
              <a:t>ualified reprocessing </a:t>
            </a:r>
            <a:r>
              <a:rPr lang="en-US" sz="1800" b="1" dirty="0">
                <a:solidFill>
                  <a:srgbClr val="000000"/>
                </a:solidFill>
              </a:rPr>
              <a:t>of medical devices including </a:t>
            </a:r>
            <a:r>
              <a:rPr lang="en-US" sz="1800" b="1" dirty="0" smtClean="0">
                <a:solidFill>
                  <a:srgbClr val="000000"/>
                </a:solidFill>
              </a:rPr>
              <a:t>beds</a:t>
            </a:r>
            <a:endParaRPr lang="en-US" sz="1800" b="1" dirty="0">
              <a:solidFill>
                <a:srgbClr val="000000"/>
              </a:solidFill>
            </a:endParaRPr>
          </a:p>
          <a:p>
            <a:pPr marL="457200" indent="-457200">
              <a:buAutoNum type="arabicPeriod"/>
            </a:pPr>
            <a:r>
              <a:rPr lang="en-US" sz="1800" b="1" dirty="0" smtClean="0">
                <a:solidFill>
                  <a:srgbClr val="000000"/>
                </a:solidFill>
              </a:rPr>
              <a:t>Comprehensive hand hygiene concept</a:t>
            </a:r>
          </a:p>
          <a:p>
            <a:pPr marL="457200" indent="-457200">
              <a:buAutoNum type="arabicPeriod"/>
            </a:pPr>
            <a:r>
              <a:rPr lang="en-US" sz="1800" b="1" dirty="0">
                <a:solidFill>
                  <a:srgbClr val="000000"/>
                </a:solidFill>
              </a:rPr>
              <a:t>S</a:t>
            </a:r>
            <a:r>
              <a:rPr lang="en-US" sz="1800" b="1" dirty="0" smtClean="0">
                <a:solidFill>
                  <a:srgbClr val="000000"/>
                </a:solidFill>
              </a:rPr>
              <a:t>urface disinfection</a:t>
            </a:r>
            <a:endParaRPr lang="en-US" sz="1800" b="1" dirty="0">
              <a:solidFill>
                <a:srgbClr val="000000"/>
              </a:solidFill>
            </a:endParaRPr>
          </a:p>
          <a:p>
            <a:pPr marL="457200" indent="-457200">
              <a:buAutoNum type="arabicPeriod"/>
            </a:pPr>
            <a:r>
              <a:rPr lang="en-US" sz="1800" b="1" dirty="0">
                <a:solidFill>
                  <a:srgbClr val="000000"/>
                </a:solidFill>
              </a:rPr>
              <a:t>S</a:t>
            </a:r>
            <a:r>
              <a:rPr lang="en-US" sz="1800" b="1" dirty="0" smtClean="0">
                <a:solidFill>
                  <a:srgbClr val="000000"/>
                </a:solidFill>
              </a:rPr>
              <a:t>creening </a:t>
            </a:r>
            <a:r>
              <a:rPr lang="en-US" sz="1800" b="1" dirty="0">
                <a:solidFill>
                  <a:srgbClr val="000000"/>
                </a:solidFill>
              </a:rPr>
              <a:t>of </a:t>
            </a:r>
            <a:r>
              <a:rPr lang="en-US" sz="1800" b="1" dirty="0" smtClean="0">
                <a:solidFill>
                  <a:srgbClr val="000000"/>
                </a:solidFill>
              </a:rPr>
              <a:t>MDRO</a:t>
            </a:r>
            <a:endParaRPr lang="en-US" sz="1800" b="1" dirty="0">
              <a:solidFill>
                <a:srgbClr val="000000"/>
              </a:solidFill>
            </a:endParaRPr>
          </a:p>
          <a:p>
            <a:pPr marL="457200" indent="-457200">
              <a:buAutoNum type="arabicPeriod"/>
            </a:pPr>
            <a:r>
              <a:rPr lang="en-US" sz="1800" b="1" dirty="0" smtClean="0">
                <a:solidFill>
                  <a:srgbClr val="000000"/>
                </a:solidFill>
              </a:rPr>
              <a:t>Antisepsis</a:t>
            </a:r>
          </a:p>
          <a:p>
            <a:pPr marL="457200" indent="-457200">
              <a:buAutoNum type="arabicPeriod"/>
            </a:pPr>
            <a:r>
              <a:rPr lang="en-US" sz="1800" b="1" dirty="0">
                <a:solidFill>
                  <a:srgbClr val="000000"/>
                </a:solidFill>
              </a:rPr>
              <a:t>B</a:t>
            </a:r>
            <a:r>
              <a:rPr lang="en-US" sz="1800" b="1" dirty="0" smtClean="0">
                <a:solidFill>
                  <a:srgbClr val="000000"/>
                </a:solidFill>
              </a:rPr>
              <a:t>arrier nursing</a:t>
            </a:r>
            <a:r>
              <a:rPr lang="en-US" sz="1800" b="1" dirty="0">
                <a:solidFill>
                  <a:srgbClr val="000000"/>
                </a:solidFill>
              </a:rPr>
              <a:t> </a:t>
            </a:r>
            <a:r>
              <a:rPr lang="en-US" sz="1800" b="1" dirty="0" smtClean="0">
                <a:solidFill>
                  <a:srgbClr val="000000"/>
                </a:solidFill>
              </a:rPr>
              <a:t>and isolation precautions</a:t>
            </a:r>
            <a:endParaRPr lang="en-US" sz="1800" b="1" dirty="0">
              <a:solidFill>
                <a:srgbClr val="000000"/>
              </a:solidFill>
            </a:endParaRPr>
          </a:p>
          <a:p>
            <a:pPr marL="457200" indent="-457200">
              <a:buAutoNum type="arabicPeriod"/>
            </a:pPr>
            <a:r>
              <a:rPr lang="en-US" sz="1800" b="1" dirty="0" smtClean="0">
                <a:solidFill>
                  <a:srgbClr val="000000"/>
                </a:solidFill>
              </a:rPr>
              <a:t>Adequate </a:t>
            </a:r>
            <a:r>
              <a:rPr lang="en-US" sz="1800" b="1" dirty="0">
                <a:solidFill>
                  <a:srgbClr val="000000"/>
                </a:solidFill>
              </a:rPr>
              <a:t>air conditioning system in the operation </a:t>
            </a:r>
            <a:r>
              <a:rPr lang="en-US" sz="1800" b="1" dirty="0" smtClean="0">
                <a:solidFill>
                  <a:srgbClr val="000000"/>
                </a:solidFill>
              </a:rPr>
              <a:t>theatre</a:t>
            </a:r>
            <a:endParaRPr lang="en-US" sz="1800" b="1" dirty="0">
              <a:solidFill>
                <a:srgbClr val="000000"/>
              </a:solidFill>
            </a:endParaRPr>
          </a:p>
          <a:p>
            <a:pPr marL="457200" indent="-457200">
              <a:buAutoNum type="arabicPeriod"/>
            </a:pPr>
            <a:r>
              <a:rPr lang="en-US" sz="1800" b="1" dirty="0" smtClean="0">
                <a:solidFill>
                  <a:srgbClr val="000000"/>
                </a:solidFill>
              </a:rPr>
              <a:t>Professional </a:t>
            </a:r>
            <a:r>
              <a:rPr lang="en-US" sz="1800" b="1" dirty="0">
                <a:solidFill>
                  <a:srgbClr val="000000"/>
                </a:solidFill>
              </a:rPr>
              <a:t>clothing to prevent </a:t>
            </a:r>
            <a:r>
              <a:rPr lang="en-US" sz="1800" b="1" dirty="0" smtClean="0">
                <a:solidFill>
                  <a:srgbClr val="000000"/>
                </a:solidFill>
              </a:rPr>
              <a:t>infections</a:t>
            </a:r>
            <a:endParaRPr lang="en-US" sz="1800" b="1" dirty="0">
              <a:solidFill>
                <a:srgbClr val="000000"/>
              </a:solidFill>
            </a:endParaRPr>
          </a:p>
          <a:p>
            <a:pPr marL="457200" indent="-457200">
              <a:buAutoNum type="arabicPeriod"/>
            </a:pPr>
            <a:r>
              <a:rPr lang="en-US" sz="1800" b="1" dirty="0" smtClean="0">
                <a:solidFill>
                  <a:srgbClr val="000000"/>
                </a:solidFill>
              </a:rPr>
              <a:t>Infection control and surveillance of MDRO and HAI. </a:t>
            </a:r>
            <a:endParaRPr lang="de-DE" sz="1800" b="1" dirty="0">
              <a:solidFill>
                <a:srgbClr val="000000"/>
              </a:solidFill>
            </a:endParaRPr>
          </a:p>
        </p:txBody>
      </p:sp>
    </p:spTree>
    <p:extLst>
      <p:ext uri="{BB962C8B-B14F-4D97-AF65-F5344CB8AC3E}">
        <p14:creationId xmlns:p14="http://schemas.microsoft.com/office/powerpoint/2010/main" val="32681953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smtClean="0"/>
              <a:t>The </a:t>
            </a:r>
            <a:r>
              <a:rPr lang="de-DE" sz="3200" b="1" dirty="0" err="1" smtClean="0"/>
              <a:t>second</a:t>
            </a:r>
            <a:r>
              <a:rPr lang="de-DE" sz="3200" b="1" dirty="0"/>
              <a:t> </a:t>
            </a:r>
            <a:r>
              <a:rPr lang="de-DE" sz="3200" b="1" dirty="0" err="1" smtClean="0"/>
              <a:t>aspect</a:t>
            </a:r>
            <a:r>
              <a:rPr lang="de-DE" sz="3200" b="1" dirty="0" smtClean="0"/>
              <a:t> </a:t>
            </a:r>
            <a:r>
              <a:rPr lang="de-DE" sz="3200" b="1" dirty="0" err="1" smtClean="0"/>
              <a:t>covers</a:t>
            </a:r>
            <a:r>
              <a:rPr lang="de-DE" sz="3200" b="1" dirty="0" smtClean="0"/>
              <a:t>: </a:t>
            </a:r>
            <a:endParaRPr lang="de-DE" sz="3200" b="1" dirty="0"/>
          </a:p>
        </p:txBody>
      </p:sp>
      <p:sp>
        <p:nvSpPr>
          <p:cNvPr id="3" name="Inhaltsplatzhalter 2"/>
          <p:cNvSpPr>
            <a:spLocks noGrp="1"/>
          </p:cNvSpPr>
          <p:nvPr>
            <p:ph idx="1"/>
          </p:nvPr>
        </p:nvSpPr>
        <p:spPr>
          <a:xfrm>
            <a:off x="1370012" y="1628800"/>
            <a:ext cx="7773988" cy="4680519"/>
          </a:xfrm>
        </p:spPr>
        <p:txBody>
          <a:bodyPr/>
          <a:lstStyle/>
          <a:p>
            <a:pPr marL="0" indent="0">
              <a:buNone/>
            </a:pPr>
            <a:r>
              <a:rPr lang="de-DE" sz="2000" b="1" dirty="0" smtClean="0">
                <a:solidFill>
                  <a:srgbClr val="FF0000"/>
                </a:solidFill>
              </a:rPr>
              <a:t>2</a:t>
            </a:r>
            <a:r>
              <a:rPr lang="de-DE" sz="1800" b="1" dirty="0"/>
              <a:t>. </a:t>
            </a:r>
            <a:r>
              <a:rPr lang="en-US" sz="1800" b="1" dirty="0">
                <a:solidFill>
                  <a:srgbClr val="FF0000"/>
                </a:solidFill>
              </a:rPr>
              <a:t>How you can </a:t>
            </a:r>
            <a:r>
              <a:rPr lang="en-US" sz="1800" b="1" dirty="0" smtClean="0">
                <a:solidFill>
                  <a:srgbClr val="FF0000"/>
                </a:solidFill>
              </a:rPr>
              <a:t>the patient protect himself from contracting infection </a:t>
            </a:r>
            <a:r>
              <a:rPr lang="en-US" sz="1800" b="1" dirty="0">
                <a:solidFill>
                  <a:srgbClr val="FF0000"/>
                </a:solidFill>
              </a:rPr>
              <a:t>from </a:t>
            </a:r>
            <a:r>
              <a:rPr lang="en-US" sz="1800" b="1" dirty="0" smtClean="0">
                <a:solidFill>
                  <a:srgbClr val="FF0000"/>
                </a:solidFill>
              </a:rPr>
              <a:t>the environment</a:t>
            </a:r>
            <a:endParaRPr lang="en-US" sz="1800" b="1" dirty="0">
              <a:solidFill>
                <a:srgbClr val="FF0000"/>
              </a:solidFill>
            </a:endParaRPr>
          </a:p>
          <a:p>
            <a:pPr>
              <a:buFontTx/>
              <a:buChar char="-"/>
            </a:pPr>
            <a:r>
              <a:rPr lang="de-DE" sz="1800" b="1" dirty="0" smtClean="0"/>
              <a:t>Explanation of </a:t>
            </a:r>
            <a:r>
              <a:rPr lang="de-DE" sz="1800" b="1" dirty="0" err="1" smtClean="0"/>
              <a:t>the</a:t>
            </a:r>
            <a:r>
              <a:rPr lang="de-DE" sz="1800" b="1" dirty="0" smtClean="0"/>
              <a:t> </a:t>
            </a:r>
            <a:r>
              <a:rPr lang="de-DE" sz="1800" b="1" dirty="0" err="1" smtClean="0"/>
              <a:t>efficacy</a:t>
            </a:r>
            <a:r>
              <a:rPr lang="de-DE" sz="1800" b="1" dirty="0" smtClean="0"/>
              <a:t> </a:t>
            </a:r>
            <a:r>
              <a:rPr lang="de-DE" sz="1800" b="1" dirty="0" err="1" smtClean="0"/>
              <a:t>of</a:t>
            </a:r>
            <a:r>
              <a:rPr lang="de-DE" sz="1800" b="1" dirty="0" smtClean="0"/>
              <a:t> </a:t>
            </a:r>
            <a:r>
              <a:rPr lang="de-DE" sz="1800" b="1" dirty="0" err="1" smtClean="0"/>
              <a:t>hand</a:t>
            </a:r>
            <a:r>
              <a:rPr lang="de-DE" sz="1800" b="1" dirty="0" smtClean="0"/>
              <a:t> </a:t>
            </a:r>
            <a:r>
              <a:rPr lang="de-DE" sz="1800" b="1" dirty="0" err="1" smtClean="0"/>
              <a:t>hygiene</a:t>
            </a:r>
            <a:r>
              <a:rPr lang="de-DE" sz="1800" b="1" dirty="0" smtClean="0"/>
              <a:t> </a:t>
            </a:r>
            <a:r>
              <a:rPr lang="de-DE" sz="1800" b="1" dirty="0" err="1" smtClean="0"/>
              <a:t>to</a:t>
            </a:r>
            <a:r>
              <a:rPr lang="de-DE" sz="1800" b="1" dirty="0" smtClean="0"/>
              <a:t> </a:t>
            </a:r>
            <a:r>
              <a:rPr lang="de-DE" sz="1800" b="1" dirty="0" err="1" smtClean="0"/>
              <a:t>prevent</a:t>
            </a:r>
            <a:r>
              <a:rPr lang="de-DE" sz="1800" b="1" dirty="0" smtClean="0"/>
              <a:t> </a:t>
            </a:r>
            <a:r>
              <a:rPr lang="de-DE" sz="1800" b="1" dirty="0" err="1" smtClean="0"/>
              <a:t>transmission</a:t>
            </a:r>
            <a:r>
              <a:rPr lang="de-DE" sz="1800" b="1" dirty="0" smtClean="0"/>
              <a:t> </a:t>
            </a:r>
            <a:r>
              <a:rPr lang="de-DE" sz="1800" b="1" dirty="0" err="1" smtClean="0"/>
              <a:t>of</a:t>
            </a:r>
            <a:r>
              <a:rPr lang="de-DE" sz="1800" b="1" dirty="0" smtClean="0"/>
              <a:t> </a:t>
            </a:r>
            <a:r>
              <a:rPr lang="de-DE" sz="1800" b="1" dirty="0" err="1" smtClean="0"/>
              <a:t>pathogens</a:t>
            </a:r>
            <a:endParaRPr lang="de-DE" sz="1800" b="1" dirty="0" smtClean="0"/>
          </a:p>
          <a:p>
            <a:pPr>
              <a:buFontTx/>
              <a:buChar char="-"/>
            </a:pPr>
            <a:r>
              <a:rPr lang="en-US" sz="1800" b="1" dirty="0" smtClean="0"/>
              <a:t>Discouraging social handshakes </a:t>
            </a:r>
            <a:r>
              <a:rPr lang="en-US" sz="1800" b="1" dirty="0"/>
              <a:t>among patients</a:t>
            </a:r>
            <a:endParaRPr lang="de-DE" sz="1800" b="1" dirty="0"/>
          </a:p>
          <a:p>
            <a:pPr>
              <a:buFontTx/>
              <a:buChar char="-"/>
            </a:pPr>
            <a:r>
              <a:rPr lang="en-US" sz="1800" b="1" dirty="0" smtClean="0"/>
              <a:t>Avoidance of </a:t>
            </a:r>
            <a:r>
              <a:rPr lang="en-US" sz="1800" b="1" dirty="0"/>
              <a:t>unnecessary </a:t>
            </a:r>
            <a:r>
              <a:rPr lang="en-US" sz="1800" b="1" dirty="0" smtClean="0"/>
              <a:t>contacts </a:t>
            </a:r>
            <a:r>
              <a:rPr lang="en-US" sz="1800" b="1" dirty="0"/>
              <a:t>with objects and surfaces in the </a:t>
            </a:r>
            <a:r>
              <a:rPr lang="en-US" sz="1800" b="1" dirty="0" smtClean="0"/>
              <a:t>hospital</a:t>
            </a:r>
          </a:p>
          <a:p>
            <a:pPr>
              <a:buFontTx/>
              <a:buChar char="-"/>
            </a:pPr>
            <a:r>
              <a:rPr lang="en-US" sz="1800" b="1" dirty="0" smtClean="0"/>
              <a:t>Disinfection of hands </a:t>
            </a:r>
            <a:r>
              <a:rPr lang="en-US" sz="1800" b="1" dirty="0"/>
              <a:t>before and after </a:t>
            </a:r>
            <a:r>
              <a:rPr lang="en-US" sz="1800" b="1" dirty="0" smtClean="0"/>
              <a:t>visit to the toilet, and disinfection of relevant contact surfaces in the sanitary room</a:t>
            </a:r>
          </a:p>
          <a:p>
            <a:pPr>
              <a:buFontTx/>
              <a:buChar char="-"/>
            </a:pPr>
            <a:r>
              <a:rPr lang="en-US" sz="1800" b="1" dirty="0" smtClean="0"/>
              <a:t>Not </a:t>
            </a:r>
            <a:r>
              <a:rPr lang="en-US" sz="1800" b="1" dirty="0"/>
              <a:t>use </a:t>
            </a:r>
            <a:r>
              <a:rPr lang="en-US" sz="1800" b="1" dirty="0" smtClean="0"/>
              <a:t>of personal </a:t>
            </a:r>
            <a:r>
              <a:rPr lang="en-US" sz="1800" b="1" dirty="0"/>
              <a:t>belongings of </a:t>
            </a:r>
            <a:r>
              <a:rPr lang="en-US" sz="1800" b="1" dirty="0" smtClean="0"/>
              <a:t>other patients</a:t>
            </a:r>
          </a:p>
          <a:p>
            <a:pPr>
              <a:buFontTx/>
              <a:buChar char="-"/>
            </a:pPr>
            <a:r>
              <a:rPr lang="en-US" sz="1800" b="1" dirty="0" smtClean="0"/>
              <a:t>Asking visitors and staff not </a:t>
            </a:r>
            <a:r>
              <a:rPr lang="en-US" sz="1800" b="1" dirty="0"/>
              <a:t>to sit on patients </a:t>
            </a:r>
            <a:r>
              <a:rPr lang="en-US" sz="1800" b="1" dirty="0" smtClean="0"/>
              <a:t>beds</a:t>
            </a:r>
          </a:p>
          <a:p>
            <a:pPr>
              <a:buFontTx/>
              <a:buChar char="-"/>
            </a:pPr>
            <a:endParaRPr lang="de-DE" sz="1800" b="1" dirty="0" smtClean="0"/>
          </a:p>
          <a:p>
            <a:pPr marL="0" indent="0">
              <a:buNone/>
            </a:pPr>
            <a:endParaRPr lang="de-DE" sz="1800" b="1" dirty="0"/>
          </a:p>
          <a:p>
            <a:pPr>
              <a:buFontTx/>
              <a:buChar char="-"/>
            </a:pPr>
            <a:endParaRPr lang="de-DE" sz="1800" b="1" dirty="0"/>
          </a:p>
        </p:txBody>
      </p:sp>
      <p:pic>
        <p:nvPicPr>
          <p:cNvPr id="4" name="Grafik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862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Special </a:t>
            </a:r>
            <a:r>
              <a:rPr lang="de-DE" b="1" dirty="0" err="1" smtClean="0"/>
              <a:t>Recommendations</a:t>
            </a:r>
            <a:endParaRPr lang="de-DE" b="1" dirty="0"/>
          </a:p>
        </p:txBody>
      </p:sp>
      <p:sp>
        <p:nvSpPr>
          <p:cNvPr id="3" name="Inhaltsplatzhalter 2"/>
          <p:cNvSpPr>
            <a:spLocks noGrp="1"/>
          </p:cNvSpPr>
          <p:nvPr>
            <p:ph idx="1"/>
          </p:nvPr>
        </p:nvSpPr>
        <p:spPr>
          <a:xfrm>
            <a:off x="1403648" y="1700808"/>
            <a:ext cx="7313612" cy="4752528"/>
          </a:xfrm>
        </p:spPr>
        <p:txBody>
          <a:bodyPr/>
          <a:lstStyle/>
          <a:p>
            <a:pPr marL="0" indent="0">
              <a:buNone/>
            </a:pPr>
            <a:r>
              <a:rPr lang="de-DE" sz="2000" b="1" dirty="0" smtClean="0">
                <a:solidFill>
                  <a:srgbClr val="FF0000"/>
                </a:solidFill>
              </a:rPr>
              <a:t>3. </a:t>
            </a:r>
            <a:r>
              <a:rPr lang="de-DE" sz="2000" b="1" dirty="0" err="1" smtClean="0">
                <a:solidFill>
                  <a:srgbClr val="FF0000"/>
                </a:solidFill>
              </a:rPr>
              <a:t>Priorities</a:t>
            </a:r>
            <a:r>
              <a:rPr lang="de-DE" sz="2000" b="1" dirty="0" smtClean="0">
                <a:solidFill>
                  <a:srgbClr val="FF0000"/>
                </a:solidFill>
              </a:rPr>
              <a:t> </a:t>
            </a:r>
            <a:r>
              <a:rPr lang="de-DE" sz="2000" b="1" dirty="0" err="1" smtClean="0">
                <a:solidFill>
                  <a:srgbClr val="FF0000"/>
                </a:solidFill>
              </a:rPr>
              <a:t>for</a:t>
            </a:r>
            <a:r>
              <a:rPr lang="de-DE" sz="2000" b="1" dirty="0" smtClean="0">
                <a:solidFill>
                  <a:srgbClr val="FF0000"/>
                </a:solidFill>
              </a:rPr>
              <a:t> </a:t>
            </a:r>
            <a:r>
              <a:rPr lang="de-DE" sz="2000" b="1" dirty="0">
                <a:solidFill>
                  <a:srgbClr val="FF0000"/>
                </a:solidFill>
              </a:rPr>
              <a:t>personal </a:t>
            </a:r>
            <a:r>
              <a:rPr lang="de-DE" sz="2000" b="1" dirty="0" err="1">
                <a:solidFill>
                  <a:srgbClr val="FF0000"/>
                </a:solidFill>
              </a:rPr>
              <a:t>behavior</a:t>
            </a:r>
            <a:endParaRPr lang="de-DE" sz="2000" b="1" dirty="0" smtClean="0">
              <a:solidFill>
                <a:srgbClr val="FF0000"/>
              </a:solidFill>
            </a:endParaRPr>
          </a:p>
          <a:p>
            <a:pPr>
              <a:buFontTx/>
              <a:buChar char="-"/>
            </a:pPr>
            <a:r>
              <a:rPr lang="en-US" sz="2000" b="1" dirty="0" smtClean="0"/>
              <a:t>No showering of open wounds with  tap </a:t>
            </a:r>
            <a:r>
              <a:rPr lang="en-US" sz="2000" b="1" dirty="0"/>
              <a:t>water without sterile </a:t>
            </a:r>
            <a:r>
              <a:rPr lang="en-US" sz="2000" b="1" dirty="0" smtClean="0"/>
              <a:t>filter </a:t>
            </a:r>
          </a:p>
          <a:p>
            <a:pPr>
              <a:buFontTx/>
              <a:buChar char="-"/>
            </a:pPr>
            <a:r>
              <a:rPr lang="en-US" sz="2000" b="1" dirty="0" smtClean="0"/>
              <a:t>No opening of wound dressings </a:t>
            </a:r>
            <a:r>
              <a:rPr lang="en-US" sz="2000" b="1" dirty="0"/>
              <a:t>to </a:t>
            </a:r>
            <a:r>
              <a:rPr lang="en-US" sz="2000" b="1" dirty="0" smtClean="0"/>
              <a:t>peek a look at the progress of the wound healing</a:t>
            </a:r>
            <a:endParaRPr lang="de-DE" sz="2000" b="1" dirty="0" smtClean="0"/>
          </a:p>
          <a:p>
            <a:pPr>
              <a:buFontTx/>
              <a:buChar char="-"/>
            </a:pPr>
            <a:r>
              <a:rPr lang="en-US" sz="2000" b="1" dirty="0" smtClean="0"/>
              <a:t>Keeping </a:t>
            </a:r>
            <a:r>
              <a:rPr lang="en-US" sz="2000" b="1" dirty="0"/>
              <a:t>the urine bag below the bladder </a:t>
            </a:r>
            <a:r>
              <a:rPr lang="en-US" sz="2000" b="1" dirty="0" smtClean="0"/>
              <a:t>level. The urine collection bag </a:t>
            </a:r>
            <a:r>
              <a:rPr lang="en-US" sz="2000" b="1" dirty="0"/>
              <a:t>is not a </a:t>
            </a:r>
            <a:r>
              <a:rPr lang="en-US" sz="2000" b="1" dirty="0" smtClean="0"/>
              <a:t>handbag!</a:t>
            </a:r>
            <a:endParaRPr lang="de-DE" sz="2000" b="1" dirty="0" smtClean="0"/>
          </a:p>
          <a:p>
            <a:pPr>
              <a:buFont typeface="Symbol" charset="2"/>
              <a:buChar char="-"/>
            </a:pPr>
            <a:r>
              <a:rPr lang="de-DE" sz="2000" b="1" dirty="0" err="1" smtClean="0"/>
              <a:t>Avoidance</a:t>
            </a:r>
            <a:r>
              <a:rPr lang="de-DE" sz="2000" b="1" dirty="0" smtClean="0"/>
              <a:t> </a:t>
            </a:r>
            <a:r>
              <a:rPr lang="de-DE" sz="2000" b="1" dirty="0" err="1" smtClean="0"/>
              <a:t>of</a:t>
            </a:r>
            <a:r>
              <a:rPr lang="de-DE" sz="2000" b="1" dirty="0" smtClean="0"/>
              <a:t> </a:t>
            </a:r>
            <a:r>
              <a:rPr lang="en-US" sz="2000" b="1" dirty="0" smtClean="0"/>
              <a:t>assistance </a:t>
            </a:r>
            <a:r>
              <a:rPr lang="en-US" sz="2000" b="1" dirty="0"/>
              <a:t>from </a:t>
            </a:r>
            <a:r>
              <a:rPr lang="en-US" sz="2000" b="1" dirty="0" smtClean="0"/>
              <a:t>other patients. Instead, c</a:t>
            </a:r>
            <a:r>
              <a:rPr lang="de-DE" sz="2000" b="1" dirty="0" smtClean="0"/>
              <a:t>all </a:t>
            </a:r>
            <a:r>
              <a:rPr lang="de-DE" sz="2000" b="1" dirty="0" err="1"/>
              <a:t>the</a:t>
            </a:r>
            <a:r>
              <a:rPr lang="de-DE" sz="2000" b="1" dirty="0"/>
              <a:t> </a:t>
            </a:r>
            <a:r>
              <a:rPr lang="de-DE" sz="2000" b="1" dirty="0" err="1" smtClean="0"/>
              <a:t>staff</a:t>
            </a:r>
            <a:r>
              <a:rPr lang="de-DE" sz="2000" b="1" dirty="0" smtClean="0"/>
              <a:t>. </a:t>
            </a:r>
          </a:p>
          <a:p>
            <a:pPr>
              <a:buFont typeface="Symbol" charset="2"/>
              <a:buChar char="-"/>
            </a:pPr>
            <a:r>
              <a:rPr lang="en-US" sz="2000" b="1" dirty="0" smtClean="0"/>
              <a:t>Rapid </a:t>
            </a:r>
            <a:r>
              <a:rPr lang="en-US" sz="2000" b="1" dirty="0"/>
              <a:t>information </a:t>
            </a:r>
            <a:r>
              <a:rPr lang="en-US" sz="2000" b="1" dirty="0" smtClean="0"/>
              <a:t>if abnormalities appear during the course </a:t>
            </a:r>
            <a:r>
              <a:rPr lang="en-US" sz="2000" b="1" dirty="0"/>
              <a:t>of </a:t>
            </a:r>
            <a:r>
              <a:rPr lang="en-US" sz="2000" b="1" dirty="0" smtClean="0"/>
              <a:t>treatment, i.e. </a:t>
            </a:r>
            <a:r>
              <a:rPr lang="en-US" sz="2000" b="1" dirty="0"/>
              <a:t>pain, </a:t>
            </a:r>
            <a:r>
              <a:rPr lang="en-US" sz="2000" b="1" dirty="0" smtClean="0"/>
              <a:t>diarrhea, fever, chills, …</a:t>
            </a:r>
            <a:endParaRPr lang="de-DE" sz="2000" b="1" dirty="0" smtClean="0"/>
          </a:p>
          <a:p>
            <a:pPr>
              <a:buFontTx/>
              <a:buChar char="-"/>
            </a:pPr>
            <a:endParaRPr lang="de-DE" sz="2000" b="1" dirty="0" smtClean="0"/>
          </a:p>
          <a:p>
            <a:pPr marL="0" indent="0">
              <a:buNone/>
            </a:pPr>
            <a:r>
              <a:rPr lang="de-DE" sz="2000" b="1" dirty="0"/>
              <a:t> </a:t>
            </a:r>
            <a:r>
              <a:rPr lang="de-DE" sz="2000" b="1" dirty="0" smtClean="0"/>
              <a:t> </a:t>
            </a:r>
            <a:endParaRPr lang="de-DE" sz="2000" b="1" dirty="0"/>
          </a:p>
        </p:txBody>
      </p:sp>
      <p:pic>
        <p:nvPicPr>
          <p:cNvPr id="4" name="Grafik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459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a:t>Behavior</a:t>
            </a:r>
            <a:r>
              <a:rPr lang="de-DE" b="1" dirty="0"/>
              <a:t> in </a:t>
            </a:r>
            <a:r>
              <a:rPr lang="de-DE" b="1" dirty="0" err="1" smtClean="0"/>
              <a:t>Specific</a:t>
            </a:r>
            <a:r>
              <a:rPr lang="de-DE" b="1" dirty="0" smtClean="0"/>
              <a:t> Areas </a:t>
            </a:r>
            <a:endParaRPr lang="de-DE" b="1" dirty="0"/>
          </a:p>
        </p:txBody>
      </p:sp>
      <p:sp>
        <p:nvSpPr>
          <p:cNvPr id="3" name="Inhaltsplatzhalter 2"/>
          <p:cNvSpPr>
            <a:spLocks noGrp="1"/>
          </p:cNvSpPr>
          <p:nvPr>
            <p:ph idx="1"/>
          </p:nvPr>
        </p:nvSpPr>
        <p:spPr>
          <a:xfrm>
            <a:off x="1370012" y="1827213"/>
            <a:ext cx="7666483" cy="4114800"/>
          </a:xfrm>
        </p:spPr>
        <p:txBody>
          <a:bodyPr/>
          <a:lstStyle/>
          <a:p>
            <a:pPr marL="0" indent="0">
              <a:buNone/>
            </a:pPr>
            <a:r>
              <a:rPr lang="de-DE" sz="1800" b="1" dirty="0" smtClean="0">
                <a:solidFill>
                  <a:srgbClr val="FF0000"/>
                </a:solidFill>
              </a:rPr>
              <a:t>4. Isolation </a:t>
            </a:r>
            <a:r>
              <a:rPr lang="de-DE" sz="1800" b="1" dirty="0" err="1" smtClean="0">
                <a:solidFill>
                  <a:srgbClr val="FF0000"/>
                </a:solidFill>
              </a:rPr>
              <a:t>units</a:t>
            </a:r>
            <a:endParaRPr lang="de-DE" sz="1800" b="1" dirty="0" smtClean="0">
              <a:solidFill>
                <a:srgbClr val="FF0000"/>
              </a:solidFill>
            </a:endParaRPr>
          </a:p>
          <a:p>
            <a:pPr marL="0" indent="0">
              <a:buNone/>
            </a:pPr>
            <a:endParaRPr lang="de-DE" sz="1800" b="1" dirty="0" smtClean="0"/>
          </a:p>
          <a:p>
            <a:pPr>
              <a:buFontTx/>
              <a:buChar char="-"/>
            </a:pPr>
            <a:r>
              <a:rPr lang="de-DE" sz="1800" b="1" dirty="0" smtClean="0"/>
              <a:t>Follow </a:t>
            </a:r>
            <a:r>
              <a:rPr lang="de-DE" sz="1800" b="1" dirty="0" err="1" smtClean="0"/>
              <a:t>the</a:t>
            </a:r>
            <a:r>
              <a:rPr lang="de-DE" sz="1800" b="1" dirty="0" smtClean="0"/>
              <a:t> </a:t>
            </a:r>
            <a:r>
              <a:rPr lang="de-DE" sz="1800" b="1" dirty="0" err="1" smtClean="0"/>
              <a:t>pictograms</a:t>
            </a:r>
            <a:r>
              <a:rPr lang="de-DE" sz="1800" b="1" dirty="0" smtClean="0"/>
              <a:t> and </a:t>
            </a:r>
            <a:r>
              <a:rPr lang="de-DE" sz="1800" b="1" dirty="0" err="1" smtClean="0"/>
              <a:t>instructions</a:t>
            </a:r>
            <a:r>
              <a:rPr lang="de-DE" sz="1800" b="1" dirty="0" smtClean="0"/>
              <a:t> on </a:t>
            </a:r>
            <a:r>
              <a:rPr lang="de-DE" sz="1800" b="1" dirty="0" err="1" smtClean="0"/>
              <a:t>the</a:t>
            </a:r>
            <a:r>
              <a:rPr lang="de-DE" sz="1800" b="1" dirty="0" smtClean="0"/>
              <a:t> </a:t>
            </a:r>
            <a:r>
              <a:rPr lang="de-DE" sz="1800" b="1" dirty="0" err="1" smtClean="0"/>
              <a:t>door</a:t>
            </a:r>
            <a:r>
              <a:rPr lang="de-DE" sz="1800" b="1" dirty="0" smtClean="0"/>
              <a:t> </a:t>
            </a:r>
          </a:p>
          <a:p>
            <a:pPr>
              <a:buFontTx/>
              <a:buChar char="-"/>
            </a:pPr>
            <a:endParaRPr lang="de-DE" sz="1800" b="1" dirty="0" smtClean="0"/>
          </a:p>
          <a:p>
            <a:pPr>
              <a:buFontTx/>
              <a:buChar char="-"/>
            </a:pPr>
            <a:r>
              <a:rPr lang="en-US" sz="1800" b="1" dirty="0" smtClean="0"/>
              <a:t>Ensure </a:t>
            </a:r>
            <a:r>
              <a:rPr lang="en-US" sz="1800" b="1" dirty="0"/>
              <a:t>compliance with the protection measures </a:t>
            </a:r>
            <a:r>
              <a:rPr lang="en-US" sz="1800" b="1" dirty="0" smtClean="0"/>
              <a:t>recommended for you</a:t>
            </a:r>
          </a:p>
          <a:p>
            <a:pPr marL="0" indent="0">
              <a:buNone/>
            </a:pPr>
            <a:endParaRPr lang="de-DE" sz="1800" b="1" dirty="0" smtClean="0"/>
          </a:p>
          <a:p>
            <a:pPr marL="0" indent="0">
              <a:buNone/>
            </a:pPr>
            <a:endParaRPr lang="de-DE" sz="1800" b="1" dirty="0"/>
          </a:p>
          <a:p>
            <a:pPr marL="0" indent="0">
              <a:buNone/>
            </a:pPr>
            <a:endParaRPr lang="de-DE" sz="1800" b="1" dirty="0"/>
          </a:p>
          <a:p>
            <a:pPr marL="0" indent="0">
              <a:buNone/>
            </a:pPr>
            <a:endParaRPr lang="de-DE" sz="2000" b="1" dirty="0"/>
          </a:p>
        </p:txBody>
      </p:sp>
      <p:pic>
        <p:nvPicPr>
          <p:cNvPr id="4" name="Grafik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5438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smtClean="0"/>
              <a:t>Conclusion</a:t>
            </a:r>
            <a:endParaRPr lang="en-GB" b="1"/>
          </a:p>
        </p:txBody>
      </p:sp>
      <p:sp>
        <p:nvSpPr>
          <p:cNvPr id="3" name="Inhaltsplatzhalter 2"/>
          <p:cNvSpPr>
            <a:spLocks noGrp="1"/>
          </p:cNvSpPr>
          <p:nvPr>
            <p:ph idx="1"/>
          </p:nvPr>
        </p:nvSpPr>
        <p:spPr/>
        <p:txBody>
          <a:bodyPr/>
          <a:lstStyle/>
          <a:p>
            <a:pPr marL="0" indent="0">
              <a:buNone/>
            </a:pPr>
            <a:r>
              <a:rPr lang="en-GB" b="1" smtClean="0"/>
              <a:t>All patients showed high levels of interest, were open-minded and welcomed their involvement in self-protection against HAI.</a:t>
            </a:r>
            <a:endParaRPr lang="en-GB" b="1"/>
          </a:p>
        </p:txBody>
      </p:sp>
      <p:pic>
        <p:nvPicPr>
          <p:cNvPr id="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93282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hangingPunct="1"/>
            <a:r>
              <a:rPr lang="en-GB" altLang="de-DE" sz="3200" b="1" smtClean="0"/>
              <a:t>Thank for your attention!</a:t>
            </a:r>
          </a:p>
        </p:txBody>
      </p:sp>
      <p:sp>
        <p:nvSpPr>
          <p:cNvPr id="53251" name="Rectangle 3"/>
          <p:cNvSpPr>
            <a:spLocks noGrp="1" noChangeArrowheads="1"/>
          </p:cNvSpPr>
          <p:nvPr>
            <p:ph type="body" idx="1"/>
          </p:nvPr>
        </p:nvSpPr>
        <p:spPr>
          <a:xfrm>
            <a:off x="1370013" y="5492750"/>
            <a:ext cx="7313612" cy="293688"/>
          </a:xfrm>
        </p:spPr>
        <p:txBody>
          <a:bodyPr/>
          <a:lstStyle/>
          <a:p>
            <a:pPr algn="ctr" eaLnBrk="1" hangingPunct="1">
              <a:buFont typeface="Wingdings" pitchFamily="2" charset="2"/>
              <a:buNone/>
            </a:pPr>
            <a:r>
              <a:rPr lang="en-GB" altLang="de-DE" sz="2500" smtClean="0"/>
              <a:t>Caspar David Friedrich</a:t>
            </a:r>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6113"/>
            <a:ext cx="91440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4425" y="44624"/>
            <a:ext cx="16017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59989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0013" y="341784"/>
            <a:ext cx="7313612" cy="1143000"/>
          </a:xfrm>
        </p:spPr>
        <p:txBody>
          <a:bodyPr/>
          <a:lstStyle/>
          <a:p>
            <a:r>
              <a:rPr lang="en-GB" sz="2400" b="1" dirty="0" smtClean="0"/>
              <a:t>Traditionally, HCWs Dominate the Management of Infection Control</a:t>
            </a:r>
            <a:endParaRPr lang="en-GB" sz="2400" b="1" dirty="0"/>
          </a:p>
        </p:txBody>
      </p:sp>
      <p:sp>
        <p:nvSpPr>
          <p:cNvPr id="3" name="Inhaltsplatzhalter 2"/>
          <p:cNvSpPr>
            <a:spLocks noGrp="1"/>
          </p:cNvSpPr>
          <p:nvPr>
            <p:ph idx="1"/>
          </p:nvPr>
        </p:nvSpPr>
        <p:spPr>
          <a:xfrm>
            <a:off x="1370012" y="1556792"/>
            <a:ext cx="7594475" cy="4968552"/>
          </a:xfrm>
        </p:spPr>
        <p:txBody>
          <a:bodyPr/>
          <a:lstStyle/>
          <a:p>
            <a:pPr marL="0" indent="0">
              <a:buNone/>
            </a:pPr>
            <a:r>
              <a:rPr lang="en-GB" sz="1600" b="1" dirty="0" smtClean="0">
                <a:solidFill>
                  <a:srgbClr val="FF0000"/>
                </a:solidFill>
              </a:rPr>
              <a:t>So far, most infection prevention strategies have been addressed to HCWs, and in particular to infection control doctors and nurses. </a:t>
            </a:r>
          </a:p>
          <a:p>
            <a:pPr marL="0" indent="0">
              <a:buNone/>
            </a:pPr>
            <a:endParaRPr lang="en-GB" sz="1600" b="1" dirty="0" smtClean="0"/>
          </a:p>
          <a:p>
            <a:pPr marL="0" indent="0">
              <a:buNone/>
            </a:pPr>
            <a:r>
              <a:rPr lang="en-GB" sz="1600" b="1" dirty="0" smtClean="0"/>
              <a:t>Aside of guidelines targeting </a:t>
            </a:r>
            <a:r>
              <a:rPr lang="en-GB" sz="1600" b="1" dirty="0" err="1" smtClean="0"/>
              <a:t>behavioral</a:t>
            </a:r>
            <a:r>
              <a:rPr lang="en-GB" sz="1600" b="1" dirty="0" smtClean="0"/>
              <a:t> aspects, the implementation of “universal precautions” is in the emphasis of the daily work, including barrier nursing, hand hygiene, disinfection of surfaces close to the patient, safe reprocessing of medical devices, use of laundry, and antibiotic stewardship.</a:t>
            </a:r>
          </a:p>
          <a:p>
            <a:pPr marL="0" indent="0">
              <a:buNone/>
            </a:pPr>
            <a:endParaRPr lang="en-GB" sz="1600" b="1" dirty="0" smtClean="0"/>
          </a:p>
          <a:p>
            <a:pPr marL="0" indent="0">
              <a:buNone/>
            </a:pPr>
            <a:r>
              <a:rPr lang="en-GB" sz="1600" b="1" dirty="0" smtClean="0"/>
              <a:t>Universal precautions are supported by structural aspects of hospital building, safety of water and food, efficient facility management, and immunization of HCWs. </a:t>
            </a:r>
          </a:p>
          <a:p>
            <a:pPr marL="0" indent="0">
              <a:buNone/>
            </a:pPr>
            <a:endParaRPr lang="en-GB" sz="1600" b="1" dirty="0" smtClean="0"/>
          </a:p>
          <a:p>
            <a:pPr marL="0" indent="0">
              <a:buNone/>
            </a:pPr>
            <a:r>
              <a:rPr lang="en-GB" sz="1600" b="1" dirty="0" smtClean="0">
                <a:solidFill>
                  <a:srgbClr val="FF0000"/>
                </a:solidFill>
              </a:rPr>
              <a:t>However, globally, we have no guidelines to involve the patient into the prevention of infection.</a:t>
            </a:r>
          </a:p>
          <a:p>
            <a:pPr marL="0" indent="0">
              <a:buNone/>
            </a:pPr>
            <a:endParaRPr lang="en-GB" sz="2000" b="1" dirty="0"/>
          </a:p>
        </p:txBody>
      </p:sp>
      <p:pic>
        <p:nvPicPr>
          <p:cNvPr id="5"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9823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b="1" dirty="0" smtClean="0"/>
              <a:t>The Unexploited Resource “Patient” </a:t>
            </a:r>
            <a:endParaRPr lang="en-GB" sz="2800" b="1" dirty="0"/>
          </a:p>
        </p:txBody>
      </p:sp>
      <p:sp>
        <p:nvSpPr>
          <p:cNvPr id="3" name="Inhaltsplatzhalter 2"/>
          <p:cNvSpPr>
            <a:spLocks noGrp="1"/>
          </p:cNvSpPr>
          <p:nvPr>
            <p:ph idx="1"/>
          </p:nvPr>
        </p:nvSpPr>
        <p:spPr>
          <a:xfrm>
            <a:off x="1370013" y="1628800"/>
            <a:ext cx="7313612" cy="4968552"/>
          </a:xfrm>
        </p:spPr>
        <p:txBody>
          <a:bodyPr/>
          <a:lstStyle/>
          <a:p>
            <a:pPr marL="0" indent="0">
              <a:buNone/>
            </a:pPr>
            <a:r>
              <a:rPr lang="en-GB" sz="1600" b="1" smtClean="0"/>
              <a:t>Even if all universal and special precautions are regulated based on evidence-base, and are correctly implemented, the risks of transmission caused by patients themselves remain unconsidered.</a:t>
            </a:r>
          </a:p>
          <a:p>
            <a:pPr marL="0" indent="0">
              <a:buNone/>
            </a:pPr>
            <a:endParaRPr lang="en-GB" sz="1600" b="1" smtClean="0"/>
          </a:p>
          <a:p>
            <a:pPr marL="0" indent="0">
              <a:buNone/>
            </a:pPr>
            <a:r>
              <a:rPr lang="en-GB" sz="1600" b="1" smtClean="0"/>
              <a:t>The patient himself may become both, target and transmitter of HAIs, if basic knowledge on infection prevention is lacking. </a:t>
            </a:r>
          </a:p>
          <a:p>
            <a:pPr marL="0" indent="0">
              <a:buNone/>
            </a:pPr>
            <a:endParaRPr lang="en-GB" sz="1600" b="1" smtClean="0"/>
          </a:p>
          <a:p>
            <a:pPr marL="0" indent="0">
              <a:buNone/>
            </a:pPr>
            <a:r>
              <a:rPr lang="en-GB" sz="1600" b="1" smtClean="0">
                <a:solidFill>
                  <a:srgbClr val="FF0000"/>
                </a:solidFill>
              </a:rPr>
              <a:t>Because of the major potential of this aspect, patients should be included into measure to prevent infection. </a:t>
            </a:r>
          </a:p>
          <a:p>
            <a:pPr marL="0" indent="0">
              <a:buNone/>
            </a:pPr>
            <a:endParaRPr lang="en-GB" sz="1600" b="1" smtClean="0"/>
          </a:p>
          <a:p>
            <a:pPr marL="0" indent="0">
              <a:buNone/>
            </a:pPr>
            <a:r>
              <a:rPr lang="en-GB" sz="1600" b="1" smtClean="0"/>
              <a:t>If the patient acquires a basic knowledge on how he can contribute to his self-protection against contracting HAI, he will not only implement this, but he will feel safe. By doing so, his confidence in the healing process will be fostered.</a:t>
            </a:r>
            <a:endParaRPr lang="en-GB" sz="1600" b="1"/>
          </a:p>
        </p:txBody>
      </p:sp>
      <p:pic>
        <p:nvPicPr>
          <p:cNvPr id="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204317"/>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208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Motivating Patients</a:t>
            </a:r>
            <a:endParaRPr lang="en-GB" b="1" dirty="0"/>
          </a:p>
        </p:txBody>
      </p:sp>
      <p:sp>
        <p:nvSpPr>
          <p:cNvPr id="3" name="Inhaltsplatzhalter 2"/>
          <p:cNvSpPr>
            <a:spLocks noGrp="1"/>
          </p:cNvSpPr>
          <p:nvPr>
            <p:ph idx="1"/>
          </p:nvPr>
        </p:nvSpPr>
        <p:spPr>
          <a:xfrm>
            <a:off x="1370012" y="1827213"/>
            <a:ext cx="7450459" cy="4114800"/>
          </a:xfrm>
        </p:spPr>
        <p:txBody>
          <a:bodyPr/>
          <a:lstStyle/>
          <a:p>
            <a:pPr marL="0" indent="0">
              <a:buNone/>
            </a:pPr>
            <a:r>
              <a:rPr lang="en-GB" sz="2000" b="1" dirty="0" smtClean="0"/>
              <a:t>No patient wants to set himself at risk of acquiring a HAI. However, often the basic knowledge required for self-protection from HAI is neither thought at school, at home, or in the media. </a:t>
            </a:r>
          </a:p>
          <a:p>
            <a:endParaRPr lang="en-GB" sz="2000" b="1" dirty="0" smtClean="0"/>
          </a:p>
          <a:p>
            <a:pPr marL="0" indent="0">
              <a:buNone/>
            </a:pPr>
            <a:r>
              <a:rPr lang="en-GB" sz="2000" b="1" dirty="0" smtClean="0">
                <a:solidFill>
                  <a:srgbClr val="FF0000"/>
                </a:solidFill>
              </a:rPr>
              <a:t>Therefore, the hospital must take the patient on board to support him to prevent HAI himself.</a:t>
            </a:r>
            <a:endParaRPr lang="en-GB" sz="2000" b="1" dirty="0" smtClean="0"/>
          </a:p>
          <a:p>
            <a:endParaRPr lang="en-GB" sz="2000" b="1" dirty="0" smtClean="0">
              <a:solidFill>
                <a:srgbClr val="FF0000"/>
              </a:solidFill>
            </a:endParaRPr>
          </a:p>
        </p:txBody>
      </p:sp>
      <p:pic>
        <p:nvPicPr>
          <p:cNvPr id="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222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smtClean="0"/>
              <a:t>Information and Education</a:t>
            </a:r>
            <a:endParaRPr lang="en-GB" b="1"/>
          </a:p>
        </p:txBody>
      </p:sp>
      <p:sp>
        <p:nvSpPr>
          <p:cNvPr id="3" name="Inhaltsplatzhalter 2"/>
          <p:cNvSpPr>
            <a:spLocks noGrp="1"/>
          </p:cNvSpPr>
          <p:nvPr>
            <p:ph idx="1"/>
          </p:nvPr>
        </p:nvSpPr>
        <p:spPr/>
        <p:txBody>
          <a:bodyPr/>
          <a:lstStyle/>
          <a:p>
            <a:pPr marL="0" indent="0">
              <a:buNone/>
            </a:pPr>
            <a:r>
              <a:rPr lang="en-GB" sz="2000" b="1" dirty="0" smtClean="0">
                <a:solidFill>
                  <a:srgbClr val="FF0000"/>
                </a:solidFill>
              </a:rPr>
              <a:t>First, the patient must be included into measures able to contribute towards his own protection against HAI.</a:t>
            </a:r>
          </a:p>
          <a:p>
            <a:pPr marL="0" indent="0">
              <a:buNone/>
            </a:pPr>
            <a:endParaRPr lang="en-GB" sz="2000" b="1" dirty="0" smtClean="0"/>
          </a:p>
          <a:p>
            <a:pPr marL="0" indent="0">
              <a:buNone/>
            </a:pPr>
            <a:r>
              <a:rPr lang="en-GB" sz="2000" b="1" dirty="0" smtClean="0"/>
              <a:t>This, however, requires educating the patient. He will always show compliance if he is included as important partner during his treatment, including prevention of HAI.</a:t>
            </a:r>
          </a:p>
          <a:p>
            <a:endParaRPr lang="en-GB" sz="2000" b="1" dirty="0" smtClean="0">
              <a:solidFill>
                <a:srgbClr val="FF0000"/>
              </a:solidFill>
            </a:endParaRPr>
          </a:p>
          <a:p>
            <a:pPr marL="0" indent="0">
              <a:buNone/>
            </a:pPr>
            <a:r>
              <a:rPr lang="en-GB" sz="2000" b="1" dirty="0" smtClean="0">
                <a:solidFill>
                  <a:srgbClr val="FF0000"/>
                </a:solidFill>
              </a:rPr>
              <a:t>Only the "responsible" patient can actively participate in preventing "his" infection.</a:t>
            </a:r>
          </a:p>
          <a:p>
            <a:endParaRPr lang="en-GB" sz="2000" b="1" dirty="0" smtClean="0"/>
          </a:p>
          <a:p>
            <a:endParaRPr lang="en-GB" sz="2000" b="1" dirty="0"/>
          </a:p>
        </p:txBody>
      </p:sp>
      <p:pic>
        <p:nvPicPr>
          <p:cNvPr id="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545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Our First Experiences</a:t>
            </a:r>
            <a:endParaRPr lang="en-GB" b="1" dirty="0"/>
          </a:p>
        </p:txBody>
      </p:sp>
      <p:sp>
        <p:nvSpPr>
          <p:cNvPr id="3" name="Inhaltsplatzhalter 2"/>
          <p:cNvSpPr>
            <a:spLocks noGrp="1"/>
          </p:cNvSpPr>
          <p:nvPr>
            <p:ph idx="1"/>
          </p:nvPr>
        </p:nvSpPr>
        <p:spPr/>
        <p:txBody>
          <a:bodyPr/>
          <a:lstStyle/>
          <a:p>
            <a:pPr marL="0" indent="0">
              <a:buNone/>
            </a:pPr>
            <a:r>
              <a:rPr lang="en-GB" sz="2000" b="1" smtClean="0"/>
              <a:t>Our first results demonstrate how the patient may be successfully introduced into his own protection against HAI</a:t>
            </a:r>
            <a:r>
              <a:rPr lang="en-GB" sz="2000" smtClean="0"/>
              <a:t>. </a:t>
            </a:r>
          </a:p>
        </p:txBody>
      </p:sp>
      <p:pic>
        <p:nvPicPr>
          <p:cNvPr id="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648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Prerequisites</a:t>
            </a:r>
            <a:endParaRPr lang="en-GB" b="1" dirty="0"/>
          </a:p>
        </p:txBody>
      </p:sp>
      <p:sp>
        <p:nvSpPr>
          <p:cNvPr id="3" name="Inhaltsplatzhalter 2"/>
          <p:cNvSpPr>
            <a:spLocks noGrp="1"/>
          </p:cNvSpPr>
          <p:nvPr>
            <p:ph idx="1"/>
          </p:nvPr>
        </p:nvSpPr>
        <p:spPr>
          <a:xfrm>
            <a:off x="1370012" y="1827213"/>
            <a:ext cx="7522467" cy="4114800"/>
          </a:xfrm>
        </p:spPr>
        <p:txBody>
          <a:bodyPr/>
          <a:lstStyle/>
          <a:p>
            <a:pPr marL="0" indent="0">
              <a:buNone/>
            </a:pPr>
            <a:r>
              <a:rPr lang="en-GB" sz="2000" b="1" dirty="0" smtClean="0"/>
              <a:t>Understandable, compassionate language of the medical team is the chief requirement that allows the patient to actively participate in measure to prevent HAI in himself. </a:t>
            </a:r>
          </a:p>
        </p:txBody>
      </p:sp>
      <p:pic>
        <p:nvPicPr>
          <p:cNvPr id="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31763"/>
            <a:ext cx="16017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08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1_Axel">
  <a:themeElements>
    <a:clrScheme name="Finstern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Finsternis">
      <a:majorFont>
        <a:latin typeface="Arial"/>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insterni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Finsternis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Finsternis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Finsternis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Finsternis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Finsternis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Finsternis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Finsternis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Finsternis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Finsternis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Design1_Axel</Template>
  <TotalTime>0</TotalTime>
  <Words>2439</Words>
  <Application>Microsoft Office PowerPoint</Application>
  <PresentationFormat>Bildschirmpräsentation (4:3)</PresentationFormat>
  <Paragraphs>469</Paragraphs>
  <Slides>39</Slides>
  <Notes>2</Notes>
  <HiddenSlides>0</HiddenSlides>
  <MMClips>0</MMClips>
  <ScaleCrop>false</ScaleCrop>
  <HeadingPairs>
    <vt:vector size="4" baseType="variant">
      <vt:variant>
        <vt:lpstr>Design</vt:lpstr>
      </vt:variant>
      <vt:variant>
        <vt:i4>1</vt:i4>
      </vt:variant>
      <vt:variant>
        <vt:lpstr>Folientitel</vt:lpstr>
      </vt:variant>
      <vt:variant>
        <vt:i4>39</vt:i4>
      </vt:variant>
    </vt:vector>
  </HeadingPairs>
  <TitlesOfParts>
    <vt:vector size="40" baseType="lpstr">
      <vt:lpstr>Design1_Axel</vt:lpstr>
      <vt:lpstr>The role of the patient in a multidisciplinary team - the patient is “in"</vt:lpstr>
      <vt:lpstr>My personal experience</vt:lpstr>
      <vt:lpstr>Main sources of HAI in Health-care facilities</vt:lpstr>
      <vt:lpstr>Traditionally, HCWs Dominate the Management of Infection Control</vt:lpstr>
      <vt:lpstr>The Unexploited Resource “Patient” </vt:lpstr>
      <vt:lpstr>Motivating Patients</vt:lpstr>
      <vt:lpstr>Information and Education</vt:lpstr>
      <vt:lpstr>Our First Experiences</vt:lpstr>
      <vt:lpstr>Prerequisites</vt:lpstr>
      <vt:lpstr>Importance of Hand Hygiene</vt:lpstr>
      <vt:lpstr>PowerPoint-Präsentation</vt:lpstr>
      <vt:lpstr>the Five Moments for  Patient Hand Hygiene</vt:lpstr>
      <vt:lpstr>Hand hygiene was even  Effective in Public Institution</vt:lpstr>
      <vt:lpstr>Number of Single Episodes of Illness </vt:lpstr>
      <vt:lpstr>Number of Single Episodes of Absence </vt:lpstr>
      <vt:lpstr>Percentage of Days on Medical Leave</vt:lpstr>
      <vt:lpstr>Education and Raising Awareness of Patients for Hand Hygiene</vt:lpstr>
      <vt:lpstr>Automatic Dispenser within the Lobby of our University Hospital inGreifswald</vt:lpstr>
      <vt:lpstr>Patient Flyer</vt:lpstr>
      <vt:lpstr>Visitor Flyer</vt:lpstr>
      <vt:lpstr>PowerPoint-Präsentation</vt:lpstr>
      <vt:lpstr>Check-list for Risk Assessment of Colonization/ Infection by MDRO</vt:lpstr>
      <vt:lpstr>The MDRO Recording Sheet</vt:lpstr>
      <vt:lpstr>14 Questions</vt:lpstr>
      <vt:lpstr>14 Questions</vt:lpstr>
      <vt:lpstr>PowerPoint-Präsentation</vt:lpstr>
      <vt:lpstr>Gram-negative MDRO</vt:lpstr>
      <vt:lpstr>Infection Prevention Check-out</vt:lpstr>
      <vt:lpstr>14 Questions</vt:lpstr>
      <vt:lpstr>14 Questions</vt:lpstr>
      <vt:lpstr>Example: Answer to Question 7</vt:lpstr>
      <vt:lpstr>Next Planned Step – Breakfast Television</vt:lpstr>
      <vt:lpstr>Screenplay of the Patients’ Movie in our Hospital’s TV Chanel</vt:lpstr>
      <vt:lpstr>Implemented actions to prevent SSI</vt:lpstr>
      <vt:lpstr>The second aspect covers: </vt:lpstr>
      <vt:lpstr>Special Recommendations</vt:lpstr>
      <vt:lpstr>Behavior in Specific Areas </vt:lpstr>
      <vt:lpstr>Conclusion</vt:lpstr>
      <vt:lpstr>Thank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Begriffsbestimmung der Antiseptik</dc:title>
  <dc:creator>Kramer, Axel / Professor</dc:creator>
  <cp:lastModifiedBy>Kramer, Axel / Professor</cp:lastModifiedBy>
  <cp:revision>126</cp:revision>
  <cp:lastPrinted>2015-02-28T18:53:11Z</cp:lastPrinted>
  <dcterms:created xsi:type="dcterms:W3CDTF">2014-05-18T08:44:53Z</dcterms:created>
  <dcterms:modified xsi:type="dcterms:W3CDTF">2015-08-27T07:02:32Z</dcterms:modified>
</cp:coreProperties>
</file>