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60" r:id="rId3"/>
    <p:sldId id="261" r:id="rId4"/>
    <p:sldId id="262" r:id="rId5"/>
    <p:sldId id="263" r:id="rId6"/>
    <p:sldId id="264" r:id="rId7"/>
    <p:sldId id="265" r:id="rId8"/>
    <p:sldId id="266" r:id="rId9"/>
    <p:sldId id="268" r:id="rId10"/>
    <p:sldId id="269" r:id="rId11"/>
    <p:sldId id="283" r:id="rId12"/>
    <p:sldId id="296" r:id="rId13"/>
    <p:sldId id="284" r:id="rId14"/>
    <p:sldId id="298" r:id="rId15"/>
    <p:sldId id="286" r:id="rId16"/>
    <p:sldId id="285" r:id="rId17"/>
    <p:sldId id="271" r:id="rId18"/>
    <p:sldId id="272" r:id="rId19"/>
    <p:sldId id="273" r:id="rId20"/>
    <p:sldId id="274" r:id="rId21"/>
    <p:sldId id="275" r:id="rId22"/>
    <p:sldId id="277" r:id="rId23"/>
    <p:sldId id="278" r:id="rId24"/>
    <p:sldId id="280" r:id="rId25"/>
    <p:sldId id="281" r:id="rId26"/>
    <p:sldId id="295" r:id="rId27"/>
    <p:sldId id="300" r:id="rId28"/>
    <p:sldId id="290" r:id="rId29"/>
    <p:sldId id="289"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98B3"/>
    <a:srgbClr val="305595"/>
    <a:srgbClr val="4D72C3"/>
    <a:srgbClr val="3C7688"/>
    <a:srgbClr val="797C80"/>
    <a:srgbClr val="5177C2"/>
    <a:srgbClr val="4D88D4"/>
    <a:srgbClr val="617598"/>
    <a:srgbClr val="2C4C75"/>
    <a:srgbClr val="94BB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5" d="100"/>
          <a:sy n="85" d="100"/>
        </p:scale>
        <p:origin x="102"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Commun%20sur%20serveur:ARCHIVES%20DOSSIERS%20PERSONNELS:Marl&#232;ne:Biotech%20germande:Congr&#233;s:SHEA%202009:Sampling%20solutions%20table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Feuil1!$U$16</c:f>
              <c:strCache>
                <c:ptCount val="1"/>
                <c:pt idx="0">
                  <c:v>1st sampling</c:v>
                </c:pt>
              </c:strCache>
            </c:strRef>
          </c:tx>
          <c:spPr>
            <a:solidFill>
              <a:srgbClr val="7F7F7F"/>
            </a:solidFill>
            <a:ln w="25400">
              <a:noFill/>
            </a:ln>
          </c:spPr>
          <c:invertIfNegative val="0"/>
          <c:cat>
            <c:strRef>
              <c:f>Feuil1!$V$15:$Y$15</c:f>
              <c:strCache>
                <c:ptCount val="4"/>
                <c:pt idx="0">
                  <c:v>DNP</c:v>
                </c:pt>
                <c:pt idx="1">
                  <c:v>FHM</c:v>
                </c:pt>
                <c:pt idx="2">
                  <c:v>NaCl 0,9%</c:v>
                </c:pt>
                <c:pt idx="3">
                  <c:v>T+Thio</c:v>
                </c:pt>
              </c:strCache>
            </c:strRef>
          </c:cat>
          <c:val>
            <c:numRef>
              <c:f>Feuil1!$V$16:$Y$16</c:f>
              <c:numCache>
                <c:formatCode>General</c:formatCode>
                <c:ptCount val="4"/>
                <c:pt idx="0">
                  <c:v>65.5</c:v>
                </c:pt>
                <c:pt idx="1">
                  <c:v>50.320000000000007</c:v>
                </c:pt>
                <c:pt idx="2">
                  <c:v>0</c:v>
                </c:pt>
                <c:pt idx="3">
                  <c:v>76.5</c:v>
                </c:pt>
              </c:numCache>
            </c:numRef>
          </c:val>
        </c:ser>
        <c:ser>
          <c:idx val="1"/>
          <c:order val="1"/>
          <c:tx>
            <c:strRef>
              <c:f>Feuil1!$U$17</c:f>
              <c:strCache>
                <c:ptCount val="1"/>
                <c:pt idx="0">
                  <c:v>2nd sampling</c:v>
                </c:pt>
              </c:strCache>
            </c:strRef>
          </c:tx>
          <c:spPr>
            <a:solidFill>
              <a:srgbClr val="4F81BD"/>
            </a:solidFill>
            <a:ln w="25400">
              <a:noFill/>
            </a:ln>
          </c:spPr>
          <c:invertIfNegative val="0"/>
          <c:errBars>
            <c:errBarType val="both"/>
            <c:errValType val="cust"/>
            <c:noEndCap val="0"/>
            <c:plus>
              <c:numRef>
                <c:f>Feuil1!$V$18:$Y$18</c:f>
                <c:numCache>
                  <c:formatCode>General</c:formatCode>
                  <c:ptCount val="4"/>
                  <c:pt idx="0">
                    <c:v>4.1503734771704464</c:v>
                  </c:pt>
                  <c:pt idx="1">
                    <c:v>6.1169927251877638</c:v>
                  </c:pt>
                  <c:pt idx="2">
                    <c:v>3.96</c:v>
                  </c:pt>
                  <c:pt idx="3">
                    <c:v>2.744011661782797</c:v>
                  </c:pt>
                </c:numCache>
              </c:numRef>
            </c:plus>
            <c:minus>
              <c:numRef>
                <c:f>Feuil1!$V$18:$Y$18</c:f>
                <c:numCache>
                  <c:formatCode>General</c:formatCode>
                  <c:ptCount val="4"/>
                  <c:pt idx="0">
                    <c:v>4.1503734771704464</c:v>
                  </c:pt>
                  <c:pt idx="1">
                    <c:v>6.1169927251877638</c:v>
                  </c:pt>
                  <c:pt idx="2">
                    <c:v>3.96</c:v>
                  </c:pt>
                  <c:pt idx="3">
                    <c:v>2.744011661782797</c:v>
                  </c:pt>
                </c:numCache>
              </c:numRef>
            </c:minus>
            <c:spPr>
              <a:ln w="3175">
                <a:solidFill>
                  <a:srgbClr val="000000"/>
                </a:solidFill>
                <a:prstDash val="solid"/>
              </a:ln>
            </c:spPr>
          </c:errBars>
          <c:cat>
            <c:strRef>
              <c:f>Feuil1!$V$15:$Y$15</c:f>
              <c:strCache>
                <c:ptCount val="4"/>
                <c:pt idx="0">
                  <c:v>DNP</c:v>
                </c:pt>
                <c:pt idx="1">
                  <c:v>FHM</c:v>
                </c:pt>
                <c:pt idx="2">
                  <c:v>NaCl 0,9%</c:v>
                </c:pt>
                <c:pt idx="3">
                  <c:v>T+Thio</c:v>
                </c:pt>
              </c:strCache>
            </c:strRef>
          </c:cat>
          <c:val>
            <c:numRef>
              <c:f>Feuil1!$V$17:$Y$17</c:f>
              <c:numCache>
                <c:formatCode>General</c:formatCode>
                <c:ptCount val="4"/>
                <c:pt idx="0">
                  <c:v>21.58</c:v>
                </c:pt>
                <c:pt idx="1">
                  <c:v>26.4</c:v>
                </c:pt>
                <c:pt idx="2">
                  <c:v>1.98</c:v>
                </c:pt>
                <c:pt idx="3">
                  <c:v>15.32</c:v>
                </c:pt>
              </c:numCache>
            </c:numRef>
          </c:val>
        </c:ser>
        <c:dLbls>
          <c:showLegendKey val="0"/>
          <c:showVal val="0"/>
          <c:showCatName val="0"/>
          <c:showSerName val="0"/>
          <c:showPercent val="0"/>
          <c:showBubbleSize val="0"/>
        </c:dLbls>
        <c:gapWidth val="150"/>
        <c:overlap val="100"/>
        <c:axId val="102688768"/>
        <c:axId val="102689328"/>
      </c:barChart>
      <c:catAx>
        <c:axId val="102688768"/>
        <c:scaling>
          <c:orientation val="minMax"/>
        </c:scaling>
        <c:delete val="0"/>
        <c:axPos val="b"/>
        <c:title>
          <c:tx>
            <c:rich>
              <a:bodyPr/>
              <a:lstStyle/>
              <a:p>
                <a:pPr>
                  <a:defRPr>
                    <a:latin typeface="Tahoma" pitchFamily="34" charset="0"/>
                    <a:cs typeface="Tahoma" pitchFamily="34" charset="0"/>
                  </a:defRPr>
                </a:pPr>
                <a:r>
                  <a:rPr lang="fr-FR">
                    <a:latin typeface="Tahoma" pitchFamily="34" charset="0"/>
                    <a:cs typeface="Tahoma" pitchFamily="34" charset="0"/>
                  </a:rPr>
                  <a:t>Sampling solutions</a:t>
                </a:r>
              </a:p>
            </c:rich>
          </c:tx>
          <c:overlay val="0"/>
          <c:spPr>
            <a:noFill/>
            <a:ln w="25400">
              <a:noFill/>
            </a:ln>
          </c:spPr>
        </c:title>
        <c:numFmt formatCode="General" sourceLinked="1"/>
        <c:majorTickMark val="out"/>
        <c:minorTickMark val="none"/>
        <c:tickLblPos val="nextTo"/>
        <c:spPr>
          <a:ln w="3175">
            <a:solidFill>
              <a:srgbClr val="808080"/>
            </a:solidFill>
            <a:prstDash val="solid"/>
          </a:ln>
        </c:spPr>
        <c:txPr>
          <a:bodyPr/>
          <a:lstStyle/>
          <a:p>
            <a:pPr>
              <a:defRPr>
                <a:latin typeface="Tahoma" pitchFamily="34" charset="0"/>
                <a:cs typeface="Tahoma" pitchFamily="34" charset="0"/>
              </a:defRPr>
            </a:pPr>
            <a:endParaRPr lang="en-US"/>
          </a:p>
        </c:txPr>
        <c:crossAx val="102689328"/>
        <c:crosses val="autoZero"/>
        <c:auto val="1"/>
        <c:lblAlgn val="ctr"/>
        <c:lblOffset val="100"/>
        <c:noMultiLvlLbl val="0"/>
      </c:catAx>
      <c:valAx>
        <c:axId val="102689328"/>
        <c:scaling>
          <c:orientation val="minMax"/>
          <c:min val="0"/>
        </c:scaling>
        <c:delete val="0"/>
        <c:axPos val="l"/>
        <c:majorGridlines>
          <c:spPr>
            <a:ln w="3175">
              <a:solidFill>
                <a:srgbClr val="808080"/>
              </a:solidFill>
              <a:prstDash val="solid"/>
            </a:ln>
          </c:spPr>
        </c:majorGridlines>
        <c:title>
          <c:tx>
            <c:rich>
              <a:bodyPr rot="-5400000" vert="horz"/>
              <a:lstStyle/>
              <a:p>
                <a:pPr>
                  <a:defRPr>
                    <a:latin typeface="Tahoma" pitchFamily="34" charset="0"/>
                    <a:cs typeface="Tahoma" pitchFamily="34" charset="0"/>
                  </a:defRPr>
                </a:pPr>
                <a:r>
                  <a:rPr lang="fr-FR">
                    <a:latin typeface="Tahoma" pitchFamily="34" charset="0"/>
                    <a:cs typeface="Tahoma" pitchFamily="34" charset="0"/>
                  </a:rPr>
                  <a:t>Recovery ratio (%)</a:t>
                </a:r>
              </a:p>
            </c:rich>
          </c:tx>
          <c:overlay val="0"/>
          <c:spPr>
            <a:noFill/>
            <a:ln w="25400">
              <a:noFill/>
            </a:ln>
          </c:spPr>
        </c:title>
        <c:numFmt formatCode="General" sourceLinked="1"/>
        <c:majorTickMark val="out"/>
        <c:minorTickMark val="none"/>
        <c:tickLblPos val="nextTo"/>
        <c:spPr>
          <a:ln w="3175">
            <a:solidFill>
              <a:srgbClr val="808080"/>
            </a:solidFill>
            <a:prstDash val="solid"/>
          </a:ln>
        </c:spPr>
        <c:txPr>
          <a:bodyPr/>
          <a:lstStyle/>
          <a:p>
            <a:pPr>
              <a:defRPr sz="1000">
                <a:latin typeface="Tahoma" pitchFamily="34" charset="0"/>
                <a:cs typeface="Tahoma" pitchFamily="34" charset="0"/>
              </a:defRPr>
            </a:pPr>
            <a:endParaRPr lang="en-US"/>
          </a:p>
        </c:txPr>
        <c:crossAx val="102688768"/>
        <c:crosses val="autoZero"/>
        <c:crossBetween val="between"/>
      </c:valAx>
      <c:spPr>
        <a:solidFill>
          <a:srgbClr val="FFFFFF"/>
        </a:solidFill>
        <a:ln w="25400">
          <a:noFill/>
        </a:ln>
      </c:spPr>
    </c:plotArea>
    <c:legend>
      <c:legendPos val="r"/>
      <c:layout>
        <c:manualLayout>
          <c:xMode val="edge"/>
          <c:yMode val="edge"/>
          <c:x val="0.85192685444698202"/>
          <c:y val="0.39982233876432599"/>
          <c:w val="0.13115498055548"/>
          <c:h val="0.163944786541351"/>
        </c:manualLayout>
      </c:layout>
      <c:overlay val="0"/>
      <c:spPr>
        <a:noFill/>
        <a:ln w="25400">
          <a:noFill/>
        </a:ln>
      </c:spPr>
      <c:txPr>
        <a:bodyPr/>
        <a:lstStyle/>
        <a:p>
          <a:pPr>
            <a:defRPr>
              <a:latin typeface="Tahoma" pitchFamily="34" charset="0"/>
              <a:cs typeface="Tahoma" pitchFamily="34" charset="0"/>
            </a:defRPr>
          </a:pPr>
          <a:endParaRPr lang="en-US"/>
        </a:p>
      </c:txPr>
    </c:legend>
    <c:plotVisOnly val="1"/>
    <c:dispBlanksAs val="gap"/>
    <c:showDLblsOverMax val="0"/>
  </c:chart>
  <c:spPr>
    <a:noFill/>
    <a:ln w="9525">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0EB4A9-057B-1F4A-B26F-0A055DED28F2}" type="doc">
      <dgm:prSet loTypeId="urn:microsoft.com/office/officeart/2005/8/layout/cycle1" loCatId="" qsTypeId="urn:microsoft.com/office/officeart/2005/8/quickstyle/simple4" qsCatId="simple" csTypeId="urn:microsoft.com/office/officeart/2005/8/colors/accent5_4" csCatId="accent5" phldr="1"/>
      <dgm:spPr/>
      <dgm:t>
        <a:bodyPr/>
        <a:lstStyle/>
        <a:p>
          <a:endParaRPr lang="fr-FR"/>
        </a:p>
      </dgm:t>
    </dgm:pt>
    <dgm:pt modelId="{FD2C3D7A-289E-E742-BC35-C5FF2270C4C7}">
      <dgm:prSet phldrT="[Texte]" custT="1"/>
      <dgm:spPr>
        <a:solidFill>
          <a:schemeClr val="tx2">
            <a:lumMod val="20000"/>
            <a:lumOff val="80000"/>
          </a:schemeClr>
        </a:solidFill>
        <a:ln>
          <a:solidFill>
            <a:schemeClr val="accent6"/>
          </a:solidFill>
        </a:ln>
      </dgm:spPr>
      <dgm:t>
        <a:bodyPr/>
        <a:lstStyle/>
        <a:p>
          <a:r>
            <a:rPr lang="fr-FR" sz="2400" dirty="0" smtClean="0"/>
            <a:t>Patient</a:t>
          </a:r>
          <a:endParaRPr lang="fr-FR" sz="2400" dirty="0"/>
        </a:p>
      </dgm:t>
    </dgm:pt>
    <dgm:pt modelId="{A3B6909C-CEF2-994C-B6C4-B0F1D82F1979}" type="parTrans" cxnId="{795C369B-3BD1-6F43-9A4D-9155990BC7B6}">
      <dgm:prSet/>
      <dgm:spPr/>
      <dgm:t>
        <a:bodyPr/>
        <a:lstStyle/>
        <a:p>
          <a:endParaRPr lang="fr-FR" sz="2000"/>
        </a:p>
      </dgm:t>
    </dgm:pt>
    <dgm:pt modelId="{E693E291-D934-6840-B184-2FE7A4C29D75}" type="sibTrans" cxnId="{795C369B-3BD1-6F43-9A4D-9155990BC7B6}">
      <dgm:prSet/>
      <dgm:spPr/>
      <dgm:t>
        <a:bodyPr/>
        <a:lstStyle/>
        <a:p>
          <a:endParaRPr lang="fr-FR" sz="2000"/>
        </a:p>
      </dgm:t>
    </dgm:pt>
    <dgm:pt modelId="{BE1D995C-8D0A-C744-A673-0518E97E0F07}">
      <dgm:prSet phldrT="[Texte]" custT="1"/>
      <dgm:spPr>
        <a:solidFill>
          <a:schemeClr val="tx2">
            <a:lumMod val="20000"/>
            <a:lumOff val="80000"/>
          </a:schemeClr>
        </a:solidFill>
        <a:ln>
          <a:solidFill>
            <a:schemeClr val="accent6"/>
          </a:solidFill>
        </a:ln>
      </dgm:spPr>
      <dgm:t>
        <a:bodyPr/>
        <a:lstStyle/>
        <a:p>
          <a:r>
            <a:rPr lang="fr-FR" sz="2400" dirty="0" err="1" smtClean="0"/>
            <a:t>Cleaning</a:t>
          </a:r>
          <a:r>
            <a:rPr lang="fr-FR" sz="2400" dirty="0" smtClean="0"/>
            <a:t>/</a:t>
          </a:r>
          <a:r>
            <a:rPr lang="fr-FR" sz="2400" dirty="0" err="1" smtClean="0"/>
            <a:t>disinfection</a:t>
          </a:r>
          <a:endParaRPr lang="fr-FR" sz="2400" dirty="0"/>
        </a:p>
      </dgm:t>
    </dgm:pt>
    <dgm:pt modelId="{C2C43B09-AEF5-5F4B-A287-E6E2109F61F6}" type="parTrans" cxnId="{D6213483-299B-3242-BDCE-033D10808117}">
      <dgm:prSet/>
      <dgm:spPr/>
      <dgm:t>
        <a:bodyPr/>
        <a:lstStyle/>
        <a:p>
          <a:endParaRPr lang="fr-FR" sz="2000"/>
        </a:p>
      </dgm:t>
    </dgm:pt>
    <dgm:pt modelId="{48C7804F-A176-2843-A9CC-61937601706D}" type="sibTrans" cxnId="{D6213483-299B-3242-BDCE-033D10808117}">
      <dgm:prSet/>
      <dgm:spPr/>
      <dgm:t>
        <a:bodyPr/>
        <a:lstStyle/>
        <a:p>
          <a:endParaRPr lang="fr-FR" sz="2000"/>
        </a:p>
      </dgm:t>
    </dgm:pt>
    <dgm:pt modelId="{E59D2D04-ED0B-6047-87B3-04C6B762A5DE}">
      <dgm:prSet phldrT="[Texte]" custT="1"/>
      <dgm:spPr>
        <a:solidFill>
          <a:schemeClr val="tx2">
            <a:lumMod val="20000"/>
            <a:lumOff val="80000"/>
          </a:schemeClr>
        </a:solidFill>
        <a:ln>
          <a:solidFill>
            <a:schemeClr val="accent6"/>
          </a:solidFill>
        </a:ln>
      </dgm:spPr>
      <dgm:t>
        <a:bodyPr/>
        <a:lstStyle/>
        <a:p>
          <a:r>
            <a:rPr lang="fr-FR" sz="2400" dirty="0" err="1" smtClean="0"/>
            <a:t>Drying</a:t>
          </a:r>
          <a:endParaRPr lang="fr-FR" sz="2400" dirty="0"/>
        </a:p>
      </dgm:t>
    </dgm:pt>
    <dgm:pt modelId="{B2977B98-8250-524C-A7D7-92C8B26C381A}" type="parTrans" cxnId="{5A3F1FD6-F0AC-8749-87AF-94E8D62FBFA7}">
      <dgm:prSet/>
      <dgm:spPr/>
      <dgm:t>
        <a:bodyPr/>
        <a:lstStyle/>
        <a:p>
          <a:endParaRPr lang="fr-FR" sz="2000"/>
        </a:p>
      </dgm:t>
    </dgm:pt>
    <dgm:pt modelId="{9087246A-5E34-2C4C-96DC-EA19C43BE433}" type="sibTrans" cxnId="{5A3F1FD6-F0AC-8749-87AF-94E8D62FBFA7}">
      <dgm:prSet/>
      <dgm:spPr/>
      <dgm:t>
        <a:bodyPr/>
        <a:lstStyle/>
        <a:p>
          <a:endParaRPr lang="fr-FR" sz="2000"/>
        </a:p>
      </dgm:t>
    </dgm:pt>
    <dgm:pt modelId="{5CF80FD1-4AA1-6B4D-ACE4-CE5A855CE84D}">
      <dgm:prSet phldrT="[Texte]" custT="1"/>
      <dgm:spPr>
        <a:solidFill>
          <a:schemeClr val="tx2">
            <a:lumMod val="20000"/>
            <a:lumOff val="80000"/>
          </a:schemeClr>
        </a:solidFill>
        <a:ln>
          <a:solidFill>
            <a:schemeClr val="accent6"/>
          </a:solidFill>
        </a:ln>
      </dgm:spPr>
      <dgm:t>
        <a:bodyPr/>
        <a:lstStyle/>
        <a:p>
          <a:r>
            <a:rPr lang="fr-FR" sz="2400" dirty="0" smtClean="0"/>
            <a:t>Storage</a:t>
          </a:r>
          <a:endParaRPr lang="fr-FR" sz="2400" dirty="0"/>
        </a:p>
      </dgm:t>
    </dgm:pt>
    <dgm:pt modelId="{3B33EBDE-ADD1-354A-8B41-B80AEF7962CD}" type="parTrans" cxnId="{FBDED488-5B31-F540-93EA-2D599145DEA8}">
      <dgm:prSet/>
      <dgm:spPr/>
      <dgm:t>
        <a:bodyPr/>
        <a:lstStyle/>
        <a:p>
          <a:endParaRPr lang="fr-FR" sz="2000"/>
        </a:p>
      </dgm:t>
    </dgm:pt>
    <dgm:pt modelId="{DA7871E9-8233-E144-9961-BAC10D462C01}" type="sibTrans" cxnId="{FBDED488-5B31-F540-93EA-2D599145DEA8}">
      <dgm:prSet/>
      <dgm:spPr/>
      <dgm:t>
        <a:bodyPr/>
        <a:lstStyle/>
        <a:p>
          <a:endParaRPr lang="fr-FR" sz="2000"/>
        </a:p>
      </dgm:t>
    </dgm:pt>
    <dgm:pt modelId="{05C24F26-8DE5-1149-B5E9-B250CC9747DB}">
      <dgm:prSet phldrT="[Texte]" custT="1"/>
      <dgm:spPr>
        <a:solidFill>
          <a:schemeClr val="tx2">
            <a:lumMod val="20000"/>
            <a:lumOff val="80000"/>
          </a:schemeClr>
        </a:solidFill>
        <a:ln>
          <a:solidFill>
            <a:schemeClr val="accent6"/>
          </a:solidFill>
        </a:ln>
      </dgm:spPr>
      <dgm:t>
        <a:bodyPr/>
        <a:lstStyle/>
        <a:p>
          <a:r>
            <a:rPr lang="fr-FR" sz="2400" dirty="0" err="1" smtClean="0"/>
            <a:t>Reprocessing</a:t>
          </a:r>
          <a:endParaRPr lang="fr-FR" sz="2400" dirty="0"/>
        </a:p>
      </dgm:t>
    </dgm:pt>
    <dgm:pt modelId="{8B81CAB2-EE70-3943-9522-76F1F3C58EF9}" type="parTrans" cxnId="{D766B62D-52F6-EA46-A041-3419605A719D}">
      <dgm:prSet/>
      <dgm:spPr/>
      <dgm:t>
        <a:bodyPr/>
        <a:lstStyle/>
        <a:p>
          <a:endParaRPr lang="fr-FR" sz="2000"/>
        </a:p>
      </dgm:t>
    </dgm:pt>
    <dgm:pt modelId="{B1F50628-B0FC-6341-B5DB-07E3E2858A59}" type="sibTrans" cxnId="{D766B62D-52F6-EA46-A041-3419605A719D}">
      <dgm:prSet/>
      <dgm:spPr/>
      <dgm:t>
        <a:bodyPr/>
        <a:lstStyle/>
        <a:p>
          <a:endParaRPr lang="fr-FR" sz="2000"/>
        </a:p>
      </dgm:t>
    </dgm:pt>
    <dgm:pt modelId="{A7DF3EB0-64FF-684D-ACB1-18DDA0EBF482}" type="pres">
      <dgm:prSet presAssocID="{DC0EB4A9-057B-1F4A-B26F-0A055DED28F2}" presName="cycle" presStyleCnt="0">
        <dgm:presLayoutVars>
          <dgm:dir/>
          <dgm:resizeHandles val="exact"/>
        </dgm:presLayoutVars>
      </dgm:prSet>
      <dgm:spPr/>
      <dgm:t>
        <a:bodyPr/>
        <a:lstStyle/>
        <a:p>
          <a:endParaRPr lang="fr-FR"/>
        </a:p>
      </dgm:t>
    </dgm:pt>
    <dgm:pt modelId="{AC53067C-3E3A-B947-834C-17AC4B514195}" type="pres">
      <dgm:prSet presAssocID="{FD2C3D7A-289E-E742-BC35-C5FF2270C4C7}" presName="dummy" presStyleCnt="0"/>
      <dgm:spPr/>
    </dgm:pt>
    <dgm:pt modelId="{E1D0FB82-26E7-3940-8291-D8F5FFC8E2C7}" type="pres">
      <dgm:prSet presAssocID="{FD2C3D7A-289E-E742-BC35-C5FF2270C4C7}" presName="node" presStyleLbl="revTx" presStyleIdx="0" presStyleCnt="5" custScaleY="48782" custRadScaleRad="115819" custRadScaleInc="-49733">
        <dgm:presLayoutVars>
          <dgm:bulletEnabled val="1"/>
        </dgm:presLayoutVars>
      </dgm:prSet>
      <dgm:spPr/>
      <dgm:t>
        <a:bodyPr/>
        <a:lstStyle/>
        <a:p>
          <a:endParaRPr lang="fr-FR"/>
        </a:p>
      </dgm:t>
    </dgm:pt>
    <dgm:pt modelId="{3E634561-8D16-5742-8451-7E6156A05C18}" type="pres">
      <dgm:prSet presAssocID="{E693E291-D934-6840-B184-2FE7A4C29D75}" presName="sibTrans" presStyleLbl="node1" presStyleIdx="0" presStyleCnt="5"/>
      <dgm:spPr/>
      <dgm:t>
        <a:bodyPr/>
        <a:lstStyle/>
        <a:p>
          <a:endParaRPr lang="fr-FR"/>
        </a:p>
      </dgm:t>
    </dgm:pt>
    <dgm:pt modelId="{F2E1C4DE-338A-E248-B19F-615CECB4A13D}" type="pres">
      <dgm:prSet presAssocID="{BE1D995C-8D0A-C744-A673-0518E97E0F07}" presName="dummy" presStyleCnt="0"/>
      <dgm:spPr/>
    </dgm:pt>
    <dgm:pt modelId="{4852CD7F-E0FF-3C4F-A156-578CB76C9704}" type="pres">
      <dgm:prSet presAssocID="{BE1D995C-8D0A-C744-A673-0518E97E0F07}" presName="node" presStyleLbl="revTx" presStyleIdx="1" presStyleCnt="5" custScaleX="248876" custScaleY="48782" custRadScaleRad="112650" custRadScaleInc="-92329">
        <dgm:presLayoutVars>
          <dgm:bulletEnabled val="1"/>
        </dgm:presLayoutVars>
      </dgm:prSet>
      <dgm:spPr/>
      <dgm:t>
        <a:bodyPr/>
        <a:lstStyle/>
        <a:p>
          <a:endParaRPr lang="fr-FR"/>
        </a:p>
      </dgm:t>
    </dgm:pt>
    <dgm:pt modelId="{44D5A8AA-3A6E-A840-BEC6-7FB333694978}" type="pres">
      <dgm:prSet presAssocID="{48C7804F-A176-2843-A9CC-61937601706D}" presName="sibTrans" presStyleLbl="node1" presStyleIdx="1" presStyleCnt="5"/>
      <dgm:spPr/>
      <dgm:t>
        <a:bodyPr/>
        <a:lstStyle/>
        <a:p>
          <a:endParaRPr lang="fr-FR"/>
        </a:p>
      </dgm:t>
    </dgm:pt>
    <dgm:pt modelId="{459C7BE3-AEFC-EF40-B1AF-ECD51DD52D66}" type="pres">
      <dgm:prSet presAssocID="{E59D2D04-ED0B-6047-87B3-04C6B762A5DE}" presName="dummy" presStyleCnt="0"/>
      <dgm:spPr/>
    </dgm:pt>
    <dgm:pt modelId="{C7B5D45A-AB94-2940-A146-FF0D14668B7F}" type="pres">
      <dgm:prSet presAssocID="{E59D2D04-ED0B-6047-87B3-04C6B762A5DE}" presName="node" presStyleLbl="revTx" presStyleIdx="2" presStyleCnt="5" custScaleY="48782" custRadScaleRad="106001" custRadScaleInc="-101733">
        <dgm:presLayoutVars>
          <dgm:bulletEnabled val="1"/>
        </dgm:presLayoutVars>
      </dgm:prSet>
      <dgm:spPr/>
      <dgm:t>
        <a:bodyPr/>
        <a:lstStyle/>
        <a:p>
          <a:endParaRPr lang="fr-FR"/>
        </a:p>
      </dgm:t>
    </dgm:pt>
    <dgm:pt modelId="{FA609B2F-0A8B-0A42-AD56-CC8CD7C91F89}" type="pres">
      <dgm:prSet presAssocID="{9087246A-5E34-2C4C-96DC-EA19C43BE433}" presName="sibTrans" presStyleLbl="node1" presStyleIdx="2" presStyleCnt="5"/>
      <dgm:spPr/>
      <dgm:t>
        <a:bodyPr/>
        <a:lstStyle/>
        <a:p>
          <a:endParaRPr lang="fr-FR"/>
        </a:p>
      </dgm:t>
    </dgm:pt>
    <dgm:pt modelId="{7DC7B046-AC32-9348-B0D8-0E87A6B1FA70}" type="pres">
      <dgm:prSet presAssocID="{5CF80FD1-4AA1-6B4D-ACE4-CE5A855CE84D}" presName="dummy" presStyleCnt="0"/>
      <dgm:spPr/>
    </dgm:pt>
    <dgm:pt modelId="{7C232BC4-138C-A143-A0B6-5A9CF02734EF}" type="pres">
      <dgm:prSet presAssocID="{5CF80FD1-4AA1-6B4D-ACE4-CE5A855CE84D}" presName="node" presStyleLbl="revTx" presStyleIdx="3" presStyleCnt="5" custScaleY="48782" custRadScaleRad="108118" custRadScaleInc="-39254">
        <dgm:presLayoutVars>
          <dgm:bulletEnabled val="1"/>
        </dgm:presLayoutVars>
      </dgm:prSet>
      <dgm:spPr/>
      <dgm:t>
        <a:bodyPr/>
        <a:lstStyle/>
        <a:p>
          <a:endParaRPr lang="fr-FR"/>
        </a:p>
      </dgm:t>
    </dgm:pt>
    <dgm:pt modelId="{700717C1-B11B-7140-82AF-728603D297FF}" type="pres">
      <dgm:prSet presAssocID="{DA7871E9-8233-E144-9961-BAC10D462C01}" presName="sibTrans" presStyleLbl="node1" presStyleIdx="3" presStyleCnt="5"/>
      <dgm:spPr/>
      <dgm:t>
        <a:bodyPr/>
        <a:lstStyle/>
        <a:p>
          <a:endParaRPr lang="fr-FR"/>
        </a:p>
      </dgm:t>
    </dgm:pt>
    <dgm:pt modelId="{A2923AD2-6270-514A-968D-713B52FD9908}" type="pres">
      <dgm:prSet presAssocID="{05C24F26-8DE5-1149-B5E9-B250CC9747DB}" presName="dummy" presStyleCnt="0"/>
      <dgm:spPr/>
    </dgm:pt>
    <dgm:pt modelId="{6572C3CF-52EB-8340-9EED-DC7A5E63C978}" type="pres">
      <dgm:prSet presAssocID="{05C24F26-8DE5-1149-B5E9-B250CC9747DB}" presName="node" presStyleLbl="revTx" presStyleIdx="4" presStyleCnt="5" custScaleX="162037" custScaleY="48782" custRadScaleRad="113294" custRadScaleInc="-118029">
        <dgm:presLayoutVars>
          <dgm:bulletEnabled val="1"/>
        </dgm:presLayoutVars>
      </dgm:prSet>
      <dgm:spPr/>
      <dgm:t>
        <a:bodyPr/>
        <a:lstStyle/>
        <a:p>
          <a:endParaRPr lang="fr-FR"/>
        </a:p>
      </dgm:t>
    </dgm:pt>
    <dgm:pt modelId="{F2330F5F-22B0-1447-B699-75838788D2DF}" type="pres">
      <dgm:prSet presAssocID="{B1F50628-B0FC-6341-B5DB-07E3E2858A59}" presName="sibTrans" presStyleLbl="node1" presStyleIdx="4" presStyleCnt="5"/>
      <dgm:spPr/>
      <dgm:t>
        <a:bodyPr/>
        <a:lstStyle/>
        <a:p>
          <a:endParaRPr lang="fr-FR"/>
        </a:p>
      </dgm:t>
    </dgm:pt>
  </dgm:ptLst>
  <dgm:cxnLst>
    <dgm:cxn modelId="{D766B62D-52F6-EA46-A041-3419605A719D}" srcId="{DC0EB4A9-057B-1F4A-B26F-0A055DED28F2}" destId="{05C24F26-8DE5-1149-B5E9-B250CC9747DB}" srcOrd="4" destOrd="0" parTransId="{8B81CAB2-EE70-3943-9522-76F1F3C58EF9}" sibTransId="{B1F50628-B0FC-6341-B5DB-07E3E2858A59}"/>
    <dgm:cxn modelId="{BD30D576-7701-B742-832B-6E9EE0B5338F}" type="presOf" srcId="{E59D2D04-ED0B-6047-87B3-04C6B762A5DE}" destId="{C7B5D45A-AB94-2940-A146-FF0D14668B7F}" srcOrd="0" destOrd="0" presId="urn:microsoft.com/office/officeart/2005/8/layout/cycle1"/>
    <dgm:cxn modelId="{795C369B-3BD1-6F43-9A4D-9155990BC7B6}" srcId="{DC0EB4A9-057B-1F4A-B26F-0A055DED28F2}" destId="{FD2C3D7A-289E-E742-BC35-C5FF2270C4C7}" srcOrd="0" destOrd="0" parTransId="{A3B6909C-CEF2-994C-B6C4-B0F1D82F1979}" sibTransId="{E693E291-D934-6840-B184-2FE7A4C29D75}"/>
    <dgm:cxn modelId="{26DB2BFC-74D3-9C4E-B988-C2E5E2BD2573}" type="presOf" srcId="{BE1D995C-8D0A-C744-A673-0518E97E0F07}" destId="{4852CD7F-E0FF-3C4F-A156-578CB76C9704}" srcOrd="0" destOrd="0" presId="urn:microsoft.com/office/officeart/2005/8/layout/cycle1"/>
    <dgm:cxn modelId="{FBDED488-5B31-F540-93EA-2D599145DEA8}" srcId="{DC0EB4A9-057B-1F4A-B26F-0A055DED28F2}" destId="{5CF80FD1-4AA1-6B4D-ACE4-CE5A855CE84D}" srcOrd="3" destOrd="0" parTransId="{3B33EBDE-ADD1-354A-8B41-B80AEF7962CD}" sibTransId="{DA7871E9-8233-E144-9961-BAC10D462C01}"/>
    <dgm:cxn modelId="{CFC17B1A-3B72-8446-AC56-A99ADD5F3030}" type="presOf" srcId="{5CF80FD1-4AA1-6B4D-ACE4-CE5A855CE84D}" destId="{7C232BC4-138C-A143-A0B6-5A9CF02734EF}" srcOrd="0" destOrd="0" presId="urn:microsoft.com/office/officeart/2005/8/layout/cycle1"/>
    <dgm:cxn modelId="{93D3D831-8C74-F14E-A697-4F2A5370F71A}" type="presOf" srcId="{05C24F26-8DE5-1149-B5E9-B250CC9747DB}" destId="{6572C3CF-52EB-8340-9EED-DC7A5E63C978}" srcOrd="0" destOrd="0" presId="urn:microsoft.com/office/officeart/2005/8/layout/cycle1"/>
    <dgm:cxn modelId="{6A04DD86-FFF8-034C-A8F8-50A5E0AE5E72}" type="presOf" srcId="{DC0EB4A9-057B-1F4A-B26F-0A055DED28F2}" destId="{A7DF3EB0-64FF-684D-ACB1-18DDA0EBF482}" srcOrd="0" destOrd="0" presId="urn:microsoft.com/office/officeart/2005/8/layout/cycle1"/>
    <dgm:cxn modelId="{2E119DFD-E7A9-B14A-B63F-6E441BB7B901}" type="presOf" srcId="{E693E291-D934-6840-B184-2FE7A4C29D75}" destId="{3E634561-8D16-5742-8451-7E6156A05C18}" srcOrd="0" destOrd="0" presId="urn:microsoft.com/office/officeart/2005/8/layout/cycle1"/>
    <dgm:cxn modelId="{5A3F1FD6-F0AC-8749-87AF-94E8D62FBFA7}" srcId="{DC0EB4A9-057B-1F4A-B26F-0A055DED28F2}" destId="{E59D2D04-ED0B-6047-87B3-04C6B762A5DE}" srcOrd="2" destOrd="0" parTransId="{B2977B98-8250-524C-A7D7-92C8B26C381A}" sibTransId="{9087246A-5E34-2C4C-96DC-EA19C43BE433}"/>
    <dgm:cxn modelId="{45508AC1-6707-6743-8A4D-CE7819D0F684}" type="presOf" srcId="{9087246A-5E34-2C4C-96DC-EA19C43BE433}" destId="{FA609B2F-0A8B-0A42-AD56-CC8CD7C91F89}" srcOrd="0" destOrd="0" presId="urn:microsoft.com/office/officeart/2005/8/layout/cycle1"/>
    <dgm:cxn modelId="{5208C311-E037-934C-8368-73165B00A8CD}" type="presOf" srcId="{DA7871E9-8233-E144-9961-BAC10D462C01}" destId="{700717C1-B11B-7140-82AF-728603D297FF}" srcOrd="0" destOrd="0" presId="urn:microsoft.com/office/officeart/2005/8/layout/cycle1"/>
    <dgm:cxn modelId="{218D8A0B-295B-3348-A81B-4CE648671E1E}" type="presOf" srcId="{48C7804F-A176-2843-A9CC-61937601706D}" destId="{44D5A8AA-3A6E-A840-BEC6-7FB333694978}" srcOrd="0" destOrd="0" presId="urn:microsoft.com/office/officeart/2005/8/layout/cycle1"/>
    <dgm:cxn modelId="{4AC4B7D2-2732-DD41-9CEC-C42F28C7B6CA}" type="presOf" srcId="{FD2C3D7A-289E-E742-BC35-C5FF2270C4C7}" destId="{E1D0FB82-26E7-3940-8291-D8F5FFC8E2C7}" srcOrd="0" destOrd="0" presId="urn:microsoft.com/office/officeart/2005/8/layout/cycle1"/>
    <dgm:cxn modelId="{D618CDD6-19CF-7146-A21B-E3497CACBBDE}" type="presOf" srcId="{B1F50628-B0FC-6341-B5DB-07E3E2858A59}" destId="{F2330F5F-22B0-1447-B699-75838788D2DF}" srcOrd="0" destOrd="0" presId="urn:microsoft.com/office/officeart/2005/8/layout/cycle1"/>
    <dgm:cxn modelId="{D6213483-299B-3242-BDCE-033D10808117}" srcId="{DC0EB4A9-057B-1F4A-B26F-0A055DED28F2}" destId="{BE1D995C-8D0A-C744-A673-0518E97E0F07}" srcOrd="1" destOrd="0" parTransId="{C2C43B09-AEF5-5F4B-A287-E6E2109F61F6}" sibTransId="{48C7804F-A176-2843-A9CC-61937601706D}"/>
    <dgm:cxn modelId="{D094125B-3C7B-904B-9BE6-8F540C53D71C}" type="presParOf" srcId="{A7DF3EB0-64FF-684D-ACB1-18DDA0EBF482}" destId="{AC53067C-3E3A-B947-834C-17AC4B514195}" srcOrd="0" destOrd="0" presId="urn:microsoft.com/office/officeart/2005/8/layout/cycle1"/>
    <dgm:cxn modelId="{68D9005D-A798-564C-89F4-FCE0F58572A7}" type="presParOf" srcId="{A7DF3EB0-64FF-684D-ACB1-18DDA0EBF482}" destId="{E1D0FB82-26E7-3940-8291-D8F5FFC8E2C7}" srcOrd="1" destOrd="0" presId="urn:microsoft.com/office/officeart/2005/8/layout/cycle1"/>
    <dgm:cxn modelId="{F5221993-6FD9-A64E-B2F7-B590D685971D}" type="presParOf" srcId="{A7DF3EB0-64FF-684D-ACB1-18DDA0EBF482}" destId="{3E634561-8D16-5742-8451-7E6156A05C18}" srcOrd="2" destOrd="0" presId="urn:microsoft.com/office/officeart/2005/8/layout/cycle1"/>
    <dgm:cxn modelId="{B9D9BC00-3BEB-B04C-B155-F8F95171B72F}" type="presParOf" srcId="{A7DF3EB0-64FF-684D-ACB1-18DDA0EBF482}" destId="{F2E1C4DE-338A-E248-B19F-615CECB4A13D}" srcOrd="3" destOrd="0" presId="urn:microsoft.com/office/officeart/2005/8/layout/cycle1"/>
    <dgm:cxn modelId="{7E4644F5-9F42-0446-9E62-0AF2C3CB71EB}" type="presParOf" srcId="{A7DF3EB0-64FF-684D-ACB1-18DDA0EBF482}" destId="{4852CD7F-E0FF-3C4F-A156-578CB76C9704}" srcOrd="4" destOrd="0" presId="urn:microsoft.com/office/officeart/2005/8/layout/cycle1"/>
    <dgm:cxn modelId="{AF392FFD-A51F-224B-AA7E-7CDDB0D5AA35}" type="presParOf" srcId="{A7DF3EB0-64FF-684D-ACB1-18DDA0EBF482}" destId="{44D5A8AA-3A6E-A840-BEC6-7FB333694978}" srcOrd="5" destOrd="0" presId="urn:microsoft.com/office/officeart/2005/8/layout/cycle1"/>
    <dgm:cxn modelId="{A098C973-6C00-724C-AFC4-2762310BC567}" type="presParOf" srcId="{A7DF3EB0-64FF-684D-ACB1-18DDA0EBF482}" destId="{459C7BE3-AEFC-EF40-B1AF-ECD51DD52D66}" srcOrd="6" destOrd="0" presId="urn:microsoft.com/office/officeart/2005/8/layout/cycle1"/>
    <dgm:cxn modelId="{F967B228-6A64-0448-B05E-78CB21622D9E}" type="presParOf" srcId="{A7DF3EB0-64FF-684D-ACB1-18DDA0EBF482}" destId="{C7B5D45A-AB94-2940-A146-FF0D14668B7F}" srcOrd="7" destOrd="0" presId="urn:microsoft.com/office/officeart/2005/8/layout/cycle1"/>
    <dgm:cxn modelId="{F8151CC1-9A1A-BB4D-B30E-6B418B381BD0}" type="presParOf" srcId="{A7DF3EB0-64FF-684D-ACB1-18DDA0EBF482}" destId="{FA609B2F-0A8B-0A42-AD56-CC8CD7C91F89}" srcOrd="8" destOrd="0" presId="urn:microsoft.com/office/officeart/2005/8/layout/cycle1"/>
    <dgm:cxn modelId="{AB167850-864D-E744-9AE1-68E3DB114995}" type="presParOf" srcId="{A7DF3EB0-64FF-684D-ACB1-18DDA0EBF482}" destId="{7DC7B046-AC32-9348-B0D8-0E87A6B1FA70}" srcOrd="9" destOrd="0" presId="urn:microsoft.com/office/officeart/2005/8/layout/cycle1"/>
    <dgm:cxn modelId="{309B4D59-08A6-5340-A47E-95A4A3D32C30}" type="presParOf" srcId="{A7DF3EB0-64FF-684D-ACB1-18DDA0EBF482}" destId="{7C232BC4-138C-A143-A0B6-5A9CF02734EF}" srcOrd="10" destOrd="0" presId="urn:microsoft.com/office/officeart/2005/8/layout/cycle1"/>
    <dgm:cxn modelId="{540AA964-1991-5247-968E-8DAA9369FF6D}" type="presParOf" srcId="{A7DF3EB0-64FF-684D-ACB1-18DDA0EBF482}" destId="{700717C1-B11B-7140-82AF-728603D297FF}" srcOrd="11" destOrd="0" presId="urn:microsoft.com/office/officeart/2005/8/layout/cycle1"/>
    <dgm:cxn modelId="{815550AC-1160-E843-8E42-85644ABE9A6C}" type="presParOf" srcId="{A7DF3EB0-64FF-684D-ACB1-18DDA0EBF482}" destId="{A2923AD2-6270-514A-968D-713B52FD9908}" srcOrd="12" destOrd="0" presId="urn:microsoft.com/office/officeart/2005/8/layout/cycle1"/>
    <dgm:cxn modelId="{117A202A-B45C-8D44-BBA0-FBB630471E7D}" type="presParOf" srcId="{A7DF3EB0-64FF-684D-ACB1-18DDA0EBF482}" destId="{6572C3CF-52EB-8340-9EED-DC7A5E63C978}" srcOrd="13" destOrd="0" presId="urn:microsoft.com/office/officeart/2005/8/layout/cycle1"/>
    <dgm:cxn modelId="{0BAF1924-8559-F148-B539-31BA0D0FA435}" type="presParOf" srcId="{A7DF3EB0-64FF-684D-ACB1-18DDA0EBF482}" destId="{F2330F5F-22B0-1447-B699-75838788D2DF}"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0FB82-26E7-3940-8291-D8F5FFC8E2C7}">
      <dsp:nvSpPr>
        <dsp:cNvPr id="0" name=""/>
        <dsp:cNvSpPr/>
      </dsp:nvSpPr>
      <dsp:spPr>
        <a:xfrm>
          <a:off x="3960552" y="2"/>
          <a:ext cx="1267453" cy="618289"/>
        </a:xfrm>
        <a:prstGeom prst="rect">
          <a:avLst/>
        </a:prstGeom>
        <a:solidFill>
          <a:schemeClr val="tx2">
            <a:lumMod val="20000"/>
            <a:lumOff val="80000"/>
          </a:schemeClr>
        </a:solidFill>
        <a:ln>
          <a:solidFill>
            <a:schemeClr val="accent6"/>
          </a:solid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Patient</a:t>
          </a:r>
          <a:endParaRPr lang="fr-FR" sz="2400" kern="1200" dirty="0"/>
        </a:p>
      </dsp:txBody>
      <dsp:txXfrm>
        <a:off x="3960552" y="2"/>
        <a:ext cx="1267453" cy="618289"/>
      </dsp:txXfrm>
    </dsp:sp>
    <dsp:sp modelId="{3E634561-8D16-5742-8451-7E6156A05C18}">
      <dsp:nvSpPr>
        <dsp:cNvPr id="0" name=""/>
        <dsp:cNvSpPr/>
      </dsp:nvSpPr>
      <dsp:spPr>
        <a:xfrm>
          <a:off x="1448402" y="-80517"/>
          <a:ext cx="4759633" cy="4759633"/>
        </a:xfrm>
        <a:prstGeom prst="circularArrow">
          <a:avLst>
            <a:gd name="adj1" fmla="val 5193"/>
            <a:gd name="adj2" fmla="val 335370"/>
            <a:gd name="adj3" fmla="val 20875978"/>
            <a:gd name="adj4" fmla="val 18435545"/>
            <a:gd name="adj5" fmla="val 6058"/>
          </a:avLst>
        </a:prstGeom>
        <a:gradFill rotWithShape="0">
          <a:gsLst>
            <a:gs pos="0">
              <a:schemeClr val="accent5">
                <a:shade val="50000"/>
                <a:hueOff val="0"/>
                <a:satOff val="0"/>
                <a:lumOff val="0"/>
                <a:alphaOff val="0"/>
                <a:satMod val="103000"/>
                <a:lumMod val="102000"/>
                <a:tint val="94000"/>
              </a:schemeClr>
            </a:gs>
            <a:gs pos="50000">
              <a:schemeClr val="accent5">
                <a:shade val="50000"/>
                <a:hueOff val="0"/>
                <a:satOff val="0"/>
                <a:lumOff val="0"/>
                <a:alphaOff val="0"/>
                <a:satMod val="110000"/>
                <a:lumMod val="100000"/>
                <a:shade val="100000"/>
              </a:schemeClr>
            </a:gs>
            <a:gs pos="100000">
              <a:schemeClr val="accent5">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852CD7F-E0FF-3C4F-A156-578CB76C9704}">
      <dsp:nvSpPr>
        <dsp:cNvPr id="0" name=""/>
        <dsp:cNvSpPr/>
      </dsp:nvSpPr>
      <dsp:spPr>
        <a:xfrm>
          <a:off x="4392616" y="2061028"/>
          <a:ext cx="3154387" cy="618289"/>
        </a:xfrm>
        <a:prstGeom prst="rect">
          <a:avLst/>
        </a:prstGeom>
        <a:solidFill>
          <a:schemeClr val="tx2">
            <a:lumMod val="20000"/>
            <a:lumOff val="80000"/>
          </a:schemeClr>
        </a:solidFill>
        <a:ln>
          <a:solidFill>
            <a:schemeClr val="accent6"/>
          </a:solid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err="1" smtClean="0"/>
            <a:t>Cleaning</a:t>
          </a:r>
          <a:r>
            <a:rPr lang="fr-FR" sz="2400" kern="1200" dirty="0" smtClean="0"/>
            <a:t>/</a:t>
          </a:r>
          <a:r>
            <a:rPr lang="fr-FR" sz="2400" kern="1200" dirty="0" err="1" smtClean="0"/>
            <a:t>disinfection</a:t>
          </a:r>
          <a:endParaRPr lang="fr-FR" sz="2400" kern="1200" dirty="0"/>
        </a:p>
      </dsp:txBody>
      <dsp:txXfrm>
        <a:off x="4392616" y="2061028"/>
        <a:ext cx="3154387" cy="618289"/>
      </dsp:txXfrm>
    </dsp:sp>
    <dsp:sp modelId="{44D5A8AA-3A6E-A840-BEC6-7FB333694978}">
      <dsp:nvSpPr>
        <dsp:cNvPr id="0" name=""/>
        <dsp:cNvSpPr/>
      </dsp:nvSpPr>
      <dsp:spPr>
        <a:xfrm>
          <a:off x="1487786" y="121440"/>
          <a:ext cx="4759633" cy="4759633"/>
        </a:xfrm>
        <a:prstGeom prst="circularArrow">
          <a:avLst>
            <a:gd name="adj1" fmla="val 5193"/>
            <a:gd name="adj2" fmla="val 335370"/>
            <a:gd name="adj3" fmla="val 3083398"/>
            <a:gd name="adj4" fmla="val 290168"/>
            <a:gd name="adj5" fmla="val 6058"/>
          </a:avLst>
        </a:prstGeom>
        <a:gradFill rotWithShape="0">
          <a:gsLst>
            <a:gs pos="0">
              <a:schemeClr val="accent5">
                <a:shade val="50000"/>
                <a:hueOff val="160997"/>
                <a:satOff val="-3921"/>
                <a:lumOff val="17158"/>
                <a:alphaOff val="0"/>
                <a:satMod val="103000"/>
                <a:lumMod val="102000"/>
                <a:tint val="94000"/>
              </a:schemeClr>
            </a:gs>
            <a:gs pos="50000">
              <a:schemeClr val="accent5">
                <a:shade val="50000"/>
                <a:hueOff val="160997"/>
                <a:satOff val="-3921"/>
                <a:lumOff val="17158"/>
                <a:alphaOff val="0"/>
                <a:satMod val="110000"/>
                <a:lumMod val="100000"/>
                <a:shade val="100000"/>
              </a:schemeClr>
            </a:gs>
            <a:gs pos="100000">
              <a:schemeClr val="accent5">
                <a:shade val="50000"/>
                <a:hueOff val="160997"/>
                <a:satOff val="-3921"/>
                <a:lumOff val="1715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7B5D45A-AB94-2940-A146-FF0D14668B7F}">
      <dsp:nvSpPr>
        <dsp:cNvPr id="0" name=""/>
        <dsp:cNvSpPr/>
      </dsp:nvSpPr>
      <dsp:spPr>
        <a:xfrm>
          <a:off x="3888534" y="4272173"/>
          <a:ext cx="1267453" cy="618289"/>
        </a:xfrm>
        <a:prstGeom prst="rect">
          <a:avLst/>
        </a:prstGeom>
        <a:solidFill>
          <a:schemeClr val="tx2">
            <a:lumMod val="20000"/>
            <a:lumOff val="80000"/>
          </a:schemeClr>
        </a:solidFill>
        <a:ln>
          <a:solidFill>
            <a:schemeClr val="accent6"/>
          </a:solid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err="1" smtClean="0"/>
            <a:t>Drying</a:t>
          </a:r>
          <a:endParaRPr lang="fr-FR" sz="2400" kern="1200" dirty="0"/>
        </a:p>
      </dsp:txBody>
      <dsp:txXfrm>
        <a:off x="3888534" y="4272173"/>
        <a:ext cx="1267453" cy="618289"/>
      </dsp:txXfrm>
    </dsp:sp>
    <dsp:sp modelId="{FA609B2F-0A8B-0A42-AD56-CC8CD7C91F89}">
      <dsp:nvSpPr>
        <dsp:cNvPr id="0" name=""/>
        <dsp:cNvSpPr/>
      </dsp:nvSpPr>
      <dsp:spPr>
        <a:xfrm>
          <a:off x="1110643" y="308422"/>
          <a:ext cx="4759633" cy="4759633"/>
        </a:xfrm>
        <a:prstGeom prst="circularArrow">
          <a:avLst>
            <a:gd name="adj1" fmla="val 5193"/>
            <a:gd name="adj2" fmla="val 335370"/>
            <a:gd name="adj3" fmla="val 8357037"/>
            <a:gd name="adj4" fmla="val 4748167"/>
            <a:gd name="adj5" fmla="val 6058"/>
          </a:avLst>
        </a:prstGeom>
        <a:gradFill rotWithShape="0">
          <a:gsLst>
            <a:gs pos="0">
              <a:schemeClr val="accent5">
                <a:shade val="50000"/>
                <a:hueOff val="321995"/>
                <a:satOff val="-7842"/>
                <a:lumOff val="34317"/>
                <a:alphaOff val="0"/>
                <a:satMod val="103000"/>
                <a:lumMod val="102000"/>
                <a:tint val="94000"/>
              </a:schemeClr>
            </a:gs>
            <a:gs pos="50000">
              <a:schemeClr val="accent5">
                <a:shade val="50000"/>
                <a:hueOff val="321995"/>
                <a:satOff val="-7842"/>
                <a:lumOff val="34317"/>
                <a:alphaOff val="0"/>
                <a:satMod val="110000"/>
                <a:lumMod val="100000"/>
                <a:shade val="100000"/>
              </a:schemeClr>
            </a:gs>
            <a:gs pos="100000">
              <a:schemeClr val="accent5">
                <a:shade val="50000"/>
                <a:hueOff val="321995"/>
                <a:satOff val="-7842"/>
                <a:lumOff val="3431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C232BC4-138C-A143-A0B6-5A9CF02734EF}">
      <dsp:nvSpPr>
        <dsp:cNvPr id="0" name=""/>
        <dsp:cNvSpPr/>
      </dsp:nvSpPr>
      <dsp:spPr>
        <a:xfrm>
          <a:off x="936141" y="3285199"/>
          <a:ext cx="1267453" cy="618289"/>
        </a:xfrm>
        <a:prstGeom prst="rect">
          <a:avLst/>
        </a:prstGeom>
        <a:solidFill>
          <a:schemeClr val="tx2">
            <a:lumMod val="20000"/>
            <a:lumOff val="80000"/>
          </a:schemeClr>
        </a:solidFill>
        <a:ln>
          <a:solidFill>
            <a:schemeClr val="accent6"/>
          </a:solid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Storage</a:t>
          </a:r>
          <a:endParaRPr lang="fr-FR" sz="2400" kern="1200" dirty="0"/>
        </a:p>
      </dsp:txBody>
      <dsp:txXfrm>
        <a:off x="936141" y="3285199"/>
        <a:ext cx="1267453" cy="618289"/>
      </dsp:txXfrm>
    </dsp:sp>
    <dsp:sp modelId="{700717C1-B11B-7140-82AF-728603D297FF}">
      <dsp:nvSpPr>
        <dsp:cNvPr id="0" name=""/>
        <dsp:cNvSpPr/>
      </dsp:nvSpPr>
      <dsp:spPr>
        <a:xfrm>
          <a:off x="970074" y="9200"/>
          <a:ext cx="4759633" cy="4759633"/>
        </a:xfrm>
        <a:prstGeom prst="circularArrow">
          <a:avLst>
            <a:gd name="adj1" fmla="val 5193"/>
            <a:gd name="adj2" fmla="val 335370"/>
            <a:gd name="adj3" fmla="val 11410496"/>
            <a:gd name="adj4" fmla="val 9293560"/>
            <a:gd name="adj5" fmla="val 6058"/>
          </a:avLst>
        </a:prstGeom>
        <a:gradFill rotWithShape="0">
          <a:gsLst>
            <a:gs pos="0">
              <a:schemeClr val="accent5">
                <a:shade val="50000"/>
                <a:hueOff val="321995"/>
                <a:satOff val="-7842"/>
                <a:lumOff val="34317"/>
                <a:alphaOff val="0"/>
                <a:satMod val="103000"/>
                <a:lumMod val="102000"/>
                <a:tint val="94000"/>
              </a:schemeClr>
            </a:gs>
            <a:gs pos="50000">
              <a:schemeClr val="accent5">
                <a:shade val="50000"/>
                <a:hueOff val="321995"/>
                <a:satOff val="-7842"/>
                <a:lumOff val="34317"/>
                <a:alphaOff val="0"/>
                <a:satMod val="110000"/>
                <a:lumMod val="100000"/>
                <a:shade val="100000"/>
              </a:schemeClr>
            </a:gs>
            <a:gs pos="100000">
              <a:schemeClr val="accent5">
                <a:shade val="50000"/>
                <a:hueOff val="321995"/>
                <a:satOff val="-7842"/>
                <a:lumOff val="3431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572C3CF-52EB-8340-9EED-DC7A5E63C978}">
      <dsp:nvSpPr>
        <dsp:cNvPr id="0" name=""/>
        <dsp:cNvSpPr/>
      </dsp:nvSpPr>
      <dsp:spPr>
        <a:xfrm>
          <a:off x="413333" y="1196916"/>
          <a:ext cx="2053743" cy="618289"/>
        </a:xfrm>
        <a:prstGeom prst="rect">
          <a:avLst/>
        </a:prstGeom>
        <a:solidFill>
          <a:schemeClr val="tx2">
            <a:lumMod val="20000"/>
            <a:lumOff val="80000"/>
          </a:schemeClr>
        </a:solidFill>
        <a:ln>
          <a:solidFill>
            <a:schemeClr val="accent6"/>
          </a:solid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err="1" smtClean="0"/>
            <a:t>Reprocessing</a:t>
          </a:r>
          <a:endParaRPr lang="fr-FR" sz="2400" kern="1200" dirty="0"/>
        </a:p>
      </dsp:txBody>
      <dsp:txXfrm>
        <a:off x="413333" y="1196916"/>
        <a:ext cx="2053743" cy="618289"/>
      </dsp:txXfrm>
    </dsp:sp>
    <dsp:sp modelId="{F2330F5F-22B0-1447-B699-75838788D2DF}">
      <dsp:nvSpPr>
        <dsp:cNvPr id="0" name=""/>
        <dsp:cNvSpPr/>
      </dsp:nvSpPr>
      <dsp:spPr>
        <a:xfrm>
          <a:off x="1106801" y="-197867"/>
          <a:ext cx="4759633" cy="4759633"/>
        </a:xfrm>
        <a:prstGeom prst="circularArrow">
          <a:avLst>
            <a:gd name="adj1" fmla="val 5193"/>
            <a:gd name="adj2" fmla="val 335370"/>
            <a:gd name="adj3" fmla="val 16642663"/>
            <a:gd name="adj4" fmla="val 12467986"/>
            <a:gd name="adj5" fmla="val 6058"/>
          </a:avLst>
        </a:prstGeom>
        <a:gradFill rotWithShape="0">
          <a:gsLst>
            <a:gs pos="0">
              <a:schemeClr val="accent5">
                <a:shade val="50000"/>
                <a:hueOff val="160997"/>
                <a:satOff val="-3921"/>
                <a:lumOff val="17158"/>
                <a:alphaOff val="0"/>
                <a:satMod val="103000"/>
                <a:lumMod val="102000"/>
                <a:tint val="94000"/>
              </a:schemeClr>
            </a:gs>
            <a:gs pos="50000">
              <a:schemeClr val="accent5">
                <a:shade val="50000"/>
                <a:hueOff val="160997"/>
                <a:satOff val="-3921"/>
                <a:lumOff val="17158"/>
                <a:alphaOff val="0"/>
                <a:satMod val="110000"/>
                <a:lumMod val="100000"/>
                <a:shade val="100000"/>
              </a:schemeClr>
            </a:gs>
            <a:gs pos="100000">
              <a:schemeClr val="accent5">
                <a:shade val="50000"/>
                <a:hueOff val="160997"/>
                <a:satOff val="-3921"/>
                <a:lumOff val="1715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7C4EE-D43C-4121-8848-AF9861DE644B}" type="datetimeFigureOut">
              <a:rPr lang="fr-FR" smtClean="0"/>
              <a:t>09/10/2015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CB9898-CC79-4D36-8822-E5AB0C9768C5}" type="slidenum">
              <a:rPr lang="fr-FR" smtClean="0"/>
              <a:t>‹#›</a:t>
            </a:fld>
            <a:endParaRPr lang="fr-FR"/>
          </a:p>
        </p:txBody>
      </p:sp>
    </p:spTree>
    <p:extLst>
      <p:ext uri="{BB962C8B-B14F-4D97-AF65-F5344CB8AC3E}">
        <p14:creationId xmlns:p14="http://schemas.microsoft.com/office/powerpoint/2010/main" val="3215010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1B62B6F-DB00-4267-A62B-5EA9CBD1C3BF}" type="datetimeFigureOut">
              <a:rPr lang="fr-FR" smtClean="0"/>
              <a:t>09/10/2015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38C6FA-3382-4AC8-891A-48023CB5D0D0}" type="slidenum">
              <a:rPr lang="fr-FR" smtClean="0"/>
              <a:t>‹#›</a:t>
            </a:fld>
            <a:endParaRPr lang="fr-FR"/>
          </a:p>
        </p:txBody>
      </p:sp>
    </p:spTree>
    <p:extLst>
      <p:ext uri="{BB962C8B-B14F-4D97-AF65-F5344CB8AC3E}">
        <p14:creationId xmlns:p14="http://schemas.microsoft.com/office/powerpoint/2010/main" val="130333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B62B6F-DB00-4267-A62B-5EA9CBD1C3BF}" type="datetimeFigureOut">
              <a:rPr lang="fr-FR" smtClean="0"/>
              <a:t>09/10/2015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38C6FA-3382-4AC8-891A-48023CB5D0D0}" type="slidenum">
              <a:rPr lang="fr-FR" smtClean="0"/>
              <a:t>‹#›</a:t>
            </a:fld>
            <a:endParaRPr lang="fr-FR"/>
          </a:p>
        </p:txBody>
      </p:sp>
    </p:spTree>
    <p:extLst>
      <p:ext uri="{BB962C8B-B14F-4D97-AF65-F5344CB8AC3E}">
        <p14:creationId xmlns:p14="http://schemas.microsoft.com/office/powerpoint/2010/main" val="650969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B62B6F-DB00-4267-A62B-5EA9CBD1C3BF}" type="datetimeFigureOut">
              <a:rPr lang="fr-FR" smtClean="0"/>
              <a:t>09/10/2015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38C6FA-3382-4AC8-891A-48023CB5D0D0}" type="slidenum">
              <a:rPr lang="fr-FR" smtClean="0"/>
              <a:t>‹#›</a:t>
            </a:fld>
            <a:endParaRPr lang="fr-FR"/>
          </a:p>
        </p:txBody>
      </p:sp>
    </p:spTree>
    <p:extLst>
      <p:ext uri="{BB962C8B-B14F-4D97-AF65-F5344CB8AC3E}">
        <p14:creationId xmlns:p14="http://schemas.microsoft.com/office/powerpoint/2010/main" val="97171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B62B6F-DB00-4267-A62B-5EA9CBD1C3BF}" type="datetimeFigureOut">
              <a:rPr lang="fr-FR" smtClean="0"/>
              <a:t>09/10/2015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38C6FA-3382-4AC8-891A-48023CB5D0D0}" type="slidenum">
              <a:rPr lang="fr-FR" smtClean="0"/>
              <a:t>‹#›</a:t>
            </a:fld>
            <a:endParaRPr lang="fr-FR"/>
          </a:p>
        </p:txBody>
      </p:sp>
    </p:spTree>
    <p:extLst>
      <p:ext uri="{BB962C8B-B14F-4D97-AF65-F5344CB8AC3E}">
        <p14:creationId xmlns:p14="http://schemas.microsoft.com/office/powerpoint/2010/main" val="261805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1B62B6F-DB00-4267-A62B-5EA9CBD1C3BF}" type="datetimeFigureOut">
              <a:rPr lang="fr-FR" smtClean="0"/>
              <a:t>09/10/2015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38C6FA-3382-4AC8-891A-48023CB5D0D0}" type="slidenum">
              <a:rPr lang="fr-FR" smtClean="0"/>
              <a:t>‹#›</a:t>
            </a:fld>
            <a:endParaRPr lang="fr-FR"/>
          </a:p>
        </p:txBody>
      </p:sp>
    </p:spTree>
    <p:extLst>
      <p:ext uri="{BB962C8B-B14F-4D97-AF65-F5344CB8AC3E}">
        <p14:creationId xmlns:p14="http://schemas.microsoft.com/office/powerpoint/2010/main" val="401873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1B62B6F-DB00-4267-A62B-5EA9CBD1C3BF}" type="datetimeFigureOut">
              <a:rPr lang="fr-FR" smtClean="0"/>
              <a:t>09/10/2015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38C6FA-3382-4AC8-891A-48023CB5D0D0}" type="slidenum">
              <a:rPr lang="fr-FR" smtClean="0"/>
              <a:t>‹#›</a:t>
            </a:fld>
            <a:endParaRPr lang="fr-FR"/>
          </a:p>
        </p:txBody>
      </p:sp>
    </p:spTree>
    <p:extLst>
      <p:ext uri="{BB962C8B-B14F-4D97-AF65-F5344CB8AC3E}">
        <p14:creationId xmlns:p14="http://schemas.microsoft.com/office/powerpoint/2010/main" val="1117891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1B62B6F-DB00-4267-A62B-5EA9CBD1C3BF}" type="datetimeFigureOut">
              <a:rPr lang="fr-FR" smtClean="0"/>
              <a:t>09/10/2015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E38C6FA-3382-4AC8-891A-48023CB5D0D0}" type="slidenum">
              <a:rPr lang="fr-FR" smtClean="0"/>
              <a:t>‹#›</a:t>
            </a:fld>
            <a:endParaRPr lang="fr-FR"/>
          </a:p>
        </p:txBody>
      </p:sp>
    </p:spTree>
    <p:extLst>
      <p:ext uri="{BB962C8B-B14F-4D97-AF65-F5344CB8AC3E}">
        <p14:creationId xmlns:p14="http://schemas.microsoft.com/office/powerpoint/2010/main" val="427363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1B62B6F-DB00-4267-A62B-5EA9CBD1C3BF}" type="datetimeFigureOut">
              <a:rPr lang="fr-FR" smtClean="0"/>
              <a:t>09/10/2015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E38C6FA-3382-4AC8-891A-48023CB5D0D0}" type="slidenum">
              <a:rPr lang="fr-FR" smtClean="0"/>
              <a:t>‹#›</a:t>
            </a:fld>
            <a:endParaRPr lang="fr-FR"/>
          </a:p>
        </p:txBody>
      </p:sp>
    </p:spTree>
    <p:extLst>
      <p:ext uri="{BB962C8B-B14F-4D97-AF65-F5344CB8AC3E}">
        <p14:creationId xmlns:p14="http://schemas.microsoft.com/office/powerpoint/2010/main" val="2783001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1B62B6F-DB00-4267-A62B-5EA9CBD1C3BF}" type="datetimeFigureOut">
              <a:rPr lang="fr-FR" smtClean="0"/>
              <a:t>09/10/2015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E38C6FA-3382-4AC8-891A-48023CB5D0D0}" type="slidenum">
              <a:rPr lang="fr-FR" smtClean="0"/>
              <a:t>‹#›</a:t>
            </a:fld>
            <a:endParaRPr lang="fr-FR"/>
          </a:p>
        </p:txBody>
      </p:sp>
    </p:spTree>
    <p:extLst>
      <p:ext uri="{BB962C8B-B14F-4D97-AF65-F5344CB8AC3E}">
        <p14:creationId xmlns:p14="http://schemas.microsoft.com/office/powerpoint/2010/main" val="167638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1B62B6F-DB00-4267-A62B-5EA9CBD1C3BF}" type="datetimeFigureOut">
              <a:rPr lang="fr-FR" smtClean="0"/>
              <a:t>09/10/2015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38C6FA-3382-4AC8-891A-48023CB5D0D0}" type="slidenum">
              <a:rPr lang="fr-FR" smtClean="0"/>
              <a:t>‹#›</a:t>
            </a:fld>
            <a:endParaRPr lang="fr-FR"/>
          </a:p>
        </p:txBody>
      </p:sp>
    </p:spTree>
    <p:extLst>
      <p:ext uri="{BB962C8B-B14F-4D97-AF65-F5344CB8AC3E}">
        <p14:creationId xmlns:p14="http://schemas.microsoft.com/office/powerpoint/2010/main" val="182277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1B62B6F-DB00-4267-A62B-5EA9CBD1C3BF}" type="datetimeFigureOut">
              <a:rPr lang="fr-FR" smtClean="0"/>
              <a:t>09/10/2015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38C6FA-3382-4AC8-891A-48023CB5D0D0}" type="slidenum">
              <a:rPr lang="fr-FR" smtClean="0"/>
              <a:t>‹#›</a:t>
            </a:fld>
            <a:endParaRPr lang="fr-FR"/>
          </a:p>
        </p:txBody>
      </p:sp>
    </p:spTree>
    <p:extLst>
      <p:ext uri="{BB962C8B-B14F-4D97-AF65-F5344CB8AC3E}">
        <p14:creationId xmlns:p14="http://schemas.microsoft.com/office/powerpoint/2010/main" val="2510912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62B6F-DB00-4267-A62B-5EA9CBD1C3BF}" type="datetimeFigureOut">
              <a:rPr lang="fr-FR" smtClean="0"/>
              <a:t>09/10/2015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8C6FA-3382-4AC8-891A-48023CB5D0D0}" type="slidenum">
              <a:rPr lang="fr-FR" smtClean="0"/>
              <a:t>‹#›</a:t>
            </a:fld>
            <a:endParaRPr lang="fr-FR"/>
          </a:p>
        </p:txBody>
      </p:sp>
    </p:spTree>
    <p:extLst>
      <p:ext uri="{BB962C8B-B14F-4D97-AF65-F5344CB8AC3E}">
        <p14:creationId xmlns:p14="http://schemas.microsoft.com/office/powerpoint/2010/main" val="2788314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6.png"/><Relationship Id="rId7"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oleObject" Target="../embeddings/oleObject1.bin"/><Relationship Id="rId4" Type="http://schemas.openxmlformats.org/officeDocument/2006/relationships/image" Target="../media/image3.png"/><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 28"/>
          <p:cNvPicPr>
            <a:picLocks noChangeAspect="1"/>
          </p:cNvPicPr>
          <p:nvPr/>
        </p:nvPicPr>
        <p:blipFill>
          <a:blip r:embed="rId2"/>
          <a:stretch>
            <a:fillRect/>
          </a:stretch>
        </p:blipFill>
        <p:spPr>
          <a:xfrm>
            <a:off x="-2" y="27"/>
            <a:ext cx="12192002" cy="1089706"/>
          </a:xfrm>
          <a:prstGeom prst="rect">
            <a:avLst/>
          </a:prstGeom>
        </p:spPr>
      </p:pic>
      <p:sp>
        <p:nvSpPr>
          <p:cNvPr id="2" name="Rectangle 1"/>
          <p:cNvSpPr/>
          <p:nvPr/>
        </p:nvSpPr>
        <p:spPr>
          <a:xfrm>
            <a:off x="2068384" y="1855602"/>
            <a:ext cx="8076437" cy="1200329"/>
          </a:xfrm>
          <a:prstGeom prst="rect">
            <a:avLst/>
          </a:prstGeom>
        </p:spPr>
        <p:txBody>
          <a:bodyPr wrap="square">
            <a:spAutoFit/>
          </a:bodyPr>
          <a:lstStyle/>
          <a:p>
            <a:pPr algn="ctr"/>
            <a:r>
              <a:rPr lang="en-GB" sz="3600" b="1" dirty="0" smtClean="0"/>
              <a:t>ENDOSCOPE STORAGE/DRYING CABINET: IMPORTANCE OF QUALIFICATIONS</a:t>
            </a:r>
            <a:endParaRPr lang="fr-FR" sz="3600" dirty="0"/>
          </a:p>
        </p:txBody>
      </p:sp>
      <p:sp>
        <p:nvSpPr>
          <p:cNvPr id="3" name="ZoneTexte 2"/>
          <p:cNvSpPr txBox="1"/>
          <p:nvPr/>
        </p:nvSpPr>
        <p:spPr>
          <a:xfrm>
            <a:off x="2426187" y="3646745"/>
            <a:ext cx="7582124" cy="523220"/>
          </a:xfrm>
          <a:prstGeom prst="rect">
            <a:avLst/>
          </a:prstGeom>
          <a:noFill/>
        </p:spPr>
        <p:txBody>
          <a:bodyPr wrap="none" rtlCol="0">
            <a:spAutoFit/>
          </a:bodyPr>
          <a:lstStyle/>
          <a:p>
            <a:r>
              <a:rPr lang="fr-FR" sz="2800" dirty="0" smtClean="0">
                <a:solidFill>
                  <a:srgbClr val="3C7688"/>
                </a:solidFill>
              </a:rPr>
              <a:t>Lionel PINEAU </a:t>
            </a:r>
            <a:r>
              <a:rPr lang="fr-FR" sz="2800" dirty="0" err="1" smtClean="0">
                <a:solidFill>
                  <a:srgbClr val="3C7688"/>
                </a:solidFill>
              </a:rPr>
              <a:t>PhD</a:t>
            </a:r>
            <a:r>
              <a:rPr lang="fr-FR" sz="2800" dirty="0" smtClean="0">
                <a:solidFill>
                  <a:srgbClr val="3C7688"/>
                </a:solidFill>
              </a:rPr>
              <a:t>, BIOTECH-GERMANDE, FRANCE</a:t>
            </a:r>
            <a:endParaRPr lang="fr-FR" sz="2800" dirty="0">
              <a:solidFill>
                <a:srgbClr val="3C7688"/>
              </a:solidFill>
            </a:endParaRPr>
          </a:p>
        </p:txBody>
      </p:sp>
      <p:pic>
        <p:nvPicPr>
          <p:cNvPr id="5" name="Image 15" descr="en_te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86900" y="4363093"/>
            <a:ext cx="4005822" cy="220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12831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25" name="Rectangle 7"/>
          <p:cNvSpPr>
            <a:spLocks noGrp="1" noChangeArrowheads="1"/>
          </p:cNvSpPr>
          <p:nvPr>
            <p:ph type="title"/>
          </p:nvPr>
        </p:nvSpPr>
        <p:spPr>
          <a:xfrm>
            <a:off x="684213" y="188913"/>
            <a:ext cx="9800343" cy="656590"/>
          </a:xfrm>
        </p:spPr>
        <p:txBody>
          <a:bodyPr wrap="square" rtlCol="0" anchor="t">
            <a:spAutoFit/>
          </a:bodyPr>
          <a:lstStyle/>
          <a:p>
            <a:pPr eaLnBrk="1" fontAlgn="auto" hangingPunct="1">
              <a:spcAft>
                <a:spcPts val="0"/>
              </a:spcAft>
              <a:defRPr/>
            </a:pPr>
            <a:r>
              <a:rPr lang="en-US" sz="4000" dirty="0" smtClean="0">
                <a:solidFill>
                  <a:schemeClr val="bg2">
                    <a:lumMod val="50000"/>
                  </a:schemeClr>
                </a:solidFill>
                <a:latin typeface="+mn-lt"/>
                <a:ea typeface="+mj-ea"/>
                <a:cs typeface="+mj-cs"/>
              </a:rPr>
              <a:t>EN 16442: ENDOSCOPE TYPE TEST GROUP</a:t>
            </a:r>
          </a:p>
        </p:txBody>
      </p:sp>
      <p:pic>
        <p:nvPicPr>
          <p:cNvPr id="6"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4878" y="1466810"/>
            <a:ext cx="4510541" cy="4198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357698" y="1477492"/>
            <a:ext cx="6096000" cy="3970318"/>
          </a:xfrm>
          <a:prstGeom prst="rect">
            <a:avLst/>
          </a:prstGeom>
        </p:spPr>
        <p:txBody>
          <a:bodyPr>
            <a:spAutoFit/>
          </a:bodyPr>
          <a:lstStyle/>
          <a:p>
            <a:r>
              <a:rPr lang="en-GB" sz="2800" dirty="0" smtClean="0"/>
              <a:t>It is impossible to repeat </a:t>
            </a:r>
            <a:r>
              <a:rPr lang="en-GB" sz="2800" dirty="0" smtClean="0">
                <a:solidFill>
                  <a:srgbClr val="3E98B3"/>
                </a:solidFill>
              </a:rPr>
              <a:t>all type tests on every flexible endoscope </a:t>
            </a:r>
            <a:r>
              <a:rPr lang="en-GB" sz="2800" dirty="0" smtClean="0"/>
              <a:t>which can be processed in the ESC. </a:t>
            </a:r>
          </a:p>
          <a:p>
            <a:endParaRPr lang="en-GB" sz="2800" dirty="0" smtClean="0"/>
          </a:p>
          <a:p>
            <a:r>
              <a:rPr lang="en-GB" sz="2800" dirty="0" smtClean="0"/>
              <a:t>The objective is to </a:t>
            </a:r>
            <a:r>
              <a:rPr lang="en-GB" sz="2800" dirty="0" smtClean="0">
                <a:solidFill>
                  <a:srgbClr val="3E98B3"/>
                </a:solidFill>
              </a:rPr>
              <a:t>group the devices </a:t>
            </a:r>
            <a:r>
              <a:rPr lang="en-GB" sz="2800" dirty="0" smtClean="0"/>
              <a:t>based on the similarities of design and perform the tests only  on a representative sample of each of these </a:t>
            </a:r>
            <a:r>
              <a:rPr lang="en-GB" sz="2800" dirty="0" smtClean="0">
                <a:solidFill>
                  <a:srgbClr val="3E98B3"/>
                </a:solidFill>
              </a:rPr>
              <a:t>endoscope type test groups</a:t>
            </a:r>
            <a:r>
              <a:rPr lang="en-GB" sz="2800" dirty="0" smtClean="0"/>
              <a:t>. </a:t>
            </a:r>
            <a:endParaRPr lang="en-GB" sz="2800" dirty="0"/>
          </a:p>
        </p:txBody>
      </p:sp>
      <p:pic>
        <p:nvPicPr>
          <p:cNvPr id="8" name="Image 7"/>
          <p:cNvPicPr>
            <a:picLocks noChangeAspect="1"/>
          </p:cNvPicPr>
          <p:nvPr/>
        </p:nvPicPr>
        <p:blipFill rotWithShape="1">
          <a:blip r:embed="rId4"/>
          <a:srcRect b="3539"/>
          <a:stretch/>
        </p:blipFill>
        <p:spPr>
          <a:xfrm>
            <a:off x="7013599" y="1671155"/>
            <a:ext cx="4390942" cy="4449176"/>
          </a:xfrm>
          <a:prstGeom prst="rect">
            <a:avLst/>
          </a:prstGeom>
        </p:spPr>
      </p:pic>
      <p:pic>
        <p:nvPicPr>
          <p:cNvPr id="10" name="Image 9"/>
          <p:cNvPicPr>
            <a:picLocks noChangeAspect="1"/>
          </p:cNvPicPr>
          <p:nvPr/>
        </p:nvPicPr>
        <p:blipFill>
          <a:blip r:embed="rId5"/>
          <a:stretch>
            <a:fillRect/>
          </a:stretch>
        </p:blipFill>
        <p:spPr>
          <a:xfrm>
            <a:off x="7339620" y="1850334"/>
            <a:ext cx="4437674" cy="4532767"/>
          </a:xfrm>
          <a:prstGeom prst="rect">
            <a:avLst/>
          </a:prstGeom>
        </p:spPr>
      </p:pic>
    </p:spTree>
    <p:extLst>
      <p:ext uri="{BB962C8B-B14F-4D97-AF65-F5344CB8AC3E}">
        <p14:creationId xmlns:p14="http://schemas.microsoft.com/office/powerpoint/2010/main" val="261850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25" name="Rectangle 7"/>
          <p:cNvSpPr>
            <a:spLocks noGrp="1" noChangeArrowheads="1"/>
          </p:cNvSpPr>
          <p:nvPr>
            <p:ph type="title"/>
          </p:nvPr>
        </p:nvSpPr>
        <p:spPr>
          <a:xfrm>
            <a:off x="684213" y="188913"/>
            <a:ext cx="9800343" cy="656590"/>
          </a:xfrm>
        </p:spPr>
        <p:txBody>
          <a:bodyPr wrap="square" rtlCol="0" anchor="t">
            <a:spAutoFit/>
          </a:bodyPr>
          <a:lstStyle/>
          <a:p>
            <a:pPr eaLnBrk="1" fontAlgn="auto" hangingPunct="1">
              <a:spcAft>
                <a:spcPts val="0"/>
              </a:spcAft>
              <a:defRPr/>
            </a:pPr>
            <a:r>
              <a:rPr lang="en-US" sz="4000" dirty="0" smtClean="0">
                <a:solidFill>
                  <a:schemeClr val="bg2">
                    <a:lumMod val="50000"/>
                  </a:schemeClr>
                </a:solidFill>
                <a:latin typeface="+mn-lt"/>
                <a:ea typeface="+mj-ea"/>
                <a:cs typeface="+mj-cs"/>
              </a:rPr>
              <a:t>EN 16442: ENDOSCOPE TYPE TEST GROUP</a:t>
            </a:r>
          </a:p>
        </p:txBody>
      </p:sp>
      <p:sp>
        <p:nvSpPr>
          <p:cNvPr id="8" name="Rectangle 7"/>
          <p:cNvSpPr/>
          <p:nvPr/>
        </p:nvSpPr>
        <p:spPr>
          <a:xfrm>
            <a:off x="229906" y="1346689"/>
            <a:ext cx="4510591" cy="4493538"/>
          </a:xfrm>
          <a:prstGeom prst="rect">
            <a:avLst/>
          </a:prstGeom>
        </p:spPr>
        <p:txBody>
          <a:bodyPr wrap="square">
            <a:spAutoFit/>
          </a:bodyPr>
          <a:lstStyle/>
          <a:p>
            <a:r>
              <a:rPr lang="en-GB" sz="2600" smtClean="0"/>
              <a:t>General as well as </a:t>
            </a:r>
            <a:r>
              <a:rPr lang="en-GB" sz="2600" smtClean="0">
                <a:solidFill>
                  <a:srgbClr val="3E98B3"/>
                </a:solidFill>
              </a:rPr>
              <a:t>specific features </a:t>
            </a:r>
            <a:r>
              <a:rPr lang="en-GB" sz="2600" smtClean="0"/>
              <a:t>of flexible endoscopes shall be considered when clustering endoscopes in endoscope type test groups i.e. design, ports, connectors, </a:t>
            </a:r>
            <a:r>
              <a:rPr lang="en-GB" sz="2600" smtClean="0">
                <a:solidFill>
                  <a:srgbClr val="3E98B3"/>
                </a:solidFill>
              </a:rPr>
              <a:t>channel separators</a:t>
            </a:r>
            <a:r>
              <a:rPr lang="en-GB" sz="2600" smtClean="0"/>
              <a:t>, port closures, internal non-return valves, restrictions in channels, internal connection between channels.</a:t>
            </a:r>
            <a:endParaRPr lang="en-GB" sz="2600"/>
          </a:p>
        </p:txBody>
      </p:sp>
      <p:pic>
        <p:nvPicPr>
          <p:cNvPr id="44" name="Image 43"/>
          <p:cNvPicPr>
            <a:picLocks noChangeAspect="1"/>
          </p:cNvPicPr>
          <p:nvPr/>
        </p:nvPicPr>
        <p:blipFill>
          <a:blip r:embed="rId3"/>
          <a:stretch>
            <a:fillRect/>
          </a:stretch>
        </p:blipFill>
        <p:spPr>
          <a:xfrm>
            <a:off x="5817845" y="1368589"/>
            <a:ext cx="1583023" cy="1065324"/>
          </a:xfrm>
          <a:prstGeom prst="rect">
            <a:avLst/>
          </a:prstGeom>
        </p:spPr>
      </p:pic>
      <p:pic>
        <p:nvPicPr>
          <p:cNvPr id="45" name="Picture 5" descr="DSCN611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17824" y="1365839"/>
            <a:ext cx="1690559" cy="867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 name="ZoneTexte 45"/>
          <p:cNvSpPr txBox="1"/>
          <p:nvPr/>
        </p:nvSpPr>
        <p:spPr>
          <a:xfrm>
            <a:off x="10039344" y="1587564"/>
            <a:ext cx="1800493" cy="338554"/>
          </a:xfrm>
          <a:prstGeom prst="rect">
            <a:avLst/>
          </a:prstGeom>
          <a:noFill/>
        </p:spPr>
        <p:txBody>
          <a:bodyPr wrap="none" rtlCol="0">
            <a:spAutoFit/>
          </a:bodyPr>
          <a:lstStyle/>
          <a:p>
            <a:r>
              <a:rPr lang="fr-FR" sz="1600" dirty="0" smtClean="0"/>
              <a:t>Channel </a:t>
            </a:r>
            <a:r>
              <a:rPr lang="fr-FR" sz="1600" dirty="0" err="1" smtClean="0"/>
              <a:t>separators</a:t>
            </a:r>
            <a:endParaRPr lang="fr-FR" sz="1600" dirty="0"/>
          </a:p>
        </p:txBody>
      </p:sp>
      <p:pic>
        <p:nvPicPr>
          <p:cNvPr id="48" name="Imag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53360" y="2693384"/>
            <a:ext cx="6581460" cy="3681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2738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25" name="Rectangle 7"/>
          <p:cNvSpPr>
            <a:spLocks noGrp="1" noChangeArrowheads="1"/>
          </p:cNvSpPr>
          <p:nvPr>
            <p:ph type="title"/>
          </p:nvPr>
        </p:nvSpPr>
        <p:spPr>
          <a:xfrm>
            <a:off x="684213" y="188913"/>
            <a:ext cx="9800343" cy="656590"/>
          </a:xfrm>
        </p:spPr>
        <p:txBody>
          <a:bodyPr wrap="square" rtlCol="0" anchor="t">
            <a:spAutoFit/>
          </a:bodyPr>
          <a:lstStyle/>
          <a:p>
            <a:pPr>
              <a:defRPr/>
            </a:pPr>
            <a:r>
              <a:rPr lang="en-US" sz="4000" dirty="0" smtClean="0">
                <a:solidFill>
                  <a:schemeClr val="bg2">
                    <a:lumMod val="50000"/>
                  </a:schemeClr>
                </a:solidFill>
                <a:latin typeface="+mn-lt"/>
                <a:ea typeface="+mj-ea"/>
                <a:cs typeface="+mj-cs"/>
              </a:rPr>
              <a:t>FRENCH GUIDELINES </a:t>
            </a:r>
            <a:r>
              <a:rPr lang="en-US" sz="4000" baseline="30000" dirty="0">
                <a:solidFill>
                  <a:schemeClr val="bg2">
                    <a:lumMod val="50000"/>
                  </a:schemeClr>
                </a:solidFill>
              </a:rPr>
              <a:t>(1, 2)</a:t>
            </a:r>
            <a:endParaRPr lang="en-US" sz="4000" dirty="0" smtClean="0">
              <a:solidFill>
                <a:schemeClr val="bg2">
                  <a:lumMod val="50000"/>
                </a:schemeClr>
              </a:solidFill>
              <a:latin typeface="+mn-lt"/>
              <a:ea typeface="+mj-ea"/>
              <a:cs typeface="+mj-cs"/>
            </a:endParaRPr>
          </a:p>
        </p:txBody>
      </p:sp>
      <p:sp>
        <p:nvSpPr>
          <p:cNvPr id="6" name="Rectangle 4"/>
          <p:cNvSpPr txBox="1">
            <a:spLocks noChangeArrowheads="1"/>
          </p:cNvSpPr>
          <p:nvPr/>
        </p:nvSpPr>
        <p:spPr bwMode="auto">
          <a:xfrm>
            <a:off x="522102" y="1422587"/>
            <a:ext cx="738178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8763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lgn="just"/>
            <a:r>
              <a:rPr lang="en-GB" dirty="0" smtClean="0">
                <a:latin typeface="+mn-lt"/>
              </a:rPr>
              <a:t>For performance qualification, a significant number of endoscopes (one model of each endoscopes family and a number of endoscopes corresponding to at least one third of the total capacity of the ESC) is sampled after storage. </a:t>
            </a:r>
          </a:p>
          <a:p>
            <a:pPr marL="0" indent="0" algn="just"/>
            <a:endParaRPr lang="en-GB" dirty="0" smtClean="0">
              <a:latin typeface="+mn-lt"/>
            </a:endParaRPr>
          </a:p>
          <a:p>
            <a:pPr marL="0" indent="0" algn="just"/>
            <a:r>
              <a:rPr lang="en-GB" dirty="0" smtClean="0">
                <a:latin typeface="+mn-lt"/>
              </a:rPr>
              <a:t>Endoscope family: endoscopes with the same internal design (number of channels, channel diameter,…) and same ESC connectors </a:t>
            </a:r>
            <a:r>
              <a:rPr lang="en-GB" dirty="0">
                <a:latin typeface="+mn-lt"/>
              </a:rPr>
              <a:t>(all characteristics which may have an influence on the ESC </a:t>
            </a:r>
            <a:r>
              <a:rPr lang="en-GB" dirty="0" smtClean="0">
                <a:latin typeface="+mn-lt"/>
              </a:rPr>
              <a:t>efficacy are identical</a:t>
            </a:r>
            <a:r>
              <a:rPr lang="en-GB" dirty="0">
                <a:latin typeface="+mn-lt"/>
              </a:rPr>
              <a:t>)</a:t>
            </a:r>
            <a:r>
              <a:rPr lang="en-GB" dirty="0" smtClean="0">
                <a:latin typeface="+mn-lt"/>
              </a:rPr>
              <a:t>.</a:t>
            </a:r>
          </a:p>
        </p:txBody>
      </p:sp>
      <p:pic>
        <p:nvPicPr>
          <p:cNvPr id="2" name="Image 1"/>
          <p:cNvPicPr>
            <a:picLocks noChangeAspect="1"/>
          </p:cNvPicPr>
          <p:nvPr/>
        </p:nvPicPr>
        <p:blipFill>
          <a:blip r:embed="rId3"/>
          <a:stretch>
            <a:fillRect/>
          </a:stretch>
        </p:blipFill>
        <p:spPr>
          <a:xfrm>
            <a:off x="8822855" y="1425429"/>
            <a:ext cx="2933035" cy="41294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627529" y="5559966"/>
            <a:ext cx="7261411" cy="954107"/>
          </a:xfrm>
          <a:prstGeom prst="rect">
            <a:avLst/>
          </a:prstGeom>
        </p:spPr>
        <p:txBody>
          <a:bodyPr wrap="square">
            <a:spAutoFit/>
          </a:bodyPr>
          <a:lstStyle/>
          <a:p>
            <a:r>
              <a:rPr lang="en-GB" sz="1400" dirty="0"/>
              <a:t>(1) </a:t>
            </a:r>
            <a:r>
              <a:rPr lang="en-GB" sz="1400" dirty="0" err="1"/>
              <a:t>Recommandations</a:t>
            </a:r>
            <a:r>
              <a:rPr lang="en-GB" sz="1400" dirty="0"/>
              <a:t> de </a:t>
            </a:r>
            <a:r>
              <a:rPr lang="en-GB" sz="1400" dirty="0" err="1"/>
              <a:t>bonnes</a:t>
            </a:r>
            <a:r>
              <a:rPr lang="en-GB" sz="1400" dirty="0"/>
              <a:t> </a:t>
            </a:r>
            <a:r>
              <a:rPr lang="en-GB" sz="1400" dirty="0" err="1"/>
              <a:t>pratiques</a:t>
            </a:r>
            <a:r>
              <a:rPr lang="en-GB" sz="1400" dirty="0"/>
              <a:t> </a:t>
            </a:r>
            <a:r>
              <a:rPr lang="en-GB" sz="1400" dirty="0" err="1"/>
              <a:t>d'utilisation</a:t>
            </a:r>
            <a:r>
              <a:rPr lang="en-GB" sz="1400" dirty="0"/>
              <a:t> des enceintes de </a:t>
            </a:r>
            <a:r>
              <a:rPr lang="en-GB" sz="1400" dirty="0" err="1"/>
              <a:t>stockage</a:t>
            </a:r>
            <a:r>
              <a:rPr lang="en-GB" sz="1400" dirty="0"/>
              <a:t> </a:t>
            </a:r>
            <a:r>
              <a:rPr lang="en-GB" sz="1400" dirty="0" err="1"/>
              <a:t>d'endoscopes</a:t>
            </a:r>
            <a:r>
              <a:rPr lang="en-GB" sz="1400" dirty="0"/>
              <a:t> </a:t>
            </a:r>
            <a:r>
              <a:rPr lang="en-GB" sz="1400" dirty="0" err="1"/>
              <a:t>thermosensibles</a:t>
            </a:r>
            <a:r>
              <a:rPr lang="en-GB" sz="1400" dirty="0"/>
              <a:t> (ESET). SF2H, SFED. 2011, 7 pages. </a:t>
            </a:r>
            <a:endParaRPr lang="fr-FR" sz="1400" dirty="0"/>
          </a:p>
          <a:p>
            <a:r>
              <a:rPr lang="en-GB" sz="1400" dirty="0"/>
              <a:t>(2) Haut </a:t>
            </a:r>
            <a:r>
              <a:rPr lang="en-GB" sz="1400" dirty="0" err="1"/>
              <a:t>Conseil</a:t>
            </a:r>
            <a:r>
              <a:rPr lang="en-GB" sz="1400" dirty="0"/>
              <a:t> de la santé </a:t>
            </a:r>
            <a:r>
              <a:rPr lang="en-GB" sz="1400" dirty="0" err="1"/>
              <a:t>publique</a:t>
            </a:r>
            <a:r>
              <a:rPr lang="en-GB" sz="1400" dirty="0"/>
              <a:t>. AVIS. Enceintes de </a:t>
            </a:r>
            <a:r>
              <a:rPr lang="en-GB" sz="1400" dirty="0" err="1"/>
              <a:t>stockage</a:t>
            </a:r>
            <a:r>
              <a:rPr lang="en-GB" sz="1400" dirty="0"/>
              <a:t> </a:t>
            </a:r>
            <a:r>
              <a:rPr lang="en-GB" sz="1400" dirty="0" err="1"/>
              <a:t>d’endoscopes</a:t>
            </a:r>
            <a:r>
              <a:rPr lang="en-GB" sz="1400" dirty="0"/>
              <a:t> </a:t>
            </a:r>
            <a:r>
              <a:rPr lang="en-GB" sz="1400" dirty="0" err="1"/>
              <a:t>thermosensibles</a:t>
            </a:r>
            <a:r>
              <a:rPr lang="en-GB" sz="1400" dirty="0"/>
              <a:t> (ESET) 26 </a:t>
            </a:r>
            <a:r>
              <a:rPr lang="en-GB" sz="1400" dirty="0" err="1"/>
              <a:t>juin</a:t>
            </a:r>
            <a:r>
              <a:rPr lang="en-GB" sz="1400" dirty="0"/>
              <a:t> 2013</a:t>
            </a:r>
            <a:endParaRPr lang="fr-FR" sz="1400" dirty="0"/>
          </a:p>
        </p:txBody>
      </p:sp>
      <p:pic>
        <p:nvPicPr>
          <p:cNvPr id="8" name="Image 7"/>
          <p:cNvPicPr>
            <a:picLocks noChangeAspect="1"/>
          </p:cNvPicPr>
          <p:nvPr/>
        </p:nvPicPr>
        <p:blipFill>
          <a:blip r:embed="rId4"/>
          <a:stretch>
            <a:fillRect/>
          </a:stretch>
        </p:blipFill>
        <p:spPr>
          <a:xfrm>
            <a:off x="8522076" y="2195479"/>
            <a:ext cx="2975072" cy="42191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512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25" name="Rectangle 7"/>
          <p:cNvSpPr>
            <a:spLocks noGrp="1" noChangeArrowheads="1"/>
          </p:cNvSpPr>
          <p:nvPr>
            <p:ph type="title"/>
          </p:nvPr>
        </p:nvSpPr>
        <p:spPr>
          <a:xfrm>
            <a:off x="684213" y="188913"/>
            <a:ext cx="9800343" cy="656590"/>
          </a:xfrm>
        </p:spPr>
        <p:txBody>
          <a:bodyPr wrap="square" rtlCol="0" anchor="t">
            <a:spAutoFit/>
          </a:bodyPr>
          <a:lstStyle/>
          <a:p>
            <a:pPr eaLnBrk="1" fontAlgn="auto" hangingPunct="1">
              <a:spcAft>
                <a:spcPts val="0"/>
              </a:spcAft>
              <a:defRPr/>
            </a:pPr>
            <a:r>
              <a:rPr lang="en-US" sz="4000" dirty="0" smtClean="0">
                <a:solidFill>
                  <a:schemeClr val="bg2">
                    <a:lumMod val="50000"/>
                  </a:schemeClr>
                </a:solidFill>
                <a:latin typeface="+mn-lt"/>
              </a:rPr>
              <a:t>PQ</a:t>
            </a:r>
            <a:r>
              <a:rPr lang="en-US" sz="4000" baseline="30000" dirty="0" smtClean="0">
                <a:solidFill>
                  <a:schemeClr val="bg2">
                    <a:lumMod val="50000"/>
                  </a:schemeClr>
                </a:solidFill>
                <a:latin typeface="+mn-lt"/>
              </a:rPr>
              <a:t>(a)</a:t>
            </a:r>
            <a:r>
              <a:rPr lang="en-US" sz="4000" dirty="0" smtClean="0">
                <a:solidFill>
                  <a:schemeClr val="bg2">
                    <a:lumMod val="50000"/>
                  </a:schemeClr>
                </a:solidFill>
                <a:latin typeface="+mn-lt"/>
              </a:rPr>
              <a:t>: ENDOSCOPE TO BE TESTED</a:t>
            </a:r>
            <a:endParaRPr lang="en-US" sz="4000" dirty="0" smtClean="0">
              <a:solidFill>
                <a:schemeClr val="bg2">
                  <a:lumMod val="50000"/>
                </a:schemeClr>
              </a:solidFill>
              <a:latin typeface="+mn-lt"/>
              <a:ea typeface="+mj-ea"/>
              <a:cs typeface="+mj-cs"/>
            </a:endParaRPr>
          </a:p>
        </p:txBody>
      </p:sp>
      <p:graphicFrame>
        <p:nvGraphicFramePr>
          <p:cNvPr id="2" name="Tableau 1"/>
          <p:cNvGraphicFramePr>
            <a:graphicFrameLocks noGrp="1"/>
          </p:cNvGraphicFramePr>
          <p:nvPr>
            <p:extLst>
              <p:ext uri="{D42A27DB-BD31-4B8C-83A1-F6EECF244321}">
                <p14:modId xmlns:p14="http://schemas.microsoft.com/office/powerpoint/2010/main" val="3428355083"/>
              </p:ext>
            </p:extLst>
          </p:nvPr>
        </p:nvGraphicFramePr>
        <p:xfrm>
          <a:off x="433588" y="1905350"/>
          <a:ext cx="2836471" cy="4251960"/>
        </p:xfrm>
        <a:graphic>
          <a:graphicData uri="http://schemas.openxmlformats.org/drawingml/2006/table">
            <a:tbl>
              <a:tblPr firstRow="1" bandRow="1">
                <a:tableStyleId>{5C22544A-7EE6-4342-B048-85BDC9FD1C3A}</a:tableStyleId>
              </a:tblPr>
              <a:tblGrid>
                <a:gridCol w="1486462"/>
                <a:gridCol w="1350009"/>
              </a:tblGrid>
              <a:tr h="370840">
                <a:tc>
                  <a:txBody>
                    <a:bodyPr/>
                    <a:lstStyle/>
                    <a:p>
                      <a:pPr algn="ctr"/>
                      <a:r>
                        <a:rPr lang="en-GB" noProof="0" dirty="0" smtClean="0"/>
                        <a:t>Endoscopes available on site</a:t>
                      </a:r>
                      <a:endParaRPr lang="en-GB" noProof="0" dirty="0"/>
                    </a:p>
                  </a:txBody>
                  <a:tcPr/>
                </a:tc>
                <a:tc>
                  <a:txBody>
                    <a:bodyPr/>
                    <a:lstStyle/>
                    <a:p>
                      <a:pPr algn="ctr"/>
                      <a:r>
                        <a:rPr lang="en-GB" noProof="0" dirty="0" smtClean="0"/>
                        <a:t>Endoscope Type</a:t>
                      </a:r>
                      <a:r>
                        <a:rPr lang="en-GB" baseline="0" noProof="0" dirty="0" smtClean="0"/>
                        <a:t> Test Group</a:t>
                      </a:r>
                      <a:endParaRPr lang="en-GB" noProof="0" dirty="0"/>
                    </a:p>
                  </a:txBody>
                  <a:tcPr/>
                </a:tc>
              </a:tr>
              <a:tr h="370840">
                <a:tc>
                  <a:txBody>
                    <a:bodyPr/>
                    <a:lstStyle/>
                    <a:p>
                      <a:pPr algn="ctr"/>
                      <a:r>
                        <a:rPr lang="en-GB" baseline="0" noProof="0" dirty="0" smtClean="0"/>
                        <a:t>A</a:t>
                      </a:r>
                    </a:p>
                  </a:txBody>
                  <a:tcPr/>
                </a:tc>
                <a:tc>
                  <a:txBody>
                    <a:bodyPr/>
                    <a:lstStyle/>
                    <a:p>
                      <a:pPr algn="ctr"/>
                      <a:r>
                        <a:rPr lang="en-GB" noProof="0" dirty="0" smtClean="0"/>
                        <a:t>TTG1</a:t>
                      </a:r>
                    </a:p>
                  </a:txBody>
                  <a:tcPr/>
                </a:tc>
              </a:tr>
              <a:tr h="370840">
                <a:tc>
                  <a:txBody>
                    <a:bodyPr/>
                    <a:lstStyle/>
                    <a:p>
                      <a:pPr algn="ctr"/>
                      <a:r>
                        <a:rPr lang="en-GB" baseline="0" noProof="0" dirty="0" smtClean="0"/>
                        <a:t>B</a:t>
                      </a:r>
                    </a:p>
                  </a:txBody>
                  <a:tcPr/>
                </a:tc>
                <a:tc>
                  <a:txBody>
                    <a:bodyPr/>
                    <a:lstStyle/>
                    <a:p>
                      <a:pPr algn="ctr"/>
                      <a:r>
                        <a:rPr lang="en-GB" noProof="0" dirty="0" smtClean="0"/>
                        <a:t>TTG1</a:t>
                      </a:r>
                    </a:p>
                  </a:txBody>
                  <a:tcPr/>
                </a:tc>
              </a:tr>
              <a:tr h="370840">
                <a:tc>
                  <a:txBody>
                    <a:bodyPr/>
                    <a:lstStyle/>
                    <a:p>
                      <a:pPr algn="ctr"/>
                      <a:r>
                        <a:rPr lang="en-GB" baseline="0" noProof="0" dirty="0" smtClean="0"/>
                        <a:t>C </a:t>
                      </a:r>
                      <a:r>
                        <a:rPr lang="en-GB" baseline="30000" noProof="0" dirty="0" smtClean="0">
                          <a:solidFill>
                            <a:srgbClr val="FF0000"/>
                          </a:solidFill>
                        </a:rPr>
                        <a:t>(b)</a:t>
                      </a:r>
                    </a:p>
                  </a:txBody>
                  <a:tcPr/>
                </a:tc>
                <a:tc>
                  <a:txBody>
                    <a:bodyPr/>
                    <a:lstStyle/>
                    <a:p>
                      <a:pPr algn="ctr"/>
                      <a:r>
                        <a:rPr lang="en-GB" noProof="0" dirty="0" smtClean="0"/>
                        <a:t>TTG1</a:t>
                      </a:r>
                    </a:p>
                  </a:txBody>
                  <a:tcPr/>
                </a:tc>
              </a:tr>
              <a:tr h="370840">
                <a:tc>
                  <a:txBody>
                    <a:bodyPr/>
                    <a:lstStyle/>
                    <a:p>
                      <a:pPr algn="ctr"/>
                      <a:r>
                        <a:rPr lang="en-GB" baseline="0" noProof="0" dirty="0" smtClean="0"/>
                        <a:t>D</a:t>
                      </a:r>
                    </a:p>
                  </a:txBody>
                  <a:tcPr/>
                </a:tc>
                <a:tc>
                  <a:txBody>
                    <a:bodyPr/>
                    <a:lstStyle/>
                    <a:p>
                      <a:pPr algn="ctr"/>
                      <a:r>
                        <a:rPr lang="en-GB" noProof="0" dirty="0" smtClean="0"/>
                        <a:t>TTG2</a:t>
                      </a:r>
                    </a:p>
                  </a:txBody>
                  <a:tcPr/>
                </a:tc>
              </a:tr>
              <a:tr h="370840">
                <a:tc>
                  <a:txBody>
                    <a:bodyPr/>
                    <a:lstStyle/>
                    <a:p>
                      <a:pPr algn="ctr"/>
                      <a:r>
                        <a:rPr lang="en-GB" baseline="0" noProof="0" dirty="0" smtClean="0"/>
                        <a:t>E</a:t>
                      </a:r>
                    </a:p>
                  </a:txBody>
                  <a:tcPr/>
                </a:tc>
                <a:tc>
                  <a:txBody>
                    <a:bodyPr/>
                    <a:lstStyle/>
                    <a:p>
                      <a:pPr algn="ctr"/>
                      <a:r>
                        <a:rPr lang="en-GB" noProof="0" dirty="0" smtClean="0"/>
                        <a:t>TTG3</a:t>
                      </a:r>
                    </a:p>
                  </a:txBody>
                  <a:tcPr/>
                </a:tc>
              </a:tr>
              <a:tr h="370840">
                <a:tc>
                  <a:txBody>
                    <a:bodyPr/>
                    <a:lstStyle/>
                    <a:p>
                      <a:pPr algn="ctr"/>
                      <a:r>
                        <a:rPr lang="en-GB" baseline="0" noProof="0" dirty="0" smtClean="0"/>
                        <a:t>F</a:t>
                      </a:r>
                    </a:p>
                  </a:txBody>
                  <a:tcPr/>
                </a:tc>
                <a:tc>
                  <a:txBody>
                    <a:bodyPr/>
                    <a:lstStyle/>
                    <a:p>
                      <a:pPr algn="ctr"/>
                      <a:r>
                        <a:rPr lang="en-GB" noProof="0" dirty="0" smtClean="0"/>
                        <a:t>TTG3</a:t>
                      </a:r>
                    </a:p>
                  </a:txBody>
                  <a:tcPr/>
                </a:tc>
              </a:tr>
              <a:tr h="370840">
                <a:tc>
                  <a:txBody>
                    <a:bodyPr/>
                    <a:lstStyle/>
                    <a:p>
                      <a:pPr algn="ctr"/>
                      <a:r>
                        <a:rPr lang="en-GB" baseline="0" noProof="0" dirty="0" smtClean="0"/>
                        <a:t>G</a:t>
                      </a:r>
                    </a:p>
                  </a:txBody>
                  <a:tcPr/>
                </a:tc>
                <a:tc>
                  <a:txBody>
                    <a:bodyPr/>
                    <a:lstStyle/>
                    <a:p>
                      <a:pPr algn="ctr"/>
                      <a:r>
                        <a:rPr lang="en-GB" noProof="0" dirty="0" smtClean="0"/>
                        <a:t>TTG4</a:t>
                      </a:r>
                    </a:p>
                  </a:txBody>
                  <a:tcPr/>
                </a:tc>
              </a:tr>
              <a:tr h="370840">
                <a:tc>
                  <a:txBody>
                    <a:bodyPr/>
                    <a:lstStyle/>
                    <a:p>
                      <a:pPr algn="ctr"/>
                      <a:r>
                        <a:rPr lang="en-GB" baseline="0" noProof="0" dirty="0" smtClean="0"/>
                        <a:t>H</a:t>
                      </a:r>
                    </a:p>
                  </a:txBody>
                  <a:tcPr/>
                </a:tc>
                <a:tc>
                  <a:txBody>
                    <a:bodyPr/>
                    <a:lstStyle/>
                    <a:p>
                      <a:pPr algn="ctr"/>
                      <a:r>
                        <a:rPr lang="en-GB" noProof="0" dirty="0" smtClean="0"/>
                        <a:t>TTG3</a:t>
                      </a:r>
                    </a:p>
                  </a:txBody>
                  <a:tcPr/>
                </a:tc>
              </a:tr>
              <a:tr h="370840">
                <a:tc>
                  <a:txBody>
                    <a:bodyPr/>
                    <a:lstStyle/>
                    <a:p>
                      <a:pPr algn="ctr"/>
                      <a:r>
                        <a:rPr lang="en-GB" baseline="0" noProof="0" dirty="0" smtClean="0"/>
                        <a:t>…</a:t>
                      </a:r>
                    </a:p>
                  </a:txBody>
                  <a:tcPr/>
                </a:tc>
                <a:tc>
                  <a:txBody>
                    <a:bodyPr/>
                    <a:lstStyle/>
                    <a:p>
                      <a:pPr algn="ctr"/>
                      <a:endParaRPr lang="en-GB" noProof="0" dirty="0" smtClean="0"/>
                    </a:p>
                  </a:txBody>
                  <a:tcPr/>
                </a:tc>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3205181208"/>
              </p:ext>
            </p:extLst>
          </p:nvPr>
        </p:nvGraphicFramePr>
        <p:xfrm>
          <a:off x="6908207" y="1904468"/>
          <a:ext cx="4609966" cy="4251960"/>
        </p:xfrm>
        <a:graphic>
          <a:graphicData uri="http://schemas.openxmlformats.org/drawingml/2006/table">
            <a:tbl>
              <a:tblPr firstRow="1" bandRow="1">
                <a:tableStyleId>{5C22544A-7EE6-4342-B048-85BDC9FD1C3A}</a:tableStyleId>
              </a:tblPr>
              <a:tblGrid>
                <a:gridCol w="1488372"/>
                <a:gridCol w="1522336"/>
                <a:gridCol w="1599258"/>
              </a:tblGrid>
              <a:tr h="370840">
                <a:tc>
                  <a:txBody>
                    <a:bodyPr/>
                    <a:lstStyle/>
                    <a:p>
                      <a:pPr algn="ctr"/>
                      <a:r>
                        <a:rPr lang="en-GB" noProof="0" dirty="0" smtClean="0"/>
                        <a:t>ESC</a:t>
                      </a:r>
                      <a:r>
                        <a:rPr lang="en-GB" baseline="0" noProof="0" dirty="0" smtClean="0"/>
                        <a:t> connector</a:t>
                      </a:r>
                      <a:endParaRPr lang="en-GB" noProof="0" dirty="0"/>
                    </a:p>
                  </a:txBody>
                  <a:tcPr/>
                </a:tc>
                <a:tc>
                  <a:txBody>
                    <a:bodyPr/>
                    <a:lstStyle/>
                    <a:p>
                      <a:pPr algn="ctr"/>
                      <a:r>
                        <a:rPr lang="en-GB" noProof="0" dirty="0" smtClean="0"/>
                        <a:t>Endoscope product family</a:t>
                      </a:r>
                      <a:endParaRPr lang="en-GB" noProof="0" dirty="0"/>
                    </a:p>
                  </a:txBody>
                  <a:tcPr/>
                </a:tc>
                <a:tc>
                  <a:txBody>
                    <a:bodyPr/>
                    <a:lstStyle/>
                    <a:p>
                      <a:pPr algn="ctr"/>
                      <a:r>
                        <a:rPr lang="en-GB" noProof="0" dirty="0" smtClean="0"/>
                        <a:t>Endoscopes available on site</a:t>
                      </a:r>
                      <a:endParaRPr lang="en-GB" noProof="0" dirty="0"/>
                    </a:p>
                  </a:txBody>
                  <a:tcPr/>
                </a:tc>
              </a:tr>
              <a:tr h="370840">
                <a:tc>
                  <a:txBody>
                    <a:bodyPr/>
                    <a:lstStyle/>
                    <a:p>
                      <a:pPr algn="ctr"/>
                      <a:r>
                        <a:rPr lang="en-GB" noProof="0" dirty="0" smtClean="0"/>
                        <a:t>C1</a:t>
                      </a:r>
                    </a:p>
                  </a:txBody>
                  <a:tcPr/>
                </a:tc>
                <a:tc>
                  <a:txBody>
                    <a:bodyPr/>
                    <a:lstStyle/>
                    <a:p>
                      <a:pPr algn="ctr"/>
                      <a:r>
                        <a:rPr lang="en-GB" baseline="0" noProof="0" dirty="0" err="1" smtClean="0"/>
                        <a:t>Colonoscope</a:t>
                      </a:r>
                      <a:endParaRPr lang="en-GB" baseline="0" noProof="0" dirty="0" smtClean="0"/>
                    </a:p>
                  </a:txBody>
                  <a:tcPr/>
                </a:tc>
                <a:tc>
                  <a:txBody>
                    <a:bodyPr/>
                    <a:lstStyle/>
                    <a:p>
                      <a:pPr algn="ctr"/>
                      <a:r>
                        <a:rPr lang="en-GB" baseline="0" noProof="0" dirty="0" smtClean="0"/>
                        <a:t>A</a:t>
                      </a:r>
                    </a:p>
                  </a:txBody>
                  <a:tcPr/>
                </a:tc>
              </a:tr>
              <a:tr h="370840">
                <a:tc>
                  <a:txBody>
                    <a:bodyPr/>
                    <a:lstStyle/>
                    <a:p>
                      <a:pPr algn="ctr"/>
                      <a:r>
                        <a:rPr lang="en-GB" noProof="0" dirty="0" smtClean="0"/>
                        <a:t>C1</a:t>
                      </a:r>
                    </a:p>
                  </a:txBody>
                  <a:tcPr/>
                </a:tc>
                <a:tc>
                  <a:txBody>
                    <a:bodyPr/>
                    <a:lstStyle/>
                    <a:p>
                      <a:pPr algn="ctr"/>
                      <a:r>
                        <a:rPr lang="en-GB" baseline="0" noProof="0" dirty="0" err="1" smtClean="0"/>
                        <a:t>Colonoscope</a:t>
                      </a:r>
                      <a:endParaRPr lang="en-GB" baseline="0" noProof="0" dirty="0" smtClean="0"/>
                    </a:p>
                  </a:txBody>
                  <a:tcPr/>
                </a:tc>
                <a:tc>
                  <a:txBody>
                    <a:bodyPr/>
                    <a:lstStyle/>
                    <a:p>
                      <a:pPr algn="ctr"/>
                      <a:r>
                        <a:rPr lang="en-GB" baseline="0" noProof="0" dirty="0" smtClean="0"/>
                        <a:t>B</a:t>
                      </a:r>
                    </a:p>
                  </a:txBody>
                  <a:tcPr/>
                </a:tc>
              </a:tr>
              <a:tr h="370840">
                <a:tc>
                  <a:txBody>
                    <a:bodyPr/>
                    <a:lstStyle/>
                    <a:p>
                      <a:pPr algn="ctr"/>
                      <a:r>
                        <a:rPr lang="en-GB" noProof="0" dirty="0" smtClean="0"/>
                        <a:t>C1</a:t>
                      </a:r>
                    </a:p>
                  </a:txBody>
                  <a:tcPr/>
                </a:tc>
                <a:tc>
                  <a:txBody>
                    <a:bodyPr/>
                    <a:lstStyle/>
                    <a:p>
                      <a:pPr algn="ctr"/>
                      <a:r>
                        <a:rPr lang="en-GB" baseline="0" noProof="0" dirty="0" err="1" smtClean="0"/>
                        <a:t>Colonoscope</a:t>
                      </a:r>
                      <a:endParaRPr lang="en-GB" baseline="0" noProof="0" dirty="0" smtClean="0"/>
                    </a:p>
                  </a:txBody>
                  <a:tcPr/>
                </a:tc>
                <a:tc>
                  <a:txBody>
                    <a:bodyPr/>
                    <a:lstStyle/>
                    <a:p>
                      <a:pPr algn="ctr"/>
                      <a:r>
                        <a:rPr lang="en-GB" baseline="0" noProof="0" dirty="0" smtClean="0"/>
                        <a:t>C</a:t>
                      </a:r>
                    </a:p>
                  </a:txBody>
                  <a:tcPr/>
                </a:tc>
              </a:tr>
              <a:tr h="370840">
                <a:tc>
                  <a:txBody>
                    <a:bodyPr/>
                    <a:lstStyle/>
                    <a:p>
                      <a:pPr algn="ctr"/>
                      <a:r>
                        <a:rPr lang="en-GB" noProof="0" dirty="0" smtClean="0"/>
                        <a:t>C2</a:t>
                      </a:r>
                    </a:p>
                  </a:txBody>
                  <a:tcPr/>
                </a:tc>
                <a:tc>
                  <a:txBody>
                    <a:bodyPr/>
                    <a:lstStyle/>
                    <a:p>
                      <a:pPr algn="ctr"/>
                      <a:r>
                        <a:rPr lang="en-GB" baseline="0" noProof="0" dirty="0" err="1" smtClean="0"/>
                        <a:t>Colonoscope</a:t>
                      </a:r>
                      <a:endParaRPr lang="en-GB" baseline="0" noProof="0" dirty="0" smtClean="0"/>
                    </a:p>
                  </a:txBody>
                  <a:tcPr/>
                </a:tc>
                <a:tc>
                  <a:txBody>
                    <a:bodyPr/>
                    <a:lstStyle/>
                    <a:p>
                      <a:pPr algn="ctr"/>
                      <a:r>
                        <a:rPr lang="en-GB" baseline="0" noProof="0" dirty="0" smtClean="0"/>
                        <a:t>D</a:t>
                      </a:r>
                    </a:p>
                  </a:txBody>
                  <a:tcPr/>
                </a:tc>
              </a:tr>
              <a:tr h="370840">
                <a:tc>
                  <a:txBody>
                    <a:bodyPr/>
                    <a:lstStyle/>
                    <a:p>
                      <a:pPr algn="ctr"/>
                      <a:r>
                        <a:rPr lang="en-GB" noProof="0" dirty="0" smtClean="0"/>
                        <a:t>C3</a:t>
                      </a:r>
                    </a:p>
                  </a:txBody>
                  <a:tcPr/>
                </a:tc>
                <a:tc>
                  <a:txBody>
                    <a:bodyPr/>
                    <a:lstStyle/>
                    <a:p>
                      <a:pPr algn="ctr"/>
                      <a:r>
                        <a:rPr lang="en-GB" baseline="0" noProof="0" dirty="0" err="1" smtClean="0"/>
                        <a:t>Gastroscope</a:t>
                      </a:r>
                      <a:endParaRPr lang="en-GB" baseline="0" noProof="0" dirty="0" smtClean="0"/>
                    </a:p>
                  </a:txBody>
                  <a:tcPr/>
                </a:tc>
                <a:tc>
                  <a:txBody>
                    <a:bodyPr/>
                    <a:lstStyle/>
                    <a:p>
                      <a:pPr algn="ctr"/>
                      <a:r>
                        <a:rPr lang="en-GB" baseline="0" noProof="0" dirty="0" smtClean="0"/>
                        <a:t>E</a:t>
                      </a:r>
                    </a:p>
                  </a:txBody>
                  <a:tcPr/>
                </a:tc>
              </a:tr>
              <a:tr h="370840">
                <a:tc>
                  <a:txBody>
                    <a:bodyPr/>
                    <a:lstStyle/>
                    <a:p>
                      <a:pPr algn="ctr"/>
                      <a:r>
                        <a:rPr lang="en-GB" noProof="0" dirty="0" smtClean="0"/>
                        <a:t>C3</a:t>
                      </a:r>
                    </a:p>
                  </a:txBody>
                  <a:tcPr/>
                </a:tc>
                <a:tc>
                  <a:txBody>
                    <a:bodyPr/>
                    <a:lstStyle/>
                    <a:p>
                      <a:pPr algn="ctr"/>
                      <a:r>
                        <a:rPr lang="en-GB" baseline="0" noProof="0" dirty="0" err="1" smtClean="0"/>
                        <a:t>Gastroscope</a:t>
                      </a:r>
                      <a:endParaRPr lang="en-GB" baseline="0" noProof="0" dirty="0" smtClean="0"/>
                    </a:p>
                  </a:txBody>
                  <a:tcPr/>
                </a:tc>
                <a:tc>
                  <a:txBody>
                    <a:bodyPr/>
                    <a:lstStyle/>
                    <a:p>
                      <a:pPr algn="ctr"/>
                      <a:r>
                        <a:rPr lang="en-GB" baseline="0" noProof="0" dirty="0" smtClean="0"/>
                        <a:t>F</a:t>
                      </a:r>
                    </a:p>
                  </a:txBody>
                  <a:tcPr/>
                </a:tc>
              </a:tr>
              <a:tr h="370840">
                <a:tc>
                  <a:txBody>
                    <a:bodyPr/>
                    <a:lstStyle/>
                    <a:p>
                      <a:pPr algn="ctr"/>
                      <a:r>
                        <a:rPr lang="en-GB" noProof="0" dirty="0" smtClean="0"/>
                        <a:t>C4 </a:t>
                      </a:r>
                      <a:r>
                        <a:rPr lang="en-GB" baseline="30000" noProof="0" dirty="0" smtClean="0">
                          <a:solidFill>
                            <a:srgbClr val="FF0000"/>
                          </a:solidFill>
                        </a:rPr>
                        <a:t>(c)</a:t>
                      </a:r>
                    </a:p>
                  </a:txBody>
                  <a:tcPr/>
                </a:tc>
                <a:tc>
                  <a:txBody>
                    <a:bodyPr/>
                    <a:lstStyle/>
                    <a:p>
                      <a:pPr algn="ctr"/>
                      <a:r>
                        <a:rPr lang="en-GB" baseline="0" noProof="0" dirty="0" err="1" smtClean="0"/>
                        <a:t>Gastroscope</a:t>
                      </a:r>
                      <a:endParaRPr lang="en-GB" baseline="0" noProof="0" dirty="0" smtClean="0"/>
                    </a:p>
                  </a:txBody>
                  <a:tcPr/>
                </a:tc>
                <a:tc>
                  <a:txBody>
                    <a:bodyPr/>
                    <a:lstStyle/>
                    <a:p>
                      <a:pPr algn="ctr"/>
                      <a:r>
                        <a:rPr lang="en-GB" baseline="0" noProof="0" dirty="0" smtClean="0"/>
                        <a:t>G</a:t>
                      </a:r>
                    </a:p>
                  </a:txBody>
                  <a:tcPr/>
                </a:tc>
              </a:tr>
              <a:tr h="370840">
                <a:tc>
                  <a:txBody>
                    <a:bodyPr/>
                    <a:lstStyle/>
                    <a:p>
                      <a:pPr algn="ctr"/>
                      <a:r>
                        <a:rPr lang="en-GB" noProof="0" dirty="0" smtClean="0"/>
                        <a:t>C3</a:t>
                      </a:r>
                    </a:p>
                  </a:txBody>
                  <a:tcPr/>
                </a:tc>
                <a:tc>
                  <a:txBody>
                    <a:bodyPr/>
                    <a:lstStyle/>
                    <a:p>
                      <a:pPr algn="ctr"/>
                      <a:r>
                        <a:rPr lang="en-GB" baseline="0" noProof="0" dirty="0" err="1" smtClean="0"/>
                        <a:t>Gastroscope</a:t>
                      </a:r>
                      <a:endParaRPr lang="en-GB" baseline="0" noProof="0" dirty="0" smtClean="0"/>
                    </a:p>
                  </a:txBody>
                  <a:tcPr/>
                </a:tc>
                <a:tc>
                  <a:txBody>
                    <a:bodyPr/>
                    <a:lstStyle/>
                    <a:p>
                      <a:pPr algn="ctr"/>
                      <a:r>
                        <a:rPr lang="en-GB" baseline="0" noProof="0" dirty="0" smtClean="0"/>
                        <a:t>H</a:t>
                      </a:r>
                    </a:p>
                  </a:txBody>
                  <a:tcPr/>
                </a:tc>
              </a:tr>
              <a:tr h="370840">
                <a:tc>
                  <a:txBody>
                    <a:bodyPr/>
                    <a:lstStyle/>
                    <a:p>
                      <a:pPr algn="ctr"/>
                      <a:endParaRPr lang="en-GB" noProof="0" dirty="0" smtClean="0"/>
                    </a:p>
                  </a:txBody>
                  <a:tcPr/>
                </a:tc>
                <a:tc>
                  <a:txBody>
                    <a:bodyPr/>
                    <a:lstStyle/>
                    <a:p>
                      <a:pPr algn="ctr"/>
                      <a:r>
                        <a:rPr lang="en-GB" baseline="0" noProof="0" dirty="0" smtClean="0"/>
                        <a:t>…</a:t>
                      </a:r>
                    </a:p>
                  </a:txBody>
                  <a:tcPr/>
                </a:tc>
                <a:tc>
                  <a:txBody>
                    <a:bodyPr/>
                    <a:lstStyle/>
                    <a:p>
                      <a:pPr algn="ctr"/>
                      <a:r>
                        <a:rPr lang="en-GB" baseline="0" noProof="0" dirty="0" smtClean="0"/>
                        <a:t>…</a:t>
                      </a:r>
                    </a:p>
                  </a:txBody>
                  <a:tcPr/>
                </a:tc>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2105059286"/>
              </p:ext>
            </p:extLst>
          </p:nvPr>
        </p:nvGraphicFramePr>
        <p:xfrm>
          <a:off x="4275474" y="1904468"/>
          <a:ext cx="1486462" cy="4251960"/>
        </p:xfrm>
        <a:graphic>
          <a:graphicData uri="http://schemas.openxmlformats.org/drawingml/2006/table">
            <a:tbl>
              <a:tblPr firstRow="1" bandRow="1">
                <a:tableStyleId>{5C22544A-7EE6-4342-B048-85BDC9FD1C3A}</a:tableStyleId>
              </a:tblPr>
              <a:tblGrid>
                <a:gridCol w="1486462"/>
              </a:tblGrid>
              <a:tr h="370840">
                <a:tc>
                  <a:txBody>
                    <a:bodyPr/>
                    <a:lstStyle/>
                    <a:p>
                      <a:pPr algn="ctr"/>
                      <a:r>
                        <a:rPr lang="en-GB" noProof="0" dirty="0" smtClean="0"/>
                        <a:t>Selected endoscopes for PQ</a:t>
                      </a:r>
                      <a:endParaRPr lang="en-GB" noProof="0" dirty="0"/>
                    </a:p>
                  </a:txBody>
                  <a:tcPr/>
                </a:tc>
              </a:tr>
              <a:tr h="370840">
                <a:tc>
                  <a:txBody>
                    <a:bodyPr/>
                    <a:lstStyle/>
                    <a:p>
                      <a:pPr algn="ctr"/>
                      <a:endParaRPr lang="en-GB" baseline="0" noProof="0" dirty="0" smtClean="0"/>
                    </a:p>
                  </a:txBody>
                  <a:tcPr/>
                </a:tc>
              </a:tr>
              <a:tr h="370840">
                <a:tc>
                  <a:txBody>
                    <a:bodyPr/>
                    <a:lstStyle/>
                    <a:p>
                      <a:pPr algn="ctr"/>
                      <a:endParaRPr lang="en-GB" baseline="0" noProof="0" dirty="0" smtClean="0"/>
                    </a:p>
                  </a:txBody>
                  <a:tcPr/>
                </a:tc>
              </a:tr>
              <a:tr h="370840">
                <a:tc>
                  <a:txBody>
                    <a:bodyPr/>
                    <a:lstStyle/>
                    <a:p>
                      <a:pPr algn="ctr"/>
                      <a:r>
                        <a:rPr lang="en-GB" baseline="0" noProof="0" dirty="0" smtClean="0"/>
                        <a:t>C</a:t>
                      </a:r>
                    </a:p>
                  </a:txBody>
                  <a:tcPr/>
                </a:tc>
              </a:tr>
              <a:tr h="370840">
                <a:tc>
                  <a:txBody>
                    <a:bodyPr/>
                    <a:lstStyle/>
                    <a:p>
                      <a:pPr algn="ctr"/>
                      <a:r>
                        <a:rPr lang="en-GB" baseline="0" noProof="0" dirty="0" smtClean="0"/>
                        <a:t>D</a:t>
                      </a:r>
                    </a:p>
                  </a:txBody>
                  <a:tcPr/>
                </a:tc>
              </a:tr>
              <a:tr h="370840">
                <a:tc>
                  <a:txBody>
                    <a:bodyPr/>
                    <a:lstStyle/>
                    <a:p>
                      <a:pPr algn="ctr"/>
                      <a:endParaRPr lang="en-GB" baseline="0" noProof="0" dirty="0" smtClean="0"/>
                    </a:p>
                  </a:txBody>
                  <a:tcPr/>
                </a:tc>
              </a:tr>
              <a:tr h="370840">
                <a:tc>
                  <a:txBody>
                    <a:bodyPr/>
                    <a:lstStyle/>
                    <a:p>
                      <a:pPr algn="ctr"/>
                      <a:endParaRPr lang="en-GB" baseline="0" noProof="0" dirty="0" smtClean="0"/>
                    </a:p>
                  </a:txBody>
                  <a:tcPr/>
                </a:tc>
              </a:tr>
              <a:tr h="370840">
                <a:tc>
                  <a:txBody>
                    <a:bodyPr/>
                    <a:lstStyle/>
                    <a:p>
                      <a:pPr algn="ctr"/>
                      <a:r>
                        <a:rPr lang="en-GB" baseline="0" noProof="0" dirty="0" smtClean="0"/>
                        <a:t>G</a:t>
                      </a:r>
                    </a:p>
                  </a:txBody>
                  <a:tcPr/>
                </a:tc>
              </a:tr>
              <a:tr h="370840">
                <a:tc>
                  <a:txBody>
                    <a:bodyPr/>
                    <a:lstStyle/>
                    <a:p>
                      <a:pPr algn="ctr"/>
                      <a:endParaRPr lang="en-GB" baseline="0" noProof="0" dirty="0" smtClean="0"/>
                    </a:p>
                  </a:txBody>
                  <a:tcPr/>
                </a:tc>
              </a:tr>
              <a:tr h="370840">
                <a:tc>
                  <a:txBody>
                    <a:bodyPr/>
                    <a:lstStyle/>
                    <a:p>
                      <a:pPr algn="ctr"/>
                      <a:r>
                        <a:rPr lang="en-GB" baseline="0" noProof="0" dirty="0" smtClean="0"/>
                        <a:t>…</a:t>
                      </a:r>
                    </a:p>
                  </a:txBody>
                  <a:tcPr/>
                </a:tc>
              </a:tr>
            </a:tbl>
          </a:graphicData>
        </a:graphic>
      </p:graphicFrame>
      <p:sp>
        <p:nvSpPr>
          <p:cNvPr id="3" name="ZoneTexte 2"/>
          <p:cNvSpPr txBox="1"/>
          <p:nvPr/>
        </p:nvSpPr>
        <p:spPr>
          <a:xfrm>
            <a:off x="439392" y="6347436"/>
            <a:ext cx="6590466" cy="307777"/>
          </a:xfrm>
          <a:prstGeom prst="rect">
            <a:avLst/>
          </a:prstGeom>
          <a:noFill/>
        </p:spPr>
        <p:txBody>
          <a:bodyPr wrap="none" rtlCol="0">
            <a:spAutoFit/>
          </a:bodyPr>
          <a:lstStyle/>
          <a:p>
            <a:r>
              <a:rPr lang="en-GB" sz="1400" dirty="0" smtClean="0"/>
              <a:t>(a): Performance Qualification. (b): longest endoscope. </a:t>
            </a:r>
            <a:r>
              <a:rPr lang="en-GB" sz="1400" smtClean="0"/>
              <a:t>(c): </a:t>
            </a:r>
            <a:r>
              <a:rPr lang="en-GB" sz="1400" dirty="0"/>
              <a:t>C4 = C3 + 1 extra </a:t>
            </a:r>
            <a:r>
              <a:rPr lang="en-GB" sz="1400" dirty="0" smtClean="0"/>
              <a:t>connection </a:t>
            </a:r>
            <a:endParaRPr lang="en-GB" sz="1400" dirty="0"/>
          </a:p>
        </p:txBody>
      </p:sp>
      <p:sp>
        <p:nvSpPr>
          <p:cNvPr id="13" name="Accolade fermante 12"/>
          <p:cNvSpPr/>
          <p:nvPr/>
        </p:nvSpPr>
        <p:spPr>
          <a:xfrm>
            <a:off x="3350223" y="2966510"/>
            <a:ext cx="189773" cy="897735"/>
          </a:xfrm>
          <a:prstGeom prst="rightBrace">
            <a:avLst>
              <a:gd name="adj1" fmla="val 17788"/>
              <a:gd name="adj2" fmla="val 84959"/>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8" name="Accolade fermante 17"/>
          <p:cNvSpPr/>
          <p:nvPr/>
        </p:nvSpPr>
        <p:spPr>
          <a:xfrm>
            <a:off x="3312850" y="4410772"/>
            <a:ext cx="189773" cy="1285435"/>
          </a:xfrm>
          <a:prstGeom prst="rightBrace">
            <a:avLst>
              <a:gd name="adj1" fmla="val 17788"/>
              <a:gd name="adj2" fmla="val 59976"/>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9" name="Accolade fermante 18"/>
          <p:cNvSpPr/>
          <p:nvPr/>
        </p:nvSpPr>
        <p:spPr>
          <a:xfrm>
            <a:off x="3349345" y="3980152"/>
            <a:ext cx="189773" cy="270922"/>
          </a:xfrm>
          <a:prstGeom prst="rightBrace">
            <a:avLst>
              <a:gd name="adj1" fmla="val 17788"/>
              <a:gd name="adj2" fmla="val 50813"/>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cxnSp>
        <p:nvCxnSpPr>
          <p:cNvPr id="17" name="Connecteur droit avec flèche 16"/>
          <p:cNvCxnSpPr>
            <a:stCxn id="13" idx="1"/>
          </p:cNvCxnSpPr>
          <p:nvPr/>
        </p:nvCxnSpPr>
        <p:spPr>
          <a:xfrm>
            <a:off x="3539996" y="3729217"/>
            <a:ext cx="620411" cy="10951"/>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Connecteur droit avec flèche 21"/>
          <p:cNvCxnSpPr>
            <a:stCxn id="19" idx="1"/>
          </p:cNvCxnSpPr>
          <p:nvPr/>
        </p:nvCxnSpPr>
        <p:spPr>
          <a:xfrm>
            <a:off x="3539118" y="4117816"/>
            <a:ext cx="621289" cy="1882"/>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Connecteur droit avec flèche 23"/>
          <p:cNvCxnSpPr>
            <a:stCxn id="18" idx="1"/>
          </p:cNvCxnSpPr>
          <p:nvPr/>
        </p:nvCxnSpPr>
        <p:spPr>
          <a:xfrm flipV="1">
            <a:off x="3502623" y="5178003"/>
            <a:ext cx="657784" cy="3721"/>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0" name="Accolade fermante 29"/>
          <p:cNvSpPr/>
          <p:nvPr/>
        </p:nvSpPr>
        <p:spPr>
          <a:xfrm rot="10800000">
            <a:off x="6633876" y="2943743"/>
            <a:ext cx="189773" cy="897735"/>
          </a:xfrm>
          <a:prstGeom prst="rightBrace">
            <a:avLst>
              <a:gd name="adj1" fmla="val 17788"/>
              <a:gd name="adj2" fmla="val 13414"/>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1" name="Accolade fermante 30"/>
          <p:cNvSpPr/>
          <p:nvPr/>
        </p:nvSpPr>
        <p:spPr>
          <a:xfrm rot="10800000">
            <a:off x="6640296" y="4417197"/>
            <a:ext cx="189773" cy="1279009"/>
          </a:xfrm>
          <a:prstGeom prst="rightBrace">
            <a:avLst>
              <a:gd name="adj1" fmla="val 17788"/>
              <a:gd name="adj2" fmla="val 41306"/>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2" name="Accolade fermante 31"/>
          <p:cNvSpPr/>
          <p:nvPr/>
        </p:nvSpPr>
        <p:spPr>
          <a:xfrm rot="10800000">
            <a:off x="6640298" y="3993879"/>
            <a:ext cx="189773" cy="270922"/>
          </a:xfrm>
          <a:prstGeom prst="rightBrace">
            <a:avLst>
              <a:gd name="adj1" fmla="val 17788"/>
              <a:gd name="adj2" fmla="val 50813"/>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cxnSp>
        <p:nvCxnSpPr>
          <p:cNvPr id="39" name="Connecteur droit avec flèche 38"/>
          <p:cNvCxnSpPr>
            <a:stCxn id="30" idx="1"/>
          </p:cNvCxnSpPr>
          <p:nvPr/>
        </p:nvCxnSpPr>
        <p:spPr>
          <a:xfrm flipH="1">
            <a:off x="5941353" y="3721056"/>
            <a:ext cx="692523" cy="4514"/>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Connecteur droit avec flèche 40"/>
          <p:cNvCxnSpPr>
            <a:stCxn id="32" idx="1"/>
          </p:cNvCxnSpPr>
          <p:nvPr/>
        </p:nvCxnSpPr>
        <p:spPr>
          <a:xfrm flipH="1" flipV="1">
            <a:off x="5941353" y="4112399"/>
            <a:ext cx="698945" cy="14738"/>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3" name="Connecteur droit avec flèche 42"/>
          <p:cNvCxnSpPr/>
          <p:nvPr/>
        </p:nvCxnSpPr>
        <p:spPr>
          <a:xfrm flipH="1">
            <a:off x="5948653" y="5167895"/>
            <a:ext cx="698942" cy="10108"/>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8" name="ZoneTexte 57"/>
          <p:cNvSpPr txBox="1"/>
          <p:nvPr/>
        </p:nvSpPr>
        <p:spPr>
          <a:xfrm>
            <a:off x="435979" y="1288911"/>
            <a:ext cx="3743746" cy="369332"/>
          </a:xfrm>
          <a:prstGeom prst="rect">
            <a:avLst/>
          </a:prstGeom>
          <a:noFill/>
        </p:spPr>
        <p:txBody>
          <a:bodyPr wrap="none" rtlCol="0">
            <a:spAutoFit/>
          </a:bodyPr>
          <a:lstStyle/>
          <a:p>
            <a:r>
              <a:rPr lang="fr-FR" dirty="0" smtClean="0"/>
              <a:t>Endoscope Type Test Group (</a:t>
            </a:r>
            <a:r>
              <a:rPr lang="fr-FR" dirty="0" err="1" smtClean="0"/>
              <a:t>Annex</a:t>
            </a:r>
            <a:r>
              <a:rPr lang="fr-FR" dirty="0" smtClean="0"/>
              <a:t> F)</a:t>
            </a:r>
            <a:endParaRPr lang="fr-FR" dirty="0"/>
          </a:p>
        </p:txBody>
      </p:sp>
      <p:sp>
        <p:nvSpPr>
          <p:cNvPr id="59" name="ZoneTexte 58"/>
          <p:cNvSpPr txBox="1"/>
          <p:nvPr/>
        </p:nvSpPr>
        <p:spPr>
          <a:xfrm>
            <a:off x="6891114" y="1289675"/>
            <a:ext cx="3609507" cy="369332"/>
          </a:xfrm>
          <a:prstGeom prst="rect">
            <a:avLst/>
          </a:prstGeom>
          <a:noFill/>
        </p:spPr>
        <p:txBody>
          <a:bodyPr wrap="none" rtlCol="0">
            <a:spAutoFit/>
          </a:bodyPr>
          <a:lstStyle/>
          <a:p>
            <a:r>
              <a:rPr lang="fr-FR" dirty="0" smtClean="0"/>
              <a:t>Endoscope </a:t>
            </a:r>
            <a:r>
              <a:rPr lang="fr-FR" dirty="0" err="1" smtClean="0"/>
              <a:t>product</a:t>
            </a:r>
            <a:r>
              <a:rPr lang="fr-FR" dirty="0" smtClean="0"/>
              <a:t> </a:t>
            </a:r>
            <a:r>
              <a:rPr lang="fr-FR" dirty="0" err="1" smtClean="0"/>
              <a:t>family</a:t>
            </a:r>
            <a:r>
              <a:rPr lang="fr-FR" dirty="0" smtClean="0"/>
              <a:t> (</a:t>
            </a:r>
            <a:r>
              <a:rPr lang="fr-FR" dirty="0" err="1" smtClean="0"/>
              <a:t>Annex</a:t>
            </a:r>
            <a:r>
              <a:rPr lang="fr-FR" dirty="0" smtClean="0"/>
              <a:t> G)</a:t>
            </a:r>
            <a:endParaRPr lang="fr-FR" dirty="0"/>
          </a:p>
        </p:txBody>
      </p:sp>
    </p:spTree>
    <p:extLst>
      <p:ext uri="{BB962C8B-B14F-4D97-AF65-F5344CB8AC3E}">
        <p14:creationId xmlns:p14="http://schemas.microsoft.com/office/powerpoint/2010/main" val="277749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9" grpId="0" animBg="1"/>
      <p:bldP spid="30" grpId="0" animBg="1"/>
      <p:bldP spid="31" grpId="0" animBg="1"/>
      <p:bldP spid="32" grpId="0" animBg="1"/>
      <p:bldP spid="58" grpId="0"/>
      <p:bldP spid="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25" name="Rectangle 7"/>
          <p:cNvSpPr>
            <a:spLocks noGrp="1" noChangeArrowheads="1"/>
          </p:cNvSpPr>
          <p:nvPr>
            <p:ph type="title"/>
          </p:nvPr>
        </p:nvSpPr>
        <p:spPr>
          <a:xfrm>
            <a:off x="684213" y="188913"/>
            <a:ext cx="9800343" cy="656590"/>
          </a:xfrm>
        </p:spPr>
        <p:txBody>
          <a:bodyPr wrap="square" rtlCol="0" anchor="t">
            <a:spAutoFit/>
          </a:bodyPr>
          <a:lstStyle/>
          <a:p>
            <a:pPr eaLnBrk="1" fontAlgn="auto" hangingPunct="1">
              <a:spcAft>
                <a:spcPts val="0"/>
              </a:spcAft>
              <a:defRPr/>
            </a:pPr>
            <a:r>
              <a:rPr lang="en-US" sz="4000" dirty="0" smtClean="0">
                <a:solidFill>
                  <a:schemeClr val="bg2">
                    <a:lumMod val="50000"/>
                  </a:schemeClr>
                </a:solidFill>
                <a:latin typeface="+mn-lt"/>
                <a:ea typeface="+mj-ea"/>
                <a:cs typeface="+mj-cs"/>
              </a:rPr>
              <a:t>EN 16442: TEST PROGRAM</a:t>
            </a:r>
          </a:p>
        </p:txBody>
      </p:sp>
      <p:grpSp>
        <p:nvGrpSpPr>
          <p:cNvPr id="7" name="Grouper 6"/>
          <p:cNvGrpSpPr/>
          <p:nvPr/>
        </p:nvGrpSpPr>
        <p:grpSpPr>
          <a:xfrm>
            <a:off x="700578" y="1267935"/>
            <a:ext cx="8144598" cy="4708536"/>
            <a:chOff x="550333" y="1117600"/>
            <a:chExt cx="9186334" cy="6035478"/>
          </a:xfrm>
        </p:grpSpPr>
        <p:pic>
          <p:nvPicPr>
            <p:cNvPr id="2" name="Image 1"/>
            <p:cNvPicPr>
              <a:picLocks noChangeAspect="1"/>
            </p:cNvPicPr>
            <p:nvPr/>
          </p:nvPicPr>
          <p:blipFill>
            <a:blip r:embed="rId3"/>
            <a:stretch>
              <a:fillRect/>
            </a:stretch>
          </p:blipFill>
          <p:spPr>
            <a:xfrm>
              <a:off x="559915" y="1117600"/>
              <a:ext cx="9162639" cy="4794956"/>
            </a:xfrm>
            <a:prstGeom prst="rect">
              <a:avLst/>
            </a:prstGeom>
          </p:spPr>
        </p:pic>
        <p:pic>
          <p:nvPicPr>
            <p:cNvPr id="3" name="Image 2"/>
            <p:cNvPicPr>
              <a:picLocks noChangeAspect="1"/>
            </p:cNvPicPr>
            <p:nvPr/>
          </p:nvPicPr>
          <p:blipFill>
            <a:blip r:embed="rId4"/>
            <a:stretch>
              <a:fillRect/>
            </a:stretch>
          </p:blipFill>
          <p:spPr>
            <a:xfrm>
              <a:off x="550333" y="5880101"/>
              <a:ext cx="9186334" cy="1272977"/>
            </a:xfrm>
            <a:prstGeom prst="rect">
              <a:avLst/>
            </a:prstGeom>
          </p:spPr>
        </p:pic>
      </p:grpSp>
      <p:sp>
        <p:nvSpPr>
          <p:cNvPr id="6" name="Rectangle 5"/>
          <p:cNvSpPr/>
          <p:nvPr/>
        </p:nvSpPr>
        <p:spPr>
          <a:xfrm>
            <a:off x="732118" y="5991412"/>
            <a:ext cx="8142942" cy="646331"/>
          </a:xfrm>
          <a:prstGeom prst="rect">
            <a:avLst/>
          </a:prstGeom>
        </p:spPr>
        <p:txBody>
          <a:bodyPr wrap="square">
            <a:spAutoFit/>
          </a:bodyPr>
          <a:lstStyle/>
          <a:p>
            <a:r>
              <a:rPr lang="fr-FR" sz="1200" dirty="0" smtClean="0"/>
              <a:t>a </a:t>
            </a:r>
            <a:r>
              <a:rPr lang="fr-FR" sz="1200" dirty="0"/>
              <a:t>Alternative test </a:t>
            </a:r>
            <a:r>
              <a:rPr lang="fr-FR" sz="1200" dirty="0" err="1"/>
              <a:t>procedure</a:t>
            </a:r>
            <a:r>
              <a:rPr lang="fr-FR" sz="1200" dirty="0"/>
              <a:t> for the </a:t>
            </a:r>
            <a:r>
              <a:rPr lang="fr-FR" sz="1200" dirty="0" err="1"/>
              <a:t>parametric</a:t>
            </a:r>
            <a:r>
              <a:rPr lang="fr-FR" sz="1200" dirty="0"/>
              <a:t> </a:t>
            </a:r>
            <a:r>
              <a:rPr lang="fr-FR" sz="1200" dirty="0" err="1"/>
              <a:t>operational</a:t>
            </a:r>
            <a:r>
              <a:rPr lang="fr-FR" sz="1200" dirty="0"/>
              <a:t> and/of performance qualification of </a:t>
            </a:r>
            <a:r>
              <a:rPr lang="fr-FR" sz="1200" dirty="0" err="1"/>
              <a:t>storage</a:t>
            </a:r>
            <a:r>
              <a:rPr lang="fr-FR" sz="1200" dirty="0"/>
              <a:t> cabinet </a:t>
            </a:r>
            <a:r>
              <a:rPr lang="fr-FR" sz="1200" dirty="0" err="1"/>
              <a:t>is</a:t>
            </a:r>
            <a:r>
              <a:rPr lang="fr-FR" sz="1200" dirty="0"/>
              <a:t> </a:t>
            </a:r>
            <a:r>
              <a:rPr lang="fr-FR" sz="1200" dirty="0" err="1"/>
              <a:t>given</a:t>
            </a:r>
            <a:r>
              <a:rPr lang="fr-FR" sz="1200" dirty="0"/>
              <a:t> in </a:t>
            </a:r>
            <a:r>
              <a:rPr lang="fr-FR" sz="1200" dirty="0" err="1"/>
              <a:t>Annex</a:t>
            </a:r>
            <a:r>
              <a:rPr lang="fr-FR" sz="1200" dirty="0"/>
              <a:t> D of </a:t>
            </a:r>
            <a:r>
              <a:rPr lang="fr-FR" sz="1200" dirty="0" err="1"/>
              <a:t>this</a:t>
            </a:r>
            <a:r>
              <a:rPr lang="fr-FR" sz="1200" dirty="0"/>
              <a:t> standard</a:t>
            </a:r>
          </a:p>
          <a:p>
            <a:r>
              <a:rPr lang="fr-FR" sz="1200" dirty="0"/>
              <a:t>b </a:t>
            </a:r>
            <a:r>
              <a:rPr lang="fr-FR" sz="1200" dirty="0" err="1"/>
              <a:t>These</a:t>
            </a:r>
            <a:r>
              <a:rPr lang="fr-FR" sz="1200" dirty="0"/>
              <a:t> tests are </a:t>
            </a:r>
            <a:r>
              <a:rPr lang="fr-FR" sz="1200" dirty="0" err="1"/>
              <a:t>optional</a:t>
            </a:r>
            <a:r>
              <a:rPr lang="fr-FR" sz="1200" dirty="0"/>
              <a:t> if the </a:t>
            </a:r>
            <a:r>
              <a:rPr lang="fr-FR" sz="1200" dirty="0" err="1"/>
              <a:t>parametric</a:t>
            </a:r>
            <a:r>
              <a:rPr lang="fr-FR" sz="1200" dirty="0"/>
              <a:t> </a:t>
            </a:r>
            <a:r>
              <a:rPr lang="fr-FR" sz="1200" dirty="0" err="1"/>
              <a:t>operational</a:t>
            </a:r>
            <a:r>
              <a:rPr lang="fr-FR" sz="1200" dirty="0"/>
              <a:t> and performance qualification </a:t>
            </a:r>
            <a:r>
              <a:rPr lang="fr-FR" sz="1200" dirty="0" err="1"/>
              <a:t>procedures</a:t>
            </a:r>
            <a:r>
              <a:rPr lang="fr-FR" sz="1200" dirty="0"/>
              <a:t> are </a:t>
            </a:r>
            <a:r>
              <a:rPr lang="fr-FR" sz="1200" dirty="0" err="1"/>
              <a:t>followed</a:t>
            </a:r>
            <a:r>
              <a:rPr lang="fr-FR" sz="1200" dirty="0"/>
              <a:t> (</a:t>
            </a:r>
            <a:r>
              <a:rPr lang="fr-FR" sz="1200" dirty="0" err="1"/>
              <a:t>see</a:t>
            </a:r>
            <a:r>
              <a:rPr lang="fr-FR" sz="1200" dirty="0"/>
              <a:t> </a:t>
            </a:r>
            <a:r>
              <a:rPr lang="fr-FR" sz="1200" dirty="0" err="1"/>
              <a:t>Annex</a:t>
            </a:r>
            <a:r>
              <a:rPr lang="fr-FR" sz="1200" dirty="0"/>
              <a:t> D)</a:t>
            </a:r>
          </a:p>
        </p:txBody>
      </p:sp>
      <p:sp>
        <p:nvSpPr>
          <p:cNvPr id="9" name="Rectangle 8"/>
          <p:cNvSpPr/>
          <p:nvPr/>
        </p:nvSpPr>
        <p:spPr>
          <a:xfrm>
            <a:off x="9158942" y="5029217"/>
            <a:ext cx="2405529" cy="923330"/>
          </a:xfrm>
          <a:prstGeom prst="rect">
            <a:avLst/>
          </a:prstGeom>
        </p:spPr>
        <p:txBody>
          <a:bodyPr wrap="square">
            <a:spAutoFit/>
          </a:bodyPr>
          <a:lstStyle/>
          <a:p>
            <a:r>
              <a:rPr lang="fr-FR" dirty="0"/>
              <a:t>X – </a:t>
            </a:r>
            <a:r>
              <a:rPr lang="fr-FR" dirty="0" err="1"/>
              <a:t>Recommended</a:t>
            </a:r>
            <a:r>
              <a:rPr lang="fr-FR" dirty="0"/>
              <a:t>, </a:t>
            </a:r>
          </a:p>
          <a:p>
            <a:r>
              <a:rPr lang="fr-FR" dirty="0"/>
              <a:t>B – Not </a:t>
            </a:r>
            <a:r>
              <a:rPr lang="fr-FR" dirty="0" err="1"/>
              <a:t>recommended</a:t>
            </a:r>
            <a:r>
              <a:rPr lang="fr-FR" dirty="0"/>
              <a:t>, </a:t>
            </a:r>
          </a:p>
          <a:p>
            <a:r>
              <a:rPr lang="fr-FR" dirty="0"/>
              <a:t>O– </a:t>
            </a:r>
            <a:r>
              <a:rPr lang="fr-FR" dirty="0" err="1"/>
              <a:t>Optional</a:t>
            </a:r>
            <a:endParaRPr lang="fr-FR" dirty="0"/>
          </a:p>
        </p:txBody>
      </p:sp>
      <p:pic>
        <p:nvPicPr>
          <p:cNvPr id="11" name="Image 10"/>
          <p:cNvPicPr>
            <a:picLocks noChangeAspect="1"/>
          </p:cNvPicPr>
          <p:nvPr/>
        </p:nvPicPr>
        <p:blipFill>
          <a:blip r:embed="rId5"/>
          <a:stretch>
            <a:fillRect/>
          </a:stretch>
        </p:blipFill>
        <p:spPr>
          <a:xfrm>
            <a:off x="9088717" y="1708524"/>
            <a:ext cx="2578100" cy="1993900"/>
          </a:xfrm>
          <a:prstGeom prst="rect">
            <a:avLst/>
          </a:prstGeom>
        </p:spPr>
      </p:pic>
    </p:spTree>
    <p:extLst>
      <p:ext uri="{BB962C8B-B14F-4D97-AF65-F5344CB8AC3E}">
        <p14:creationId xmlns:p14="http://schemas.microsoft.com/office/powerpoint/2010/main" val="1893300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25" name="Rectangle 7"/>
          <p:cNvSpPr>
            <a:spLocks noGrp="1" noChangeArrowheads="1"/>
          </p:cNvSpPr>
          <p:nvPr>
            <p:ph type="title"/>
          </p:nvPr>
        </p:nvSpPr>
        <p:spPr>
          <a:xfrm>
            <a:off x="684213" y="188913"/>
            <a:ext cx="9800343" cy="600164"/>
          </a:xfrm>
        </p:spPr>
        <p:txBody>
          <a:bodyPr wrap="square" rtlCol="0" anchor="t">
            <a:spAutoFit/>
          </a:bodyPr>
          <a:lstStyle/>
          <a:p>
            <a:pPr>
              <a:defRPr/>
            </a:pPr>
            <a:r>
              <a:rPr lang="en-US" sz="3600" dirty="0" smtClean="0">
                <a:solidFill>
                  <a:schemeClr val="bg2">
                    <a:lumMod val="50000"/>
                  </a:schemeClr>
                </a:solidFill>
                <a:latin typeface="+mn-lt"/>
              </a:rPr>
              <a:t>EN 16442</a:t>
            </a:r>
            <a:r>
              <a:rPr lang="en-US" sz="3600" dirty="0">
                <a:solidFill>
                  <a:schemeClr val="bg2">
                    <a:lumMod val="50000"/>
                  </a:schemeClr>
                </a:solidFill>
                <a:latin typeface="+mn-lt"/>
              </a:rPr>
              <a:t>: </a:t>
            </a:r>
            <a:r>
              <a:rPr lang="en-US" sz="3600" dirty="0" smtClean="0">
                <a:solidFill>
                  <a:schemeClr val="bg2">
                    <a:lumMod val="50000"/>
                  </a:schemeClr>
                </a:solidFill>
                <a:latin typeface="+mn-lt"/>
              </a:rPr>
              <a:t>SURFACE CONTAMINATION</a:t>
            </a:r>
          </a:p>
        </p:txBody>
      </p:sp>
      <p:sp>
        <p:nvSpPr>
          <p:cNvPr id="2" name="Rectangle 1"/>
          <p:cNvSpPr/>
          <p:nvPr/>
        </p:nvSpPr>
        <p:spPr>
          <a:xfrm>
            <a:off x="254000" y="1460563"/>
            <a:ext cx="11444111" cy="3724097"/>
          </a:xfrm>
          <a:prstGeom prst="rect">
            <a:avLst/>
          </a:prstGeom>
        </p:spPr>
        <p:txBody>
          <a:bodyPr wrap="square">
            <a:spAutoFit/>
          </a:bodyPr>
          <a:lstStyle/>
          <a:p>
            <a:r>
              <a:rPr lang="en-GB" sz="2800" b="1" dirty="0" smtClean="0">
                <a:solidFill>
                  <a:srgbClr val="3E98B3"/>
                </a:solidFill>
              </a:rPr>
              <a:t>6.5.1.1 </a:t>
            </a:r>
            <a:r>
              <a:rPr lang="en-GB" sz="2800" dirty="0" smtClean="0"/>
              <a:t>The efficacy of the recommended cleaning/disinfection procedure shall be verified by determining the contamination level with contact agar from 4 zones in the chamber located as follows: </a:t>
            </a:r>
          </a:p>
          <a:p>
            <a:endParaRPr lang="en-GB" sz="1600" dirty="0" smtClean="0"/>
          </a:p>
          <a:p>
            <a:r>
              <a:rPr lang="en-GB" sz="2800" dirty="0" smtClean="0"/>
              <a:t>— 2 zones that could be in contact with the endoscope during storage, </a:t>
            </a:r>
          </a:p>
          <a:p>
            <a:r>
              <a:rPr lang="en-GB" sz="2400" dirty="0" smtClean="0"/>
              <a:t>— 1 </a:t>
            </a:r>
            <a:r>
              <a:rPr lang="en-GB" sz="2800" dirty="0" smtClean="0"/>
              <a:t>zone at other location in the chamber of the ESC, </a:t>
            </a:r>
          </a:p>
          <a:p>
            <a:r>
              <a:rPr lang="en-GB" sz="2800" dirty="0" smtClean="0"/>
              <a:t>— 1 zone at the bottom. </a:t>
            </a:r>
          </a:p>
          <a:p>
            <a:endParaRPr lang="en-GB" sz="2400" dirty="0"/>
          </a:p>
          <a:p>
            <a:endParaRPr lang="en-GB" sz="2400" dirty="0" smtClean="0"/>
          </a:p>
        </p:txBody>
      </p:sp>
      <p:sp>
        <p:nvSpPr>
          <p:cNvPr id="11" name="Rectangle 10"/>
          <p:cNvSpPr/>
          <p:nvPr/>
        </p:nvSpPr>
        <p:spPr>
          <a:xfrm>
            <a:off x="254001" y="4550387"/>
            <a:ext cx="7859888" cy="1815882"/>
          </a:xfrm>
          <a:prstGeom prst="rect">
            <a:avLst/>
          </a:prstGeom>
        </p:spPr>
        <p:txBody>
          <a:bodyPr wrap="square">
            <a:spAutoFit/>
          </a:bodyPr>
          <a:lstStyle/>
          <a:p>
            <a:pPr algn="just"/>
            <a:r>
              <a:rPr lang="en-GB" sz="2800" dirty="0">
                <a:solidFill>
                  <a:srgbClr val="3E98B3"/>
                </a:solidFill>
              </a:rPr>
              <a:t>Method: </a:t>
            </a:r>
            <a:r>
              <a:rPr lang="en-GB" sz="2800" dirty="0"/>
              <a:t>The zones tested shall have a surface area </a:t>
            </a:r>
            <a:r>
              <a:rPr lang="en-GB" sz="2800" dirty="0" smtClean="0"/>
              <a:t>of </a:t>
            </a:r>
            <a:r>
              <a:rPr lang="en-GB" sz="2800" dirty="0"/>
              <a:t>around 25 cm</a:t>
            </a:r>
            <a:r>
              <a:rPr lang="en-GB" sz="2800" baseline="30000" dirty="0"/>
              <a:t>2</a:t>
            </a:r>
            <a:r>
              <a:rPr lang="en-GB" sz="2800" dirty="0"/>
              <a:t>, with </a:t>
            </a:r>
            <a:r>
              <a:rPr lang="en-GB" sz="2800" dirty="0" err="1"/>
              <a:t>Trypticase</a:t>
            </a:r>
            <a:r>
              <a:rPr lang="en-GB" sz="2800" dirty="0"/>
              <a:t> soya agar to </a:t>
            </a:r>
            <a:r>
              <a:rPr lang="en-GB" sz="2800" dirty="0" smtClean="0"/>
              <a:t>determine </a:t>
            </a:r>
            <a:r>
              <a:rPr lang="en-GB" sz="2800" dirty="0"/>
              <a:t>the presence of bacteria and filamentous </a:t>
            </a:r>
            <a:r>
              <a:rPr lang="en-GB" sz="2800" dirty="0" smtClean="0"/>
              <a:t>fungi </a:t>
            </a:r>
            <a:r>
              <a:rPr lang="en-GB" sz="2800" dirty="0"/>
              <a:t>by incubation at (30±1)°C for at least five days. </a:t>
            </a:r>
          </a:p>
        </p:txBody>
      </p:sp>
      <p:grpSp>
        <p:nvGrpSpPr>
          <p:cNvPr id="14" name="Grouper 13"/>
          <p:cNvGrpSpPr/>
          <p:nvPr/>
        </p:nvGrpSpPr>
        <p:grpSpPr>
          <a:xfrm>
            <a:off x="8554166" y="3965221"/>
            <a:ext cx="2751655" cy="2670834"/>
            <a:chOff x="8554166" y="3965221"/>
            <a:chExt cx="2751655" cy="2670834"/>
          </a:xfrm>
        </p:grpSpPr>
        <p:pic>
          <p:nvPicPr>
            <p:cNvPr id="12" name="Image 11"/>
            <p:cNvPicPr>
              <a:picLocks noChangeAspect="1"/>
            </p:cNvPicPr>
            <p:nvPr/>
          </p:nvPicPr>
          <p:blipFill>
            <a:blip r:embed="rId3"/>
            <a:stretch>
              <a:fillRect/>
            </a:stretch>
          </p:blipFill>
          <p:spPr>
            <a:xfrm>
              <a:off x="8554166" y="3965221"/>
              <a:ext cx="2751655" cy="2503311"/>
            </a:xfrm>
            <a:prstGeom prst="rect">
              <a:avLst/>
            </a:prstGeom>
          </p:spPr>
        </p:pic>
        <p:sp>
          <p:nvSpPr>
            <p:cNvPr id="13" name="Rectangle 12"/>
            <p:cNvSpPr/>
            <p:nvPr/>
          </p:nvSpPr>
          <p:spPr>
            <a:xfrm>
              <a:off x="8555743" y="6405223"/>
              <a:ext cx="1787669" cy="230832"/>
            </a:xfrm>
            <a:prstGeom prst="rect">
              <a:avLst/>
            </a:prstGeom>
          </p:spPr>
          <p:txBody>
            <a:bodyPr wrap="none">
              <a:spAutoFit/>
            </a:bodyPr>
            <a:lstStyle/>
            <a:p>
              <a:r>
                <a:rPr lang="fr-FR" sz="900" dirty="0">
                  <a:solidFill>
                    <a:srgbClr val="BFBFBF"/>
                  </a:solidFill>
                </a:rPr>
                <a:t>http://</a:t>
              </a:r>
              <a:r>
                <a:rPr lang="fr-FR" sz="900" dirty="0" err="1">
                  <a:solidFill>
                    <a:srgbClr val="BFBFBF"/>
                  </a:solidFill>
                </a:rPr>
                <a:t>www.biomerieux-usa.com</a:t>
              </a:r>
              <a:r>
                <a:rPr lang="fr-FR" sz="900" dirty="0">
                  <a:solidFill>
                    <a:srgbClr val="BFBFBF"/>
                  </a:solidFill>
                </a:rPr>
                <a:t>/</a:t>
              </a:r>
            </a:p>
          </p:txBody>
        </p:sp>
      </p:grpSp>
      <p:grpSp>
        <p:nvGrpSpPr>
          <p:cNvPr id="16" name="Grouper 15"/>
          <p:cNvGrpSpPr/>
          <p:nvPr/>
        </p:nvGrpSpPr>
        <p:grpSpPr>
          <a:xfrm>
            <a:off x="8561295" y="132406"/>
            <a:ext cx="2289320" cy="1481242"/>
            <a:chOff x="1806222" y="1327700"/>
            <a:chExt cx="8043334" cy="5346856"/>
          </a:xfrm>
        </p:grpSpPr>
        <p:grpSp>
          <p:nvGrpSpPr>
            <p:cNvPr id="17" name="Grouper 16"/>
            <p:cNvGrpSpPr/>
            <p:nvPr/>
          </p:nvGrpSpPr>
          <p:grpSpPr>
            <a:xfrm>
              <a:off x="1806222" y="1327700"/>
              <a:ext cx="8043334" cy="5346856"/>
              <a:chOff x="550333" y="1117600"/>
              <a:chExt cx="9186334" cy="6035478"/>
            </a:xfrm>
          </p:grpSpPr>
          <p:pic>
            <p:nvPicPr>
              <p:cNvPr id="19" name="Image 18"/>
              <p:cNvPicPr>
                <a:picLocks noChangeAspect="1"/>
              </p:cNvPicPr>
              <p:nvPr/>
            </p:nvPicPr>
            <p:blipFill>
              <a:blip r:embed="rId4"/>
              <a:stretch>
                <a:fillRect/>
              </a:stretch>
            </p:blipFill>
            <p:spPr>
              <a:xfrm>
                <a:off x="559915" y="1117600"/>
                <a:ext cx="9162639" cy="4794956"/>
              </a:xfrm>
              <a:prstGeom prst="rect">
                <a:avLst/>
              </a:prstGeom>
            </p:spPr>
          </p:pic>
          <p:pic>
            <p:nvPicPr>
              <p:cNvPr id="20" name="Image 19"/>
              <p:cNvPicPr>
                <a:picLocks noChangeAspect="1"/>
              </p:cNvPicPr>
              <p:nvPr/>
            </p:nvPicPr>
            <p:blipFill>
              <a:blip r:embed="rId5"/>
              <a:stretch>
                <a:fillRect/>
              </a:stretch>
            </p:blipFill>
            <p:spPr>
              <a:xfrm>
                <a:off x="550333" y="5880101"/>
                <a:ext cx="9186334" cy="1272977"/>
              </a:xfrm>
              <a:prstGeom prst="rect">
                <a:avLst/>
              </a:prstGeom>
            </p:spPr>
          </p:pic>
        </p:grpSp>
        <p:sp>
          <p:nvSpPr>
            <p:cNvPr id="18" name="Rectangle 17"/>
            <p:cNvSpPr/>
            <p:nvPr/>
          </p:nvSpPr>
          <p:spPr>
            <a:xfrm>
              <a:off x="1860939" y="2734852"/>
              <a:ext cx="7941726" cy="197555"/>
            </a:xfrm>
            <a:prstGeom prst="rect">
              <a:avLst/>
            </a:prstGeom>
            <a:gradFill flip="none" rotWithShape="1">
              <a:gsLst>
                <a:gs pos="0">
                  <a:schemeClr val="accent1">
                    <a:satMod val="103000"/>
                    <a:lumMod val="102000"/>
                    <a:tint val="94000"/>
                    <a:alpha val="38000"/>
                  </a:schemeClr>
                </a:gs>
                <a:gs pos="50000">
                  <a:schemeClr val="accent1">
                    <a:satMod val="110000"/>
                    <a:lumMod val="100000"/>
                    <a:shade val="100000"/>
                    <a:alpha val="38000"/>
                  </a:schemeClr>
                </a:gs>
                <a:gs pos="100000">
                  <a:schemeClr val="accent1">
                    <a:lumMod val="99000"/>
                    <a:satMod val="120000"/>
                    <a:shade val="78000"/>
                    <a:alpha val="38000"/>
                  </a:schemeClr>
                </a:gs>
              </a:gsLst>
              <a:lin ang="54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36535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2" name="Rectangle 1"/>
          <p:cNvSpPr/>
          <p:nvPr/>
        </p:nvSpPr>
        <p:spPr>
          <a:xfrm>
            <a:off x="352778" y="1596694"/>
            <a:ext cx="11542889" cy="2246769"/>
          </a:xfrm>
          <a:prstGeom prst="rect">
            <a:avLst/>
          </a:prstGeom>
        </p:spPr>
        <p:txBody>
          <a:bodyPr wrap="square">
            <a:spAutoFit/>
          </a:bodyPr>
          <a:lstStyle/>
          <a:p>
            <a:r>
              <a:rPr lang="en-GB" sz="2800" b="1" dirty="0" smtClean="0">
                <a:solidFill>
                  <a:srgbClr val="3E98B3"/>
                </a:solidFill>
              </a:rPr>
              <a:t>6.5.1.2</a:t>
            </a:r>
            <a:r>
              <a:rPr lang="en-GB" sz="2800" b="1" dirty="0" smtClean="0"/>
              <a:t> </a:t>
            </a:r>
            <a:r>
              <a:rPr lang="en-GB" sz="2800" dirty="0" smtClean="0"/>
              <a:t>Testing shall be performed at the end of the recommended time before application of the recommended cleaning/disinfection procedure. </a:t>
            </a:r>
          </a:p>
          <a:p>
            <a:endParaRPr lang="en-GB" sz="2800" dirty="0" smtClean="0"/>
          </a:p>
          <a:p>
            <a:r>
              <a:rPr lang="en-GB" sz="2800" b="1" dirty="0" smtClean="0">
                <a:solidFill>
                  <a:srgbClr val="3E98B3"/>
                </a:solidFill>
              </a:rPr>
              <a:t>6.5.2 Acceptance criteria </a:t>
            </a:r>
            <a:endParaRPr lang="en-GB" sz="2800" dirty="0" smtClean="0">
              <a:solidFill>
                <a:srgbClr val="3E98B3"/>
              </a:solidFill>
            </a:endParaRPr>
          </a:p>
          <a:p>
            <a:r>
              <a:rPr lang="en-GB" sz="2800" dirty="0" smtClean="0"/>
              <a:t>The contamination levels identified shall be less than 25 CFU/25 cm</a:t>
            </a:r>
            <a:r>
              <a:rPr lang="en-GB" sz="2800" baseline="30000" dirty="0" smtClean="0"/>
              <a:t>2</a:t>
            </a:r>
            <a:r>
              <a:rPr lang="en-GB" sz="2800" dirty="0" smtClean="0"/>
              <a:t>. </a:t>
            </a:r>
            <a:endParaRPr lang="en-GB" sz="2800" dirty="0"/>
          </a:p>
        </p:txBody>
      </p:sp>
      <p:sp>
        <p:nvSpPr>
          <p:cNvPr id="3" name="Rectangle 2"/>
          <p:cNvSpPr/>
          <p:nvPr/>
        </p:nvSpPr>
        <p:spPr>
          <a:xfrm>
            <a:off x="423333" y="4011797"/>
            <a:ext cx="6505223" cy="2308324"/>
          </a:xfrm>
          <a:prstGeom prst="rect">
            <a:avLst/>
          </a:prstGeom>
        </p:spPr>
        <p:txBody>
          <a:bodyPr wrap="square">
            <a:spAutoFit/>
          </a:bodyPr>
          <a:lstStyle/>
          <a:p>
            <a:r>
              <a:rPr lang="en-GB" sz="2400" smtClean="0"/>
              <a:t>NOTE A contamination level lower than 25 CFU is not considered to be satisfactory if the microorganisms recovered are considered to be pathogenic for the intended use of the device. This situation can require further investigation to </a:t>
            </a:r>
            <a:r>
              <a:rPr lang="en-GB" sz="2400" smtClean="0">
                <a:solidFill>
                  <a:srgbClr val="3E98B3"/>
                </a:solidFill>
              </a:rPr>
              <a:t>identify the type and source of contamination</a:t>
            </a:r>
            <a:r>
              <a:rPr lang="en-GB" sz="2400" smtClean="0"/>
              <a:t>. </a:t>
            </a:r>
            <a:endParaRPr lang="en-GB" sz="2400"/>
          </a:p>
        </p:txBody>
      </p:sp>
      <p:pic>
        <p:nvPicPr>
          <p:cNvPr id="6" name="Image 5"/>
          <p:cNvPicPr>
            <a:picLocks noChangeAspect="1"/>
          </p:cNvPicPr>
          <p:nvPr/>
        </p:nvPicPr>
        <p:blipFill>
          <a:blip r:embed="rId3"/>
          <a:stretch>
            <a:fillRect/>
          </a:stretch>
        </p:blipFill>
        <p:spPr>
          <a:xfrm>
            <a:off x="7888111" y="3859465"/>
            <a:ext cx="2822224" cy="2899757"/>
          </a:xfrm>
          <a:prstGeom prst="rect">
            <a:avLst/>
          </a:prstGeom>
        </p:spPr>
      </p:pic>
      <p:grpSp>
        <p:nvGrpSpPr>
          <p:cNvPr id="9" name="Grouper 8"/>
          <p:cNvGrpSpPr/>
          <p:nvPr/>
        </p:nvGrpSpPr>
        <p:grpSpPr>
          <a:xfrm>
            <a:off x="8561295" y="132406"/>
            <a:ext cx="2289320" cy="1481242"/>
            <a:chOff x="1806222" y="1327700"/>
            <a:chExt cx="8043334" cy="5346856"/>
          </a:xfrm>
        </p:grpSpPr>
        <p:grpSp>
          <p:nvGrpSpPr>
            <p:cNvPr id="10" name="Grouper 9"/>
            <p:cNvGrpSpPr/>
            <p:nvPr/>
          </p:nvGrpSpPr>
          <p:grpSpPr>
            <a:xfrm>
              <a:off x="1806222" y="1327700"/>
              <a:ext cx="8043334" cy="5346856"/>
              <a:chOff x="550333" y="1117600"/>
              <a:chExt cx="9186334" cy="6035478"/>
            </a:xfrm>
          </p:grpSpPr>
          <p:pic>
            <p:nvPicPr>
              <p:cNvPr id="12" name="Image 11"/>
              <p:cNvPicPr>
                <a:picLocks noChangeAspect="1"/>
              </p:cNvPicPr>
              <p:nvPr/>
            </p:nvPicPr>
            <p:blipFill>
              <a:blip r:embed="rId4"/>
              <a:stretch>
                <a:fillRect/>
              </a:stretch>
            </p:blipFill>
            <p:spPr>
              <a:xfrm>
                <a:off x="559915" y="1117600"/>
                <a:ext cx="9162639" cy="4794956"/>
              </a:xfrm>
              <a:prstGeom prst="rect">
                <a:avLst/>
              </a:prstGeom>
            </p:spPr>
          </p:pic>
          <p:pic>
            <p:nvPicPr>
              <p:cNvPr id="13" name="Image 12"/>
              <p:cNvPicPr>
                <a:picLocks noChangeAspect="1"/>
              </p:cNvPicPr>
              <p:nvPr/>
            </p:nvPicPr>
            <p:blipFill>
              <a:blip r:embed="rId5"/>
              <a:stretch>
                <a:fillRect/>
              </a:stretch>
            </p:blipFill>
            <p:spPr>
              <a:xfrm>
                <a:off x="550333" y="5880101"/>
                <a:ext cx="9186334" cy="1272977"/>
              </a:xfrm>
              <a:prstGeom prst="rect">
                <a:avLst/>
              </a:prstGeom>
            </p:spPr>
          </p:pic>
        </p:grpSp>
        <p:sp>
          <p:nvSpPr>
            <p:cNvPr id="11" name="Rectangle 10"/>
            <p:cNvSpPr/>
            <p:nvPr/>
          </p:nvSpPr>
          <p:spPr>
            <a:xfrm>
              <a:off x="1860939" y="2734852"/>
              <a:ext cx="7941726" cy="197555"/>
            </a:xfrm>
            <a:prstGeom prst="rect">
              <a:avLst/>
            </a:prstGeom>
            <a:gradFill flip="none" rotWithShape="1">
              <a:gsLst>
                <a:gs pos="0">
                  <a:schemeClr val="accent1">
                    <a:satMod val="103000"/>
                    <a:lumMod val="102000"/>
                    <a:tint val="94000"/>
                    <a:alpha val="38000"/>
                  </a:schemeClr>
                </a:gs>
                <a:gs pos="50000">
                  <a:schemeClr val="accent1">
                    <a:satMod val="110000"/>
                    <a:lumMod val="100000"/>
                    <a:shade val="100000"/>
                    <a:alpha val="38000"/>
                  </a:schemeClr>
                </a:gs>
                <a:gs pos="100000">
                  <a:schemeClr val="accent1">
                    <a:lumMod val="99000"/>
                    <a:satMod val="120000"/>
                    <a:shade val="78000"/>
                    <a:alpha val="38000"/>
                  </a:schemeClr>
                </a:gs>
              </a:gsLst>
              <a:lin ang="54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5" name="Rectangle 7"/>
          <p:cNvSpPr>
            <a:spLocks noGrp="1" noChangeArrowheads="1"/>
          </p:cNvSpPr>
          <p:nvPr>
            <p:ph type="title"/>
          </p:nvPr>
        </p:nvSpPr>
        <p:spPr>
          <a:xfrm>
            <a:off x="684213" y="188913"/>
            <a:ext cx="9800343" cy="600164"/>
          </a:xfrm>
        </p:spPr>
        <p:txBody>
          <a:bodyPr wrap="square" rtlCol="0" anchor="t">
            <a:spAutoFit/>
          </a:bodyPr>
          <a:lstStyle/>
          <a:p>
            <a:pPr>
              <a:defRPr/>
            </a:pPr>
            <a:r>
              <a:rPr lang="en-US" sz="3600" dirty="0" smtClean="0">
                <a:solidFill>
                  <a:schemeClr val="bg2">
                    <a:lumMod val="50000"/>
                  </a:schemeClr>
                </a:solidFill>
                <a:latin typeface="+mn-lt"/>
              </a:rPr>
              <a:t>EN 16442</a:t>
            </a:r>
            <a:r>
              <a:rPr lang="en-US" sz="3600" dirty="0">
                <a:solidFill>
                  <a:schemeClr val="bg2">
                    <a:lumMod val="50000"/>
                  </a:schemeClr>
                </a:solidFill>
                <a:latin typeface="+mn-lt"/>
              </a:rPr>
              <a:t>: </a:t>
            </a:r>
            <a:r>
              <a:rPr lang="en-US" sz="3600" dirty="0" smtClean="0">
                <a:solidFill>
                  <a:schemeClr val="bg2">
                    <a:lumMod val="50000"/>
                  </a:schemeClr>
                </a:solidFill>
                <a:latin typeface="+mn-lt"/>
              </a:rPr>
              <a:t>SURFACE CONTAMINATION</a:t>
            </a:r>
          </a:p>
        </p:txBody>
      </p:sp>
    </p:spTree>
    <p:extLst>
      <p:ext uri="{BB962C8B-B14F-4D97-AF65-F5344CB8AC3E}">
        <p14:creationId xmlns:p14="http://schemas.microsoft.com/office/powerpoint/2010/main" val="407269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25" name="Rectangle 7"/>
          <p:cNvSpPr>
            <a:spLocks noGrp="1" noChangeArrowheads="1"/>
          </p:cNvSpPr>
          <p:nvPr>
            <p:ph type="title"/>
          </p:nvPr>
        </p:nvSpPr>
        <p:spPr>
          <a:xfrm>
            <a:off x="684213" y="188913"/>
            <a:ext cx="9800343" cy="656590"/>
          </a:xfrm>
        </p:spPr>
        <p:txBody>
          <a:bodyPr wrap="square" rtlCol="0" anchor="t">
            <a:spAutoFit/>
          </a:bodyPr>
          <a:lstStyle/>
          <a:p>
            <a:pPr eaLnBrk="1" fontAlgn="auto" hangingPunct="1">
              <a:spcAft>
                <a:spcPts val="0"/>
              </a:spcAft>
              <a:defRPr/>
            </a:pPr>
            <a:r>
              <a:rPr lang="en-US" sz="4000" dirty="0" smtClean="0">
                <a:solidFill>
                  <a:schemeClr val="bg2">
                    <a:lumMod val="50000"/>
                  </a:schemeClr>
                </a:solidFill>
                <a:latin typeface="+mn-lt"/>
                <a:ea typeface="+mj-ea"/>
                <a:cs typeface="+mj-cs"/>
              </a:rPr>
              <a:t>EN 16442: ENDOSCOPES</a:t>
            </a:r>
          </a:p>
        </p:txBody>
      </p:sp>
      <p:sp>
        <p:nvSpPr>
          <p:cNvPr id="2" name="Rectangle 1"/>
          <p:cNvSpPr/>
          <p:nvPr/>
        </p:nvSpPr>
        <p:spPr>
          <a:xfrm>
            <a:off x="582705" y="1598297"/>
            <a:ext cx="10981766" cy="5262980"/>
          </a:xfrm>
          <a:prstGeom prst="rect">
            <a:avLst/>
          </a:prstGeom>
        </p:spPr>
        <p:txBody>
          <a:bodyPr wrap="square">
            <a:spAutoFit/>
          </a:bodyPr>
          <a:lstStyle/>
          <a:p>
            <a:pPr algn="ctr"/>
            <a:r>
              <a:rPr lang="en-GB" sz="2800" b="1" dirty="0" smtClean="0">
                <a:solidFill>
                  <a:srgbClr val="3E98B3"/>
                </a:solidFill>
              </a:rPr>
              <a:t>Verification of the ability of the ESC to maintain the quality of the endoscopes</a:t>
            </a:r>
          </a:p>
          <a:p>
            <a:pPr algn="just"/>
            <a:r>
              <a:rPr lang="en-GB" sz="2800" b="1" dirty="0" smtClean="0">
                <a:solidFill>
                  <a:srgbClr val="3E98B3"/>
                </a:solidFill>
              </a:rPr>
              <a:t>E.2.2.1 </a:t>
            </a:r>
            <a:r>
              <a:rPr lang="en-GB" sz="2800" dirty="0" smtClean="0"/>
              <a:t>The endoscopes intended to be stored in the storage cabinet are cleaned and disinfected, stored in the storage cabinet according to the instructions for use for the maximum storage time specified for the type of endoscope being tested and sampled. </a:t>
            </a:r>
          </a:p>
          <a:p>
            <a:pPr algn="just"/>
            <a:endParaRPr lang="en-GB" sz="2800" dirty="0" smtClean="0"/>
          </a:p>
          <a:p>
            <a:pPr algn="just"/>
            <a:r>
              <a:rPr lang="en-GB" sz="2800" b="1" dirty="0" smtClean="0">
                <a:solidFill>
                  <a:srgbClr val="3E98B3"/>
                </a:solidFill>
              </a:rPr>
              <a:t>E.2.2.2 </a:t>
            </a:r>
            <a:r>
              <a:rPr lang="en-GB" sz="2800" dirty="0" smtClean="0"/>
              <a:t>Samples taken from the distal ends of the endoscopes are split into two equal volumes. Each volume is analysed by membrane filtration and incubated on </a:t>
            </a:r>
            <a:r>
              <a:rPr lang="en-GB" sz="2800" dirty="0" err="1" smtClean="0"/>
              <a:t>Tryptone</a:t>
            </a:r>
            <a:r>
              <a:rPr lang="en-GB" sz="2800" dirty="0" smtClean="0"/>
              <a:t> soya agar and </a:t>
            </a:r>
            <a:r>
              <a:rPr lang="en-GB" sz="2800" dirty="0" err="1" smtClean="0"/>
              <a:t>Sabouraud</a:t>
            </a:r>
            <a:r>
              <a:rPr lang="en-GB" sz="2800" dirty="0" smtClean="0"/>
              <a:t> dextrose agar with chloramphenicol and incubated for </a:t>
            </a:r>
            <a:r>
              <a:rPr lang="en-GB" sz="2800" dirty="0" smtClean="0">
                <a:solidFill>
                  <a:srgbClr val="3E98B3"/>
                </a:solidFill>
              </a:rPr>
              <a:t>5 </a:t>
            </a:r>
            <a:r>
              <a:rPr lang="en-GB" sz="2800" dirty="0" smtClean="0"/>
              <a:t>days at (30 ± 1) °C.</a:t>
            </a:r>
          </a:p>
          <a:p>
            <a:pPr algn="just"/>
            <a:endParaRPr lang="en-GB" sz="2800" dirty="0"/>
          </a:p>
        </p:txBody>
      </p:sp>
      <p:grpSp>
        <p:nvGrpSpPr>
          <p:cNvPr id="3" name="Grouper 2"/>
          <p:cNvGrpSpPr/>
          <p:nvPr/>
        </p:nvGrpSpPr>
        <p:grpSpPr>
          <a:xfrm>
            <a:off x="8561295" y="132406"/>
            <a:ext cx="2289320" cy="1481242"/>
            <a:chOff x="8561295" y="132406"/>
            <a:chExt cx="2289320" cy="1481242"/>
          </a:xfrm>
        </p:grpSpPr>
        <p:grpSp>
          <p:nvGrpSpPr>
            <p:cNvPr id="7" name="Grouper 6"/>
            <p:cNvGrpSpPr/>
            <p:nvPr/>
          </p:nvGrpSpPr>
          <p:grpSpPr>
            <a:xfrm>
              <a:off x="8561295" y="132406"/>
              <a:ext cx="2289320" cy="1481242"/>
              <a:chOff x="550333" y="1117600"/>
              <a:chExt cx="9186334" cy="6035478"/>
            </a:xfrm>
          </p:grpSpPr>
          <p:pic>
            <p:nvPicPr>
              <p:cNvPr id="9" name="Image 8"/>
              <p:cNvPicPr>
                <a:picLocks noChangeAspect="1"/>
              </p:cNvPicPr>
              <p:nvPr/>
            </p:nvPicPr>
            <p:blipFill>
              <a:blip r:embed="rId3"/>
              <a:stretch>
                <a:fillRect/>
              </a:stretch>
            </p:blipFill>
            <p:spPr>
              <a:xfrm>
                <a:off x="559915" y="1117600"/>
                <a:ext cx="9162639" cy="4794956"/>
              </a:xfrm>
              <a:prstGeom prst="rect">
                <a:avLst/>
              </a:prstGeom>
            </p:spPr>
          </p:pic>
          <p:pic>
            <p:nvPicPr>
              <p:cNvPr id="10" name="Image 9"/>
              <p:cNvPicPr>
                <a:picLocks noChangeAspect="1"/>
              </p:cNvPicPr>
              <p:nvPr/>
            </p:nvPicPr>
            <p:blipFill>
              <a:blip r:embed="rId4"/>
              <a:stretch>
                <a:fillRect/>
              </a:stretch>
            </p:blipFill>
            <p:spPr>
              <a:xfrm>
                <a:off x="550333" y="5880101"/>
                <a:ext cx="9186334" cy="1272977"/>
              </a:xfrm>
              <a:prstGeom prst="rect">
                <a:avLst/>
              </a:prstGeom>
            </p:spPr>
          </p:pic>
        </p:grpSp>
        <p:sp>
          <p:nvSpPr>
            <p:cNvPr id="8" name="Rectangle 7"/>
            <p:cNvSpPr/>
            <p:nvPr/>
          </p:nvSpPr>
          <p:spPr>
            <a:xfrm>
              <a:off x="8576869" y="586802"/>
              <a:ext cx="2260400" cy="107407"/>
            </a:xfrm>
            <a:prstGeom prst="rect">
              <a:avLst/>
            </a:prstGeom>
            <a:gradFill flip="none" rotWithShape="1">
              <a:gsLst>
                <a:gs pos="0">
                  <a:schemeClr val="accent1">
                    <a:satMod val="103000"/>
                    <a:lumMod val="102000"/>
                    <a:tint val="94000"/>
                    <a:alpha val="38000"/>
                  </a:schemeClr>
                </a:gs>
                <a:gs pos="50000">
                  <a:schemeClr val="accent1">
                    <a:satMod val="110000"/>
                    <a:lumMod val="100000"/>
                    <a:shade val="100000"/>
                    <a:alpha val="38000"/>
                  </a:schemeClr>
                </a:gs>
                <a:gs pos="100000">
                  <a:schemeClr val="accent1">
                    <a:lumMod val="99000"/>
                    <a:satMod val="120000"/>
                    <a:shade val="78000"/>
                    <a:alpha val="38000"/>
                  </a:schemeClr>
                </a:gs>
              </a:gsLst>
              <a:lin ang="54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04587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25" name="Rectangle 7"/>
          <p:cNvSpPr>
            <a:spLocks noGrp="1" noChangeArrowheads="1"/>
          </p:cNvSpPr>
          <p:nvPr>
            <p:ph type="title"/>
          </p:nvPr>
        </p:nvSpPr>
        <p:spPr>
          <a:xfrm>
            <a:off x="684213" y="188913"/>
            <a:ext cx="9800343" cy="656590"/>
          </a:xfrm>
        </p:spPr>
        <p:txBody>
          <a:bodyPr wrap="square" rtlCol="0" anchor="t">
            <a:spAutoFit/>
          </a:bodyPr>
          <a:lstStyle/>
          <a:p>
            <a:pPr eaLnBrk="1" fontAlgn="auto" hangingPunct="1">
              <a:spcAft>
                <a:spcPts val="0"/>
              </a:spcAft>
              <a:defRPr/>
            </a:pPr>
            <a:r>
              <a:rPr lang="en-US" sz="4000" dirty="0" smtClean="0">
                <a:solidFill>
                  <a:schemeClr val="bg2">
                    <a:lumMod val="50000"/>
                  </a:schemeClr>
                </a:solidFill>
                <a:latin typeface="+mn-lt"/>
                <a:ea typeface="+mj-ea"/>
                <a:cs typeface="+mj-cs"/>
              </a:rPr>
              <a:t>EN 16442: ENDOSCOPES</a:t>
            </a:r>
          </a:p>
        </p:txBody>
      </p:sp>
      <p:sp>
        <p:nvSpPr>
          <p:cNvPr id="2" name="Rectangle 1"/>
          <p:cNvSpPr/>
          <p:nvPr/>
        </p:nvSpPr>
        <p:spPr>
          <a:xfrm>
            <a:off x="732119" y="1642735"/>
            <a:ext cx="10832352" cy="4955202"/>
          </a:xfrm>
          <a:prstGeom prst="rect">
            <a:avLst/>
          </a:prstGeom>
        </p:spPr>
        <p:txBody>
          <a:bodyPr wrap="square">
            <a:spAutoFit/>
          </a:bodyPr>
          <a:lstStyle/>
          <a:p>
            <a:pPr algn="just"/>
            <a:r>
              <a:rPr lang="en-GB" sz="2800" b="1" dirty="0" smtClean="0">
                <a:solidFill>
                  <a:srgbClr val="3E98B3"/>
                </a:solidFill>
              </a:rPr>
              <a:t>E.2.2.3 </a:t>
            </a:r>
            <a:r>
              <a:rPr lang="en-GB" sz="2800" dirty="0" smtClean="0"/>
              <a:t>Following incubation, the colonies formed are counted and the results are expressed in number of viable microorganisms per endoscope (</a:t>
            </a:r>
            <a:r>
              <a:rPr lang="en-GB" sz="2800" i="1" dirty="0" smtClean="0"/>
              <a:t>X</a:t>
            </a:r>
            <a:r>
              <a:rPr lang="en-GB" sz="2800" dirty="0" smtClean="0"/>
              <a:t>) taking into account the </a:t>
            </a:r>
            <a:r>
              <a:rPr lang="en-GB" sz="2800" dirty="0" smtClean="0">
                <a:solidFill>
                  <a:srgbClr val="3E98B3"/>
                </a:solidFill>
              </a:rPr>
              <a:t>recovery ratio </a:t>
            </a:r>
            <a:r>
              <a:rPr lang="en-GB" sz="2800" dirty="0" smtClean="0"/>
              <a:t>of the sampling method. </a:t>
            </a:r>
          </a:p>
          <a:p>
            <a:pPr algn="just"/>
            <a:endParaRPr lang="en-GB" sz="2800" dirty="0" smtClean="0"/>
          </a:p>
          <a:p>
            <a:pPr algn="just"/>
            <a:r>
              <a:rPr lang="en-GB" sz="2800" b="1" dirty="0" smtClean="0">
                <a:solidFill>
                  <a:srgbClr val="3E98B3"/>
                </a:solidFill>
              </a:rPr>
              <a:t>E.2.3 Acceptance criteria </a:t>
            </a:r>
            <a:endParaRPr lang="en-GB" sz="2800" dirty="0" smtClean="0">
              <a:solidFill>
                <a:srgbClr val="3E98B3"/>
              </a:solidFill>
            </a:endParaRPr>
          </a:p>
          <a:p>
            <a:pPr algn="just"/>
            <a:r>
              <a:rPr lang="en-GB" sz="2800" dirty="0" smtClean="0"/>
              <a:t>The results are deemed to be acceptable if contamination of the internal channels of the endoscopes is less than 25 CFU/endoscope. </a:t>
            </a:r>
          </a:p>
          <a:p>
            <a:pPr algn="just"/>
            <a:endParaRPr lang="fr-FR" sz="2400" dirty="0" smtClean="0"/>
          </a:p>
          <a:p>
            <a:pPr algn="just"/>
            <a:r>
              <a:rPr lang="fr-FR" sz="2400" dirty="0" smtClean="0">
                <a:solidFill>
                  <a:srgbClr val="3E98B3"/>
                </a:solidFill>
              </a:rPr>
              <a:t>NOTE </a:t>
            </a:r>
            <a:r>
              <a:rPr lang="fr-FR" sz="2400" dirty="0">
                <a:solidFill>
                  <a:srgbClr val="3E98B3"/>
                </a:solidFill>
              </a:rPr>
              <a:t>2 </a:t>
            </a:r>
            <a:r>
              <a:rPr lang="fr-FR" sz="2400" dirty="0"/>
              <a:t>A contamination </a:t>
            </a:r>
            <a:r>
              <a:rPr lang="fr-FR" sz="2400" dirty="0" err="1"/>
              <a:t>level</a:t>
            </a:r>
            <a:r>
              <a:rPr lang="fr-FR" sz="2400" dirty="0"/>
              <a:t> </a:t>
            </a:r>
            <a:r>
              <a:rPr lang="fr-FR" sz="2400" dirty="0" err="1"/>
              <a:t>lower</a:t>
            </a:r>
            <a:r>
              <a:rPr lang="fr-FR" sz="2400" dirty="0"/>
              <a:t> </a:t>
            </a:r>
            <a:r>
              <a:rPr lang="fr-FR" sz="2400" dirty="0" err="1"/>
              <a:t>than</a:t>
            </a:r>
            <a:r>
              <a:rPr lang="fr-FR" sz="2400" dirty="0"/>
              <a:t> 25 </a:t>
            </a:r>
            <a:r>
              <a:rPr lang="fr-FR" sz="2400" dirty="0" smtClean="0"/>
              <a:t>CFU/</a:t>
            </a:r>
            <a:r>
              <a:rPr lang="fr-FR" sz="2400" dirty="0"/>
              <a:t>endoscope </a:t>
            </a:r>
            <a:r>
              <a:rPr lang="fr-FR" sz="2400" dirty="0" err="1"/>
              <a:t>is</a:t>
            </a:r>
            <a:r>
              <a:rPr lang="fr-FR" sz="2400" dirty="0"/>
              <a:t> not </a:t>
            </a:r>
            <a:r>
              <a:rPr lang="fr-FR" sz="2400" dirty="0" err="1"/>
              <a:t>considered</a:t>
            </a:r>
            <a:r>
              <a:rPr lang="fr-FR" sz="2400" dirty="0"/>
              <a:t> to </a:t>
            </a:r>
            <a:r>
              <a:rPr lang="fr-FR" sz="2400" dirty="0" err="1"/>
              <a:t>be</a:t>
            </a:r>
            <a:r>
              <a:rPr lang="fr-FR" sz="2400" dirty="0"/>
              <a:t> </a:t>
            </a:r>
            <a:r>
              <a:rPr lang="fr-FR" sz="2400" dirty="0" err="1"/>
              <a:t>satisfactory</a:t>
            </a:r>
            <a:r>
              <a:rPr lang="fr-FR" sz="2400" dirty="0"/>
              <a:t> if the </a:t>
            </a:r>
            <a:r>
              <a:rPr lang="fr-FR" sz="2400" dirty="0" err="1"/>
              <a:t>microorganisms</a:t>
            </a:r>
            <a:r>
              <a:rPr lang="fr-FR" sz="2400" dirty="0"/>
              <a:t> </a:t>
            </a:r>
            <a:r>
              <a:rPr lang="fr-FR" sz="2400" dirty="0" err="1"/>
              <a:t>recovered</a:t>
            </a:r>
            <a:r>
              <a:rPr lang="fr-FR" sz="2400" dirty="0"/>
              <a:t> are </a:t>
            </a:r>
            <a:r>
              <a:rPr lang="fr-FR" sz="2400" dirty="0" err="1"/>
              <a:t>considered</a:t>
            </a:r>
            <a:r>
              <a:rPr lang="fr-FR" sz="2400" dirty="0"/>
              <a:t> to </a:t>
            </a:r>
            <a:r>
              <a:rPr lang="fr-FR" sz="2400" dirty="0" err="1"/>
              <a:t>be</a:t>
            </a:r>
            <a:r>
              <a:rPr lang="fr-FR" sz="2400" dirty="0"/>
              <a:t> </a:t>
            </a:r>
            <a:r>
              <a:rPr lang="fr-FR" sz="2400" dirty="0" err="1"/>
              <a:t>pathogenic</a:t>
            </a:r>
            <a:r>
              <a:rPr lang="fr-FR" sz="2400" dirty="0"/>
              <a:t> for the </a:t>
            </a:r>
            <a:r>
              <a:rPr lang="fr-FR" sz="2400" dirty="0" err="1"/>
              <a:t>intended</a:t>
            </a:r>
            <a:r>
              <a:rPr lang="fr-FR" sz="2400" dirty="0"/>
              <a:t> use of the </a:t>
            </a:r>
            <a:r>
              <a:rPr lang="fr-FR" sz="2400" dirty="0" err="1"/>
              <a:t>device</a:t>
            </a:r>
            <a:r>
              <a:rPr lang="fr-FR" sz="2400" dirty="0"/>
              <a:t>. This situation </a:t>
            </a:r>
            <a:r>
              <a:rPr lang="fr-FR" sz="2400" dirty="0" err="1"/>
              <a:t>can</a:t>
            </a:r>
            <a:r>
              <a:rPr lang="fr-FR" sz="2400" dirty="0"/>
              <a:t> </a:t>
            </a:r>
            <a:r>
              <a:rPr lang="fr-FR" sz="2400" dirty="0" err="1"/>
              <a:t>require</a:t>
            </a:r>
            <a:r>
              <a:rPr lang="fr-FR" sz="2400" dirty="0"/>
              <a:t> </a:t>
            </a:r>
            <a:r>
              <a:rPr lang="fr-FR" sz="2400" dirty="0" err="1"/>
              <a:t>further</a:t>
            </a:r>
            <a:r>
              <a:rPr lang="fr-FR" sz="2400" dirty="0"/>
              <a:t> investigation to </a:t>
            </a:r>
            <a:r>
              <a:rPr lang="fr-FR" sz="2400" dirty="0" err="1"/>
              <a:t>identify</a:t>
            </a:r>
            <a:r>
              <a:rPr lang="fr-FR" sz="2400" dirty="0"/>
              <a:t> the type and source of contamination. </a:t>
            </a:r>
            <a:endParaRPr lang="en-GB" sz="2400" dirty="0"/>
          </a:p>
        </p:txBody>
      </p:sp>
      <p:grpSp>
        <p:nvGrpSpPr>
          <p:cNvPr id="6" name="Grouper 5"/>
          <p:cNvGrpSpPr/>
          <p:nvPr/>
        </p:nvGrpSpPr>
        <p:grpSpPr>
          <a:xfrm>
            <a:off x="8561295" y="132406"/>
            <a:ext cx="2289320" cy="1481242"/>
            <a:chOff x="8561295" y="132406"/>
            <a:chExt cx="2289320" cy="1481242"/>
          </a:xfrm>
        </p:grpSpPr>
        <p:grpSp>
          <p:nvGrpSpPr>
            <p:cNvPr id="7" name="Grouper 6"/>
            <p:cNvGrpSpPr/>
            <p:nvPr/>
          </p:nvGrpSpPr>
          <p:grpSpPr>
            <a:xfrm>
              <a:off x="8561295" y="132406"/>
              <a:ext cx="2289320" cy="1481242"/>
              <a:chOff x="550333" y="1117600"/>
              <a:chExt cx="9186334" cy="6035478"/>
            </a:xfrm>
          </p:grpSpPr>
          <p:pic>
            <p:nvPicPr>
              <p:cNvPr id="9" name="Image 8"/>
              <p:cNvPicPr>
                <a:picLocks noChangeAspect="1"/>
              </p:cNvPicPr>
              <p:nvPr/>
            </p:nvPicPr>
            <p:blipFill>
              <a:blip r:embed="rId3"/>
              <a:stretch>
                <a:fillRect/>
              </a:stretch>
            </p:blipFill>
            <p:spPr>
              <a:xfrm>
                <a:off x="559915" y="1117600"/>
                <a:ext cx="9162639" cy="4794956"/>
              </a:xfrm>
              <a:prstGeom prst="rect">
                <a:avLst/>
              </a:prstGeom>
            </p:spPr>
          </p:pic>
          <p:pic>
            <p:nvPicPr>
              <p:cNvPr id="10" name="Image 9"/>
              <p:cNvPicPr>
                <a:picLocks noChangeAspect="1"/>
              </p:cNvPicPr>
              <p:nvPr/>
            </p:nvPicPr>
            <p:blipFill>
              <a:blip r:embed="rId4"/>
              <a:stretch>
                <a:fillRect/>
              </a:stretch>
            </p:blipFill>
            <p:spPr>
              <a:xfrm>
                <a:off x="550333" y="5880101"/>
                <a:ext cx="9186334" cy="1272977"/>
              </a:xfrm>
              <a:prstGeom prst="rect">
                <a:avLst/>
              </a:prstGeom>
            </p:spPr>
          </p:pic>
        </p:grpSp>
        <p:sp>
          <p:nvSpPr>
            <p:cNvPr id="8" name="Rectangle 7"/>
            <p:cNvSpPr/>
            <p:nvPr/>
          </p:nvSpPr>
          <p:spPr>
            <a:xfrm>
              <a:off x="8576869" y="586802"/>
              <a:ext cx="2260400" cy="107407"/>
            </a:xfrm>
            <a:prstGeom prst="rect">
              <a:avLst/>
            </a:prstGeom>
            <a:gradFill flip="none" rotWithShape="1">
              <a:gsLst>
                <a:gs pos="0">
                  <a:schemeClr val="accent1">
                    <a:satMod val="103000"/>
                    <a:lumMod val="102000"/>
                    <a:tint val="94000"/>
                    <a:alpha val="38000"/>
                  </a:schemeClr>
                </a:gs>
                <a:gs pos="50000">
                  <a:schemeClr val="accent1">
                    <a:satMod val="110000"/>
                    <a:lumMod val="100000"/>
                    <a:shade val="100000"/>
                    <a:alpha val="38000"/>
                  </a:schemeClr>
                </a:gs>
                <a:gs pos="100000">
                  <a:schemeClr val="accent1">
                    <a:lumMod val="99000"/>
                    <a:satMod val="120000"/>
                    <a:shade val="78000"/>
                    <a:alpha val="38000"/>
                  </a:schemeClr>
                </a:gs>
              </a:gsLst>
              <a:lin ang="54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04587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25" name="Rectangle 7"/>
          <p:cNvSpPr>
            <a:spLocks noGrp="1" noChangeArrowheads="1"/>
          </p:cNvSpPr>
          <p:nvPr>
            <p:ph type="title"/>
          </p:nvPr>
        </p:nvSpPr>
        <p:spPr>
          <a:xfrm>
            <a:off x="684213" y="188913"/>
            <a:ext cx="9800343" cy="656590"/>
          </a:xfrm>
        </p:spPr>
        <p:txBody>
          <a:bodyPr wrap="square" rtlCol="0" anchor="t">
            <a:spAutoFit/>
          </a:bodyPr>
          <a:lstStyle/>
          <a:p>
            <a:pPr eaLnBrk="1" fontAlgn="auto" hangingPunct="1">
              <a:spcAft>
                <a:spcPts val="0"/>
              </a:spcAft>
              <a:defRPr/>
            </a:pPr>
            <a:r>
              <a:rPr lang="en-US" sz="4000" dirty="0" smtClean="0">
                <a:solidFill>
                  <a:schemeClr val="bg2">
                    <a:lumMod val="50000"/>
                  </a:schemeClr>
                </a:solidFill>
                <a:latin typeface="+mn-lt"/>
                <a:ea typeface="+mj-ea"/>
                <a:cs typeface="+mj-cs"/>
              </a:rPr>
              <a:t>ENDOSCOPE SAMPLING SOLUTION</a:t>
            </a:r>
          </a:p>
        </p:txBody>
      </p:sp>
      <p:sp>
        <p:nvSpPr>
          <p:cNvPr id="6" name="Rectangle 5"/>
          <p:cNvSpPr/>
          <p:nvPr/>
        </p:nvSpPr>
        <p:spPr>
          <a:xfrm>
            <a:off x="442902" y="1408978"/>
            <a:ext cx="7446039" cy="4339650"/>
          </a:xfrm>
          <a:prstGeom prst="rect">
            <a:avLst/>
          </a:prstGeom>
          <a:noFill/>
        </p:spPr>
        <p:txBody>
          <a:bodyPr wrap="square">
            <a:spAutoFit/>
          </a:bodyPr>
          <a:lstStyle/>
          <a:p>
            <a:pPr algn="just">
              <a:buSzPct val="100000"/>
            </a:pPr>
            <a:r>
              <a:rPr lang="en-US" sz="2800" dirty="0" smtClean="0">
                <a:cs typeface="Arial" charset="0"/>
              </a:rPr>
              <a:t>Different sampling solutions are described in the literature for endoscope sampling: </a:t>
            </a:r>
          </a:p>
          <a:p>
            <a:pPr marL="533400" indent="-533400" algn="just">
              <a:buSzPct val="100000"/>
              <a:buBlip>
                <a:blip r:embed="rId3"/>
              </a:buBlip>
            </a:pPr>
            <a:r>
              <a:rPr lang="en-US" sz="2800" dirty="0" smtClean="0">
                <a:cs typeface="Arial" charset="0"/>
              </a:rPr>
              <a:t>Sterile distilled water,</a:t>
            </a:r>
          </a:p>
          <a:p>
            <a:pPr marL="533400" indent="-533400" algn="just">
              <a:buSzPct val="100000"/>
              <a:buBlip>
                <a:blip r:embed="rId3"/>
              </a:buBlip>
            </a:pPr>
            <a:r>
              <a:rPr lang="en-US" sz="2800" dirty="0" smtClean="0">
                <a:cs typeface="Arial" charset="0"/>
              </a:rPr>
              <a:t>Saline solution</a:t>
            </a:r>
            <a:r>
              <a:rPr lang="en-US" sz="2800" baseline="30000" dirty="0" smtClean="0">
                <a:cs typeface="Arial" charset="0"/>
              </a:rPr>
              <a:t>(1)</a:t>
            </a:r>
            <a:r>
              <a:rPr lang="en-US" sz="2800" dirty="0" smtClean="0">
                <a:cs typeface="Arial" charset="0"/>
              </a:rPr>
              <a:t> </a:t>
            </a:r>
            <a:r>
              <a:rPr lang="en-US" sz="2000" dirty="0">
                <a:cs typeface="Arial" charset="0"/>
              </a:rPr>
              <a:t>[</a:t>
            </a:r>
            <a:r>
              <a:rPr lang="en-US" sz="2000" dirty="0" err="1" smtClean="0">
                <a:cs typeface="Arial" charset="0"/>
              </a:rPr>
              <a:t>NaCl</a:t>
            </a:r>
            <a:r>
              <a:rPr lang="en-US" sz="2000" dirty="0" smtClean="0">
                <a:cs typeface="Arial" charset="0"/>
              </a:rPr>
              <a:t> (0.9%)]</a:t>
            </a:r>
            <a:r>
              <a:rPr lang="en-US" sz="2800" dirty="0" smtClean="0">
                <a:cs typeface="Arial" charset="0"/>
              </a:rPr>
              <a:t>,</a:t>
            </a:r>
          </a:p>
          <a:p>
            <a:pPr marL="533400" indent="-533400" algn="just">
              <a:buSzPct val="100000"/>
              <a:buBlip>
                <a:blip r:embed="rId3"/>
              </a:buBlip>
            </a:pPr>
            <a:r>
              <a:rPr lang="en-US" sz="2800" dirty="0" smtClean="0">
                <a:cs typeface="Arial" charset="0"/>
              </a:rPr>
              <a:t>FHM</a:t>
            </a:r>
            <a:r>
              <a:rPr lang="en-US" sz="2800" baseline="30000" dirty="0" smtClean="0">
                <a:cs typeface="Arial" charset="0"/>
              </a:rPr>
              <a:t>(1,2)</a:t>
            </a:r>
            <a:r>
              <a:rPr lang="en-US" sz="2800" dirty="0" smtClean="0">
                <a:cs typeface="Arial" charset="0"/>
              </a:rPr>
              <a:t> </a:t>
            </a:r>
            <a:r>
              <a:rPr lang="en-US" sz="2000" dirty="0" smtClean="0">
                <a:cs typeface="Arial" charset="0"/>
              </a:rPr>
              <a:t>[Peptone (0.01%), Tween 80 (0.1%), </a:t>
            </a:r>
            <a:r>
              <a:rPr lang="en-US" sz="2000" dirty="0" err="1" smtClean="0">
                <a:cs typeface="Arial" charset="0"/>
              </a:rPr>
              <a:t>NaCl</a:t>
            </a:r>
            <a:r>
              <a:rPr lang="en-US" sz="2000" dirty="0" smtClean="0">
                <a:cs typeface="Arial" charset="0"/>
              </a:rPr>
              <a:t> (0.043%), Phosphate (0.095%)],</a:t>
            </a:r>
          </a:p>
          <a:p>
            <a:pPr marL="533400" indent="-533400" algn="just">
              <a:buSzPct val="100000"/>
              <a:buBlip>
                <a:blip r:embed="rId3"/>
              </a:buBlip>
            </a:pPr>
            <a:r>
              <a:rPr lang="en-US" sz="2800" dirty="0" smtClean="0">
                <a:cs typeface="Arial" charset="0"/>
              </a:rPr>
              <a:t>DNP</a:t>
            </a:r>
            <a:r>
              <a:rPr lang="en-US" sz="2800" baseline="30000" dirty="0" smtClean="0">
                <a:cs typeface="Arial" charset="0"/>
              </a:rPr>
              <a:t>(3)</a:t>
            </a:r>
            <a:r>
              <a:rPr lang="en-US" sz="2800" dirty="0" smtClean="0">
                <a:cs typeface="Arial" charset="0"/>
              </a:rPr>
              <a:t> </a:t>
            </a:r>
            <a:r>
              <a:rPr lang="en-US" sz="2000" dirty="0" smtClean="0">
                <a:cs typeface="Arial" charset="0"/>
              </a:rPr>
              <a:t>[</a:t>
            </a:r>
            <a:r>
              <a:rPr lang="en-US" sz="2000" dirty="0">
                <a:cs typeface="Arial" charset="0"/>
              </a:rPr>
              <a:t>Peptone (0.01%), Tween 80 (</a:t>
            </a:r>
            <a:r>
              <a:rPr lang="en-US" sz="2000" dirty="0" smtClean="0">
                <a:cs typeface="Arial" charset="0"/>
              </a:rPr>
              <a:t>0.3%</a:t>
            </a:r>
            <a:r>
              <a:rPr lang="en-US" sz="2000" dirty="0">
                <a:cs typeface="Arial" charset="0"/>
              </a:rPr>
              <a:t>), </a:t>
            </a:r>
            <a:r>
              <a:rPr lang="en-US" sz="2000" dirty="0" smtClean="0">
                <a:cs typeface="Arial" charset="0"/>
              </a:rPr>
              <a:t>Lecithin (0.01%), </a:t>
            </a:r>
            <a:r>
              <a:rPr lang="en-US" sz="2000" dirty="0" err="1" smtClean="0">
                <a:cs typeface="Arial" charset="0"/>
              </a:rPr>
              <a:t>Histidin</a:t>
            </a:r>
            <a:r>
              <a:rPr lang="en-US" sz="2000" dirty="0" smtClean="0">
                <a:cs typeface="Arial" charset="0"/>
              </a:rPr>
              <a:t> </a:t>
            </a:r>
            <a:r>
              <a:rPr lang="en-US" sz="2000" dirty="0" err="1" smtClean="0">
                <a:cs typeface="Arial" charset="0"/>
              </a:rPr>
              <a:t>chlorhydrate</a:t>
            </a:r>
            <a:r>
              <a:rPr lang="en-US" sz="2000" dirty="0" smtClean="0">
                <a:cs typeface="Arial" charset="0"/>
              </a:rPr>
              <a:t> (0.01%) </a:t>
            </a:r>
            <a:r>
              <a:rPr lang="en-US" sz="2000" dirty="0" err="1" smtClean="0">
                <a:cs typeface="Arial" charset="0"/>
              </a:rPr>
              <a:t>NaCl</a:t>
            </a:r>
            <a:r>
              <a:rPr lang="en-US" sz="2000" dirty="0" smtClean="0">
                <a:cs typeface="Arial" charset="0"/>
              </a:rPr>
              <a:t> </a:t>
            </a:r>
            <a:r>
              <a:rPr lang="en-US" sz="2000" dirty="0">
                <a:cs typeface="Arial" charset="0"/>
              </a:rPr>
              <a:t>(0.043%), </a:t>
            </a:r>
            <a:r>
              <a:rPr lang="en-US" sz="2000" dirty="0" smtClean="0">
                <a:cs typeface="Arial" charset="0"/>
              </a:rPr>
              <a:t>KH</a:t>
            </a:r>
            <a:r>
              <a:rPr lang="en-US" sz="2000" baseline="-25000" dirty="0" smtClean="0">
                <a:cs typeface="Arial" charset="0"/>
              </a:rPr>
              <a:t>2</a:t>
            </a:r>
            <a:r>
              <a:rPr lang="en-US" sz="2000" dirty="0" smtClean="0">
                <a:cs typeface="Arial" charset="0"/>
              </a:rPr>
              <a:t>PO</a:t>
            </a:r>
            <a:r>
              <a:rPr lang="en-US" sz="2000" baseline="-25000" dirty="0" smtClean="0">
                <a:cs typeface="Arial" charset="0"/>
              </a:rPr>
              <a:t>4</a:t>
            </a:r>
            <a:r>
              <a:rPr lang="en-US" sz="2000" dirty="0" smtClean="0">
                <a:cs typeface="Arial" charset="0"/>
              </a:rPr>
              <a:t> </a:t>
            </a:r>
            <a:r>
              <a:rPr lang="en-US" sz="2000" dirty="0">
                <a:cs typeface="Arial" charset="0"/>
              </a:rPr>
              <a:t>(</a:t>
            </a:r>
            <a:r>
              <a:rPr lang="en-US" sz="2000" dirty="0" smtClean="0">
                <a:cs typeface="Arial" charset="0"/>
              </a:rPr>
              <a:t>0.036%), Na</a:t>
            </a:r>
            <a:r>
              <a:rPr lang="en-US" sz="2000" baseline="-25000" dirty="0" smtClean="0">
                <a:cs typeface="Arial" charset="0"/>
              </a:rPr>
              <a:t>2</a:t>
            </a:r>
            <a:r>
              <a:rPr lang="en-US" sz="2000" dirty="0" smtClean="0">
                <a:cs typeface="Arial" charset="0"/>
              </a:rPr>
              <a:t>HPO</a:t>
            </a:r>
            <a:r>
              <a:rPr lang="en-US" sz="2000" baseline="-25000" dirty="0" smtClean="0">
                <a:cs typeface="Arial" charset="0"/>
              </a:rPr>
              <a:t>4</a:t>
            </a:r>
            <a:r>
              <a:rPr lang="en-US" sz="2000" dirty="0" smtClean="0">
                <a:cs typeface="Arial" charset="0"/>
              </a:rPr>
              <a:t>, 2H</a:t>
            </a:r>
            <a:r>
              <a:rPr lang="en-US" sz="2000" baseline="-25000" dirty="0" smtClean="0">
                <a:cs typeface="Arial" charset="0"/>
              </a:rPr>
              <a:t>2</a:t>
            </a:r>
            <a:r>
              <a:rPr lang="en-US" sz="2000" dirty="0" smtClean="0">
                <a:cs typeface="Arial" charset="0"/>
              </a:rPr>
              <a:t>0 </a:t>
            </a:r>
            <a:r>
              <a:rPr lang="en-US" sz="2000" dirty="0">
                <a:cs typeface="Arial" charset="0"/>
              </a:rPr>
              <a:t>(</a:t>
            </a:r>
            <a:r>
              <a:rPr lang="en-US" sz="2000" dirty="0" smtClean="0">
                <a:cs typeface="Arial" charset="0"/>
              </a:rPr>
              <a:t>0.072%)],</a:t>
            </a:r>
          </a:p>
          <a:p>
            <a:pPr marL="533400" indent="-533400" algn="just">
              <a:buSzPct val="100000"/>
              <a:buBlip>
                <a:blip r:embed="rId3"/>
              </a:buBlip>
            </a:pPr>
            <a:r>
              <a:rPr lang="en-US" sz="2800" dirty="0" err="1" smtClean="0">
                <a:cs typeface="Arial" charset="0"/>
              </a:rPr>
              <a:t>T+Thio</a:t>
            </a:r>
            <a:r>
              <a:rPr lang="en-US" sz="2800" baseline="30000" dirty="0" smtClean="0">
                <a:cs typeface="Arial" charset="0"/>
              </a:rPr>
              <a:t>(4)</a:t>
            </a:r>
            <a:r>
              <a:rPr lang="en-US" sz="2800" dirty="0" smtClean="0">
                <a:cs typeface="Arial" charset="0"/>
              </a:rPr>
              <a:t> </a:t>
            </a:r>
            <a:r>
              <a:rPr lang="en-US" sz="2000" dirty="0" smtClean="0">
                <a:cs typeface="Arial" charset="0"/>
              </a:rPr>
              <a:t>[Tween </a:t>
            </a:r>
            <a:r>
              <a:rPr lang="en-US" sz="2000" dirty="0">
                <a:cs typeface="Arial" charset="0"/>
              </a:rPr>
              <a:t>80 (</a:t>
            </a:r>
            <a:r>
              <a:rPr lang="en-US" sz="2000" dirty="0" smtClean="0">
                <a:cs typeface="Arial" charset="0"/>
              </a:rPr>
              <a:t>0.3%</a:t>
            </a:r>
            <a:r>
              <a:rPr lang="en-US" sz="2000" dirty="0">
                <a:cs typeface="Arial" charset="0"/>
              </a:rPr>
              <a:t>), Lecithin (0.03%), </a:t>
            </a:r>
            <a:r>
              <a:rPr lang="en-US" sz="2000" dirty="0" smtClean="0">
                <a:cs typeface="Arial" charset="0"/>
              </a:rPr>
              <a:t>L-</a:t>
            </a:r>
            <a:r>
              <a:rPr lang="en-US" sz="2000" dirty="0" err="1" smtClean="0">
                <a:cs typeface="Arial" charset="0"/>
              </a:rPr>
              <a:t>Histidin</a:t>
            </a:r>
            <a:r>
              <a:rPr lang="en-US" sz="2000" dirty="0" smtClean="0">
                <a:cs typeface="Arial" charset="0"/>
              </a:rPr>
              <a:t> (</a:t>
            </a:r>
            <a:r>
              <a:rPr lang="en-US" sz="2000" dirty="0">
                <a:cs typeface="Arial" charset="0"/>
              </a:rPr>
              <a:t>0.01%) </a:t>
            </a:r>
            <a:r>
              <a:rPr lang="en-US" sz="2000" dirty="0" smtClean="0">
                <a:cs typeface="Arial" charset="0"/>
              </a:rPr>
              <a:t>Sodium thiosulfate (0.05%)].</a:t>
            </a:r>
            <a:endParaRPr lang="en-US" sz="2000" dirty="0">
              <a:cs typeface="Arial" charset="0"/>
            </a:endParaRPr>
          </a:p>
        </p:txBody>
      </p:sp>
      <p:pic>
        <p:nvPicPr>
          <p:cNvPr id="7" name="Image 6"/>
          <p:cNvPicPr>
            <a:picLocks noChangeAspect="1"/>
          </p:cNvPicPr>
          <p:nvPr/>
        </p:nvPicPr>
        <p:blipFill>
          <a:blip r:embed="rId4"/>
          <a:stretch>
            <a:fillRect/>
          </a:stretch>
        </p:blipFill>
        <p:spPr>
          <a:xfrm>
            <a:off x="8731277" y="1397959"/>
            <a:ext cx="2848135" cy="4038400"/>
          </a:xfrm>
          <a:prstGeom prst="rect">
            <a:avLst/>
          </a:prstGeom>
          <a:ln>
            <a:noFill/>
          </a:ln>
          <a:effectLst>
            <a:outerShdw blurRad="292100" dist="139700" dir="2700000" algn="tl" rotWithShape="0">
              <a:srgbClr val="333333">
                <a:alpha val="65000"/>
              </a:srgbClr>
            </a:outerShdw>
          </a:effectLst>
        </p:spPr>
      </p:pic>
      <p:sp>
        <p:nvSpPr>
          <p:cNvPr id="8" name="ZoneTexte 7"/>
          <p:cNvSpPr txBox="1"/>
          <p:nvPr/>
        </p:nvSpPr>
        <p:spPr>
          <a:xfrm>
            <a:off x="433294" y="5911044"/>
            <a:ext cx="11280588" cy="707886"/>
          </a:xfrm>
          <a:prstGeom prst="rect">
            <a:avLst/>
          </a:prstGeom>
          <a:noFill/>
        </p:spPr>
        <p:txBody>
          <a:bodyPr wrap="square" rtlCol="0">
            <a:spAutoFit/>
          </a:bodyPr>
          <a:lstStyle/>
          <a:p>
            <a:pPr marL="228600" indent="-228600">
              <a:buAutoNum type="arabicParenBoth"/>
            </a:pPr>
            <a:r>
              <a:rPr lang="fr-FR" sz="1000" dirty="0" smtClean="0">
                <a:latin typeface="Arial"/>
                <a:cs typeface="Arial"/>
              </a:rPr>
              <a:t>Eléments </a:t>
            </a:r>
            <a:r>
              <a:rPr lang="fr-FR" sz="1000" dirty="0">
                <a:latin typeface="Arial"/>
                <a:cs typeface="Arial"/>
              </a:rPr>
              <a:t>d’assurance qualité en hygiène relatifs au contrôle microbiologique des endoscopes et à la traçabilité en endoscopie. Conseil supérieur d’hygiène publique de France. March </a:t>
            </a:r>
            <a:r>
              <a:rPr lang="fr-FR" sz="1000" dirty="0" smtClean="0">
                <a:latin typeface="Arial"/>
                <a:cs typeface="Arial"/>
              </a:rPr>
              <a:t>2007. </a:t>
            </a:r>
          </a:p>
          <a:p>
            <a:pPr marL="228600" indent="-228600">
              <a:buAutoNum type="arabicParenBoth"/>
            </a:pPr>
            <a:r>
              <a:rPr lang="pt-BR" sz="1000" dirty="0" smtClean="0"/>
              <a:t>NF </a:t>
            </a:r>
            <a:r>
              <a:rPr lang="pt-BR" sz="1000" dirty="0"/>
              <a:t>EN ISO 11737-1 </a:t>
            </a:r>
            <a:endParaRPr lang="pt-BR" sz="1000" dirty="0" smtClean="0"/>
          </a:p>
          <a:p>
            <a:pPr marL="228600" indent="-228600">
              <a:buAutoNum type="arabicParenBoth"/>
            </a:pPr>
            <a:r>
              <a:rPr lang="fr-FR" sz="1000" dirty="0" smtClean="0">
                <a:latin typeface="Arial"/>
                <a:cs typeface="Arial"/>
              </a:rPr>
              <a:t>DNP: </a:t>
            </a:r>
            <a:r>
              <a:rPr lang="fr-FR" sz="1000" dirty="0" err="1"/>
              <a:t>Neutralizing</a:t>
            </a:r>
            <a:r>
              <a:rPr lang="fr-FR" sz="1000" dirty="0"/>
              <a:t> </a:t>
            </a:r>
            <a:r>
              <a:rPr lang="fr-FR" sz="1000" dirty="0" err="1"/>
              <a:t>Pharmacopoeia</a:t>
            </a:r>
            <a:r>
              <a:rPr lang="fr-FR" sz="1000" dirty="0"/>
              <a:t> </a:t>
            </a:r>
            <a:r>
              <a:rPr lang="fr-FR" sz="1000" dirty="0" smtClean="0"/>
              <a:t>Diluent</a:t>
            </a:r>
            <a:r>
              <a:rPr lang="fr-FR" sz="1000" dirty="0" smtClean="0">
                <a:latin typeface="Arial"/>
                <a:cs typeface="Arial"/>
              </a:rPr>
              <a:t>. </a:t>
            </a:r>
          </a:p>
          <a:p>
            <a:pPr marL="228600" indent="-228600">
              <a:buAutoNum type="arabicParenBoth"/>
            </a:pPr>
            <a:r>
              <a:rPr lang="fr-FR" sz="1000" dirty="0" err="1" smtClean="0">
                <a:latin typeface="Arial"/>
                <a:cs typeface="Arial"/>
              </a:rPr>
              <a:t>Sampling</a:t>
            </a:r>
            <a:r>
              <a:rPr lang="fr-FR" sz="1000" dirty="0" smtClean="0">
                <a:latin typeface="Arial"/>
                <a:cs typeface="Arial"/>
              </a:rPr>
              <a:t> solution </a:t>
            </a:r>
            <a:r>
              <a:rPr lang="fr-FR" sz="1000" dirty="0" err="1" smtClean="0">
                <a:latin typeface="Arial"/>
                <a:cs typeface="Arial"/>
              </a:rPr>
              <a:t>recommended</a:t>
            </a:r>
            <a:r>
              <a:rPr lang="fr-FR" sz="1000" dirty="0" smtClean="0">
                <a:latin typeface="Arial"/>
                <a:cs typeface="Arial"/>
              </a:rPr>
              <a:t> by </a:t>
            </a:r>
            <a:r>
              <a:rPr lang="fr-FR" sz="1000" dirty="0" err="1" smtClean="0">
                <a:latin typeface="Arial"/>
                <a:cs typeface="Arial"/>
              </a:rPr>
              <a:t>Biotech-Germande</a:t>
            </a:r>
            <a:endParaRPr lang="fr-FR" sz="1000" dirty="0">
              <a:latin typeface="Arial"/>
              <a:cs typeface="Arial"/>
            </a:endParaRPr>
          </a:p>
        </p:txBody>
      </p:sp>
    </p:spTree>
    <p:extLst>
      <p:ext uri="{BB962C8B-B14F-4D97-AF65-F5344CB8AC3E}">
        <p14:creationId xmlns:p14="http://schemas.microsoft.com/office/powerpoint/2010/main" val="404587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25" name="Rectangle 7"/>
          <p:cNvSpPr>
            <a:spLocks noGrp="1" noChangeArrowheads="1"/>
          </p:cNvSpPr>
          <p:nvPr>
            <p:ph type="title"/>
          </p:nvPr>
        </p:nvSpPr>
        <p:spPr>
          <a:xfrm>
            <a:off x="684213" y="188913"/>
            <a:ext cx="9800343" cy="656590"/>
          </a:xfrm>
        </p:spPr>
        <p:txBody>
          <a:bodyPr wrap="square" rtlCol="0" anchor="t">
            <a:spAutoFit/>
          </a:bodyPr>
          <a:lstStyle/>
          <a:p>
            <a:pPr eaLnBrk="1" fontAlgn="auto" hangingPunct="1">
              <a:spcAft>
                <a:spcPts val="0"/>
              </a:spcAft>
              <a:defRPr/>
            </a:pPr>
            <a:r>
              <a:rPr lang="en-US" sz="4000" dirty="0" smtClean="0">
                <a:solidFill>
                  <a:schemeClr val="bg2">
                    <a:lumMod val="50000"/>
                  </a:schemeClr>
                </a:solidFill>
                <a:latin typeface="+mn-lt"/>
                <a:ea typeface="+mj-ea"/>
                <a:cs typeface="+mj-cs"/>
              </a:rPr>
              <a:t>ENDOSCOPE REPROCESSING PROCEDURE</a:t>
            </a:r>
          </a:p>
        </p:txBody>
      </p:sp>
      <p:graphicFrame>
        <p:nvGraphicFramePr>
          <p:cNvPr id="26" name="Diagramme 25"/>
          <p:cNvGraphicFramePr/>
          <p:nvPr>
            <p:extLst>
              <p:ext uri="{D42A27DB-BD31-4B8C-83A1-F6EECF244321}">
                <p14:modId xmlns:p14="http://schemas.microsoft.com/office/powerpoint/2010/main" val="4041196245"/>
              </p:ext>
            </p:extLst>
          </p:nvPr>
        </p:nvGraphicFramePr>
        <p:xfrm>
          <a:off x="83259" y="1487704"/>
          <a:ext cx="8137130" cy="5128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Flèche en arc 26"/>
          <p:cNvSpPr/>
          <p:nvPr/>
        </p:nvSpPr>
        <p:spPr>
          <a:xfrm rot="12953328">
            <a:off x="3582627" y="1632847"/>
            <a:ext cx="2665412" cy="2305050"/>
          </a:xfrm>
          <a:prstGeom prst="circularArrow">
            <a:avLst>
              <a:gd name="adj1" fmla="val 9428"/>
              <a:gd name="adj2" fmla="val 1142319"/>
              <a:gd name="adj3" fmla="val 20456162"/>
              <a:gd name="adj4" fmla="val 15416316"/>
              <a:gd name="adj5" fmla="val 12500"/>
            </a:avLst>
          </a:prstGeom>
          <a:solidFill>
            <a:srgbClr val="305595"/>
          </a:solidFill>
          <a:ln>
            <a:solidFill>
              <a:srgbClr val="305595"/>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fr-FR">
              <a:solidFill>
                <a:schemeClr val="tx1"/>
              </a:solidFill>
            </a:endParaRPr>
          </a:p>
        </p:txBody>
      </p:sp>
      <p:grpSp>
        <p:nvGrpSpPr>
          <p:cNvPr id="28" name="Grouper 5"/>
          <p:cNvGrpSpPr>
            <a:grpSpLocks/>
          </p:cNvGrpSpPr>
          <p:nvPr/>
        </p:nvGrpSpPr>
        <p:grpSpPr bwMode="auto">
          <a:xfrm>
            <a:off x="1296979" y="1604803"/>
            <a:ext cx="3898900" cy="3570287"/>
            <a:chOff x="2067977" y="1750532"/>
            <a:chExt cx="3898663" cy="3571397"/>
          </a:xfrm>
        </p:grpSpPr>
        <p:sp>
          <p:nvSpPr>
            <p:cNvPr id="29" name="Flèche en arc 28"/>
            <p:cNvSpPr/>
            <p:nvPr/>
          </p:nvSpPr>
          <p:spPr>
            <a:xfrm rot="15306269">
              <a:off x="3481858" y="1930404"/>
              <a:ext cx="2664653" cy="2304910"/>
            </a:xfrm>
            <a:prstGeom prst="circularArrow">
              <a:avLst>
                <a:gd name="adj1" fmla="val 9428"/>
                <a:gd name="adj2" fmla="val 1142319"/>
                <a:gd name="adj3" fmla="val 20456162"/>
                <a:gd name="adj4" fmla="val 15245795"/>
                <a:gd name="adj5" fmla="val 12500"/>
              </a:avLst>
            </a:prstGeom>
            <a:solidFill>
              <a:srgbClr val="4D72C3"/>
            </a:solidFill>
            <a:ln>
              <a:solidFill>
                <a:srgbClr val="4D72C3"/>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fr-FR">
                <a:solidFill>
                  <a:schemeClr val="tx1"/>
                </a:solidFill>
              </a:endParaRPr>
            </a:p>
          </p:txBody>
        </p:sp>
        <p:sp>
          <p:nvSpPr>
            <p:cNvPr id="30" name="Flèche en arc 29"/>
            <p:cNvSpPr/>
            <p:nvPr/>
          </p:nvSpPr>
          <p:spPr>
            <a:xfrm rot="4140047">
              <a:off x="2061991" y="3011033"/>
              <a:ext cx="2316882" cy="2304910"/>
            </a:xfrm>
            <a:prstGeom prst="circularArrow">
              <a:avLst>
                <a:gd name="adj1" fmla="val 9122"/>
                <a:gd name="adj2" fmla="val 108560"/>
                <a:gd name="adj3" fmla="val 947075"/>
                <a:gd name="adj4" fmla="val 15245795"/>
                <a:gd name="adj5" fmla="val 4561"/>
              </a:avLst>
            </a:prstGeom>
            <a:solidFill>
              <a:srgbClr val="4D72C3"/>
            </a:solidFill>
            <a:ln>
              <a:solidFill>
                <a:srgbClr val="4D72C3"/>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fr-FR">
                <a:solidFill>
                  <a:schemeClr val="tx1"/>
                </a:solidFill>
              </a:endParaRPr>
            </a:p>
          </p:txBody>
        </p:sp>
      </p:grpSp>
      <p:grpSp>
        <p:nvGrpSpPr>
          <p:cNvPr id="31" name="Grouper 11"/>
          <p:cNvGrpSpPr>
            <a:grpSpLocks/>
          </p:cNvGrpSpPr>
          <p:nvPr/>
        </p:nvGrpSpPr>
        <p:grpSpPr bwMode="auto">
          <a:xfrm>
            <a:off x="2066917" y="3511920"/>
            <a:ext cx="809701" cy="776287"/>
            <a:chOff x="3080228" y="3579173"/>
            <a:chExt cx="917073" cy="902249"/>
          </a:xfrm>
        </p:grpSpPr>
        <p:pic>
          <p:nvPicPr>
            <p:cNvPr id="32" name="Image 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80228" y="3579173"/>
              <a:ext cx="902249" cy="902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ZoneTexte 10"/>
            <p:cNvSpPr txBox="1">
              <a:spLocks noChangeArrowheads="1"/>
            </p:cNvSpPr>
            <p:nvPr/>
          </p:nvSpPr>
          <p:spPr bwMode="auto">
            <a:xfrm>
              <a:off x="3185377" y="3965906"/>
              <a:ext cx="811924" cy="429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b="1" dirty="0">
                  <a:solidFill>
                    <a:srgbClr val="FF0000"/>
                  </a:solidFill>
                </a:rPr>
                <a:t>&lt;</a:t>
              </a:r>
              <a:r>
                <a:rPr lang="fr-FR" sz="1800" b="1" smtClean="0">
                  <a:solidFill>
                    <a:srgbClr val="FF0000"/>
                  </a:solidFill>
                </a:rPr>
                <a:t>12h</a:t>
              </a:r>
              <a:endParaRPr lang="fr-FR" sz="1800" b="1" dirty="0">
                <a:solidFill>
                  <a:srgbClr val="FF0000"/>
                </a:solidFill>
              </a:endParaRPr>
            </a:p>
          </p:txBody>
        </p:sp>
      </p:grpSp>
      <p:pic>
        <p:nvPicPr>
          <p:cNvPr id="34" name="Image 1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832" y="4948078"/>
            <a:ext cx="714375" cy="71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Image 2" descr="_MG_3292.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47135" y="1370346"/>
            <a:ext cx="3359166" cy="3214883"/>
          </a:xfrm>
          <a:prstGeom prst="rect">
            <a:avLst/>
          </a:prstGeom>
        </p:spPr>
      </p:pic>
    </p:spTree>
    <p:extLst>
      <p:ext uri="{BB962C8B-B14F-4D97-AF65-F5344CB8AC3E}">
        <p14:creationId xmlns:p14="http://schemas.microsoft.com/office/powerpoint/2010/main" val="25841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graphicEl>
                                              <a:dgm id="{E1D0FB82-26E7-3940-8291-D8F5FFC8E2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graphicEl>
                                              <a:dgm id="{3E634561-8D16-5742-8451-7E6156A05C1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graphicEl>
                                              <a:dgm id="{4852CD7F-E0FF-3C4F-A156-578CB76C970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graphicEl>
                                              <a:dgm id="{44D5A8AA-3A6E-A840-BEC6-7FB333694978}"/>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graphicEl>
                                              <a:dgm id="{C7B5D45A-AB94-2940-A146-FF0D14668B7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graphicEl>
                                              <a:dgm id="{FA609B2F-0A8B-0A42-AD56-CC8CD7C91F89}"/>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graphicEl>
                                              <a:dgm id="{7C232BC4-138C-A143-A0B6-5A9CF02734EF}"/>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graphicEl>
                                              <a:dgm id="{700717C1-B11B-7140-82AF-728603D297FF}"/>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graphicEl>
                                              <a:dgm id="{6572C3CF-52EB-8340-9EED-DC7A5E63C978}"/>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graphicEl>
                                              <a:dgm id="{F2330F5F-22B0-1447-B699-75838788D2DF}"/>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Sub>
          <a:bldDgm bld="one"/>
        </p:bldSub>
      </p:bldGraphic>
      <p:bldP spid="27" grpId="0" animBg="1"/>
      <p:bldP spid="2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25" name="Rectangle 7"/>
          <p:cNvSpPr>
            <a:spLocks noGrp="1" noChangeArrowheads="1"/>
          </p:cNvSpPr>
          <p:nvPr>
            <p:ph type="title"/>
          </p:nvPr>
        </p:nvSpPr>
        <p:spPr>
          <a:xfrm>
            <a:off x="684213" y="188913"/>
            <a:ext cx="9800343" cy="656590"/>
          </a:xfrm>
        </p:spPr>
        <p:txBody>
          <a:bodyPr wrap="square" rtlCol="0" anchor="t">
            <a:spAutoFit/>
          </a:bodyPr>
          <a:lstStyle/>
          <a:p>
            <a:pPr eaLnBrk="1" fontAlgn="auto" hangingPunct="1">
              <a:spcAft>
                <a:spcPts val="0"/>
              </a:spcAft>
              <a:defRPr/>
            </a:pPr>
            <a:r>
              <a:rPr lang="en-US" sz="4000" dirty="0" smtClean="0">
                <a:solidFill>
                  <a:schemeClr val="bg2">
                    <a:lumMod val="50000"/>
                  </a:schemeClr>
                </a:solidFill>
                <a:latin typeface="+mn-lt"/>
                <a:ea typeface="+mj-ea"/>
                <a:cs typeface="+mj-cs"/>
              </a:rPr>
              <a:t>ENDOSCOPE SAMPLING SOLUTION</a:t>
            </a:r>
          </a:p>
        </p:txBody>
      </p:sp>
      <p:graphicFrame>
        <p:nvGraphicFramePr>
          <p:cNvPr id="6" name="Graphique 5"/>
          <p:cNvGraphicFramePr>
            <a:graphicFrameLocks/>
          </p:cNvGraphicFramePr>
          <p:nvPr>
            <p:extLst>
              <p:ext uri="{D42A27DB-BD31-4B8C-83A1-F6EECF244321}">
                <p14:modId xmlns:p14="http://schemas.microsoft.com/office/powerpoint/2010/main" val="3946380746"/>
              </p:ext>
            </p:extLst>
          </p:nvPr>
        </p:nvGraphicFramePr>
        <p:xfrm>
          <a:off x="4019178" y="1404471"/>
          <a:ext cx="7647976" cy="454763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359876" y="1550470"/>
            <a:ext cx="3300712" cy="4185761"/>
          </a:xfrm>
          <a:prstGeom prst="rect">
            <a:avLst/>
          </a:prstGeom>
        </p:spPr>
        <p:txBody>
          <a:bodyPr wrap="square">
            <a:spAutoFit/>
          </a:bodyPr>
          <a:lstStyle/>
          <a:p>
            <a:pPr marL="0" indent="0" algn="ctr">
              <a:spcBef>
                <a:spcPts val="600"/>
              </a:spcBef>
              <a:spcAft>
                <a:spcPts val="600"/>
              </a:spcAft>
              <a:buSzPct val="100000"/>
              <a:buNone/>
            </a:pPr>
            <a:r>
              <a:rPr lang="en-US" sz="2800" dirty="0" smtClean="0">
                <a:cs typeface="Arial"/>
              </a:rPr>
              <a:t>Validation of endoscope sampling solutions </a:t>
            </a:r>
            <a:r>
              <a:rPr lang="en-US" sz="2800" baseline="30000" dirty="0" smtClean="0">
                <a:cs typeface="Arial"/>
              </a:rPr>
              <a:t>(1)</a:t>
            </a:r>
            <a:endParaRPr lang="en-US" sz="2800" baseline="30000" dirty="0">
              <a:cs typeface="Arial"/>
            </a:endParaRPr>
          </a:p>
          <a:p>
            <a:pPr marL="0" indent="0" algn="ctr">
              <a:spcBef>
                <a:spcPts val="600"/>
              </a:spcBef>
              <a:spcAft>
                <a:spcPts val="600"/>
              </a:spcAft>
              <a:buSzPct val="100000"/>
              <a:buNone/>
            </a:pPr>
            <a:r>
              <a:rPr lang="en-US" sz="2800" dirty="0" smtClean="0">
                <a:cs typeface="Arial"/>
              </a:rPr>
              <a:t> </a:t>
            </a:r>
            <a:r>
              <a:rPr lang="en-US" sz="2400" dirty="0" smtClean="0">
                <a:cs typeface="Arial"/>
              </a:rPr>
              <a:t>The </a:t>
            </a:r>
            <a:r>
              <a:rPr lang="en-US" sz="2400" dirty="0">
                <a:cs typeface="Arial"/>
              </a:rPr>
              <a:t>recovery ratio of the sampling method was determined by repeated rounds of sample collection according to ISO 11737-1 annex C1</a:t>
            </a:r>
            <a:r>
              <a:rPr lang="en-US" sz="2400" dirty="0" smtClean="0">
                <a:cs typeface="Arial"/>
              </a:rPr>
              <a:t>.</a:t>
            </a:r>
            <a:r>
              <a:rPr lang="en-US" sz="2400" baseline="30000" dirty="0" smtClean="0">
                <a:cs typeface="Arial"/>
              </a:rPr>
              <a:t>(2, 3)</a:t>
            </a:r>
            <a:r>
              <a:rPr lang="en-US" sz="2400" dirty="0" smtClean="0">
                <a:cs typeface="Arial"/>
              </a:rPr>
              <a:t> </a:t>
            </a:r>
            <a:endParaRPr lang="fr-FR" sz="2400" dirty="0">
              <a:cs typeface="Arial"/>
            </a:endParaRPr>
          </a:p>
        </p:txBody>
      </p:sp>
      <p:sp>
        <p:nvSpPr>
          <p:cNvPr id="9" name="Bouée 8"/>
          <p:cNvSpPr/>
          <p:nvPr/>
        </p:nvSpPr>
        <p:spPr bwMode="auto">
          <a:xfrm>
            <a:off x="9280977" y="5220117"/>
            <a:ext cx="924983" cy="501757"/>
          </a:xfrm>
          <a:prstGeom prst="donut">
            <a:avLst>
              <a:gd name="adj" fmla="val 6818"/>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10" name="Flèche vers la gauche 9"/>
          <p:cNvSpPr/>
          <p:nvPr/>
        </p:nvSpPr>
        <p:spPr bwMode="auto">
          <a:xfrm>
            <a:off x="10070124" y="2315470"/>
            <a:ext cx="501685" cy="250878"/>
          </a:xfrm>
          <a:prstGeom prst="lef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11" name="ZoneTexte 10"/>
          <p:cNvSpPr txBox="1"/>
          <p:nvPr/>
        </p:nvSpPr>
        <p:spPr>
          <a:xfrm>
            <a:off x="10619111" y="2257794"/>
            <a:ext cx="763438" cy="369332"/>
          </a:xfrm>
          <a:prstGeom prst="rect">
            <a:avLst/>
          </a:prstGeom>
          <a:noFill/>
        </p:spPr>
        <p:txBody>
          <a:bodyPr wrap="none" rtlCol="0">
            <a:spAutoFit/>
          </a:bodyPr>
          <a:lstStyle/>
          <a:p>
            <a:r>
              <a:rPr lang="fr-FR" b="1" dirty="0" smtClean="0">
                <a:solidFill>
                  <a:srgbClr val="FF0000"/>
                </a:solidFill>
              </a:rPr>
              <a:t>76,5%</a:t>
            </a:r>
            <a:endParaRPr lang="fr-FR" b="1" dirty="0">
              <a:solidFill>
                <a:srgbClr val="FF0000"/>
              </a:solidFill>
            </a:endParaRPr>
          </a:p>
        </p:txBody>
      </p:sp>
      <p:sp>
        <p:nvSpPr>
          <p:cNvPr id="12" name="TextBox 5"/>
          <p:cNvSpPr txBox="1"/>
          <p:nvPr/>
        </p:nvSpPr>
        <p:spPr>
          <a:xfrm>
            <a:off x="870345" y="6209050"/>
            <a:ext cx="10798714" cy="507831"/>
          </a:xfrm>
          <a:prstGeom prst="rect">
            <a:avLst/>
          </a:prstGeom>
          <a:noFill/>
        </p:spPr>
        <p:txBody>
          <a:bodyPr wrap="square" rtlCol="0" anchor="b">
            <a:spAutoFit/>
          </a:bodyPr>
          <a:lstStyle/>
          <a:p>
            <a:pPr marL="219075" indent="-219075"/>
            <a:r>
              <a:rPr lang="en-US" sz="900" dirty="0" smtClean="0"/>
              <a:t>(1) RICHARD </a:t>
            </a:r>
            <a:r>
              <a:rPr lang="en-US" sz="900" dirty="0"/>
              <a:t>M, LUU DUC D, PINEAU L. Efficacy of recovery solutions for endoscopes sampling : a comparative study. SHEA 19th Annual Scientific Meeting, San Diego, </a:t>
            </a:r>
            <a:r>
              <a:rPr lang="en-US" sz="900" dirty="0" smtClean="0"/>
              <a:t>March 21</a:t>
            </a:r>
            <a:r>
              <a:rPr lang="en-US" sz="900" baseline="30000" dirty="0" smtClean="0"/>
              <a:t>st</a:t>
            </a:r>
            <a:r>
              <a:rPr lang="en-US" sz="900" dirty="0" smtClean="0"/>
              <a:t> 2009</a:t>
            </a:r>
          </a:p>
          <a:p>
            <a:pPr marL="219075" indent="-219075"/>
            <a:r>
              <a:rPr lang="en-US" sz="900" dirty="0" smtClean="0"/>
              <a:t>(2) ISO = International Organization for Standardization.</a:t>
            </a:r>
          </a:p>
          <a:p>
            <a:pPr marL="219075" indent="-219075"/>
            <a:r>
              <a:rPr lang="en-US" sz="900" dirty="0" smtClean="0"/>
              <a:t>(3) ISO 11737-1 annex C1 Guideline.  Available at: </a:t>
            </a:r>
            <a:r>
              <a:rPr lang="en-US" sz="900" u="sng" dirty="0" smtClean="0">
                <a:solidFill>
                  <a:schemeClr val="accent6"/>
                </a:solidFill>
              </a:rPr>
              <a:t>http://www.iso.org/iso/home/store/catalogue_tc/catalogue_detail.htm?csnumber=46116</a:t>
            </a:r>
            <a:r>
              <a:rPr lang="en-US" sz="900" dirty="0" smtClean="0"/>
              <a:t>.  Accessed 10/15/12.</a:t>
            </a:r>
            <a:endParaRPr lang="en-US" sz="900" dirty="0" smtClean="0">
              <a:solidFill>
                <a:srgbClr val="000000"/>
              </a:solidFill>
            </a:endParaRPr>
          </a:p>
        </p:txBody>
      </p:sp>
      <p:sp>
        <p:nvSpPr>
          <p:cNvPr id="14" name="ZoneTexte 13"/>
          <p:cNvSpPr txBox="1"/>
          <p:nvPr/>
        </p:nvSpPr>
        <p:spPr>
          <a:xfrm>
            <a:off x="7932688" y="4621489"/>
            <a:ext cx="637088" cy="369332"/>
          </a:xfrm>
          <a:prstGeom prst="rect">
            <a:avLst/>
          </a:prstGeom>
          <a:noFill/>
        </p:spPr>
        <p:txBody>
          <a:bodyPr wrap="none" rtlCol="0">
            <a:spAutoFit/>
          </a:bodyPr>
          <a:lstStyle/>
          <a:p>
            <a:r>
              <a:rPr lang="fr-FR" b="1" dirty="0" smtClean="0">
                <a:solidFill>
                  <a:srgbClr val="FF0000"/>
                </a:solidFill>
              </a:rPr>
              <a:t>&lt; 2%</a:t>
            </a:r>
            <a:endParaRPr lang="fr-FR" b="1" dirty="0">
              <a:solidFill>
                <a:srgbClr val="FF0000"/>
              </a:solidFill>
            </a:endParaRPr>
          </a:p>
        </p:txBody>
      </p:sp>
    </p:spTree>
    <p:extLst>
      <p:ext uri="{BB962C8B-B14F-4D97-AF65-F5344CB8AC3E}">
        <p14:creationId xmlns:p14="http://schemas.microsoft.com/office/powerpoint/2010/main" val="404587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P spid="8" grpId="0"/>
      <p:bldP spid="9" grpId="0" animBg="1"/>
      <p:bldP spid="10" grpId="0" animBg="1"/>
      <p:bldP spid="11" grpId="0"/>
      <p:bldP spid="12" grpId="0" build="p"/>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25" name="Rectangle 7"/>
          <p:cNvSpPr>
            <a:spLocks noGrp="1" noChangeArrowheads="1"/>
          </p:cNvSpPr>
          <p:nvPr>
            <p:ph type="title"/>
          </p:nvPr>
        </p:nvSpPr>
        <p:spPr>
          <a:xfrm>
            <a:off x="684213" y="188913"/>
            <a:ext cx="9800343" cy="656590"/>
          </a:xfrm>
        </p:spPr>
        <p:txBody>
          <a:bodyPr wrap="square" rtlCol="0" anchor="t">
            <a:spAutoFit/>
          </a:bodyPr>
          <a:lstStyle/>
          <a:p>
            <a:pPr eaLnBrk="1" fontAlgn="auto" hangingPunct="1">
              <a:spcAft>
                <a:spcPts val="0"/>
              </a:spcAft>
              <a:defRPr/>
            </a:pPr>
            <a:r>
              <a:rPr lang="en-US" sz="4000" dirty="0" smtClean="0">
                <a:solidFill>
                  <a:schemeClr val="bg2">
                    <a:lumMod val="50000"/>
                  </a:schemeClr>
                </a:solidFill>
                <a:latin typeface="+mn-lt"/>
                <a:ea typeface="+mj-ea"/>
                <a:cs typeface="+mj-cs"/>
              </a:rPr>
              <a:t>INITIAL ENDOSCOPE QUALITY</a:t>
            </a:r>
          </a:p>
        </p:txBody>
      </p:sp>
      <p:sp>
        <p:nvSpPr>
          <p:cNvPr id="2" name="Rectangle 1"/>
          <p:cNvSpPr/>
          <p:nvPr/>
        </p:nvSpPr>
        <p:spPr>
          <a:xfrm>
            <a:off x="484478" y="1349908"/>
            <a:ext cx="9123745" cy="5293757"/>
          </a:xfrm>
          <a:prstGeom prst="rect">
            <a:avLst/>
          </a:prstGeom>
        </p:spPr>
        <p:txBody>
          <a:bodyPr wrap="square">
            <a:spAutoFit/>
          </a:bodyPr>
          <a:lstStyle/>
          <a:p>
            <a:pPr algn="just"/>
            <a:r>
              <a:rPr lang="en-GB" sz="2600" dirty="0" smtClean="0">
                <a:solidFill>
                  <a:srgbClr val="3E98B3"/>
                </a:solidFill>
              </a:rPr>
              <a:t>EN 16442 E.2.2.1 NOTE 1 </a:t>
            </a:r>
            <a:r>
              <a:rPr lang="en-GB" sz="2600" dirty="0"/>
              <a:t>All endoscopes available in the unit where the storage cabinet is installed and that are intended to be stored in the </a:t>
            </a:r>
            <a:r>
              <a:rPr lang="en-GB" sz="2600" dirty="0" smtClean="0"/>
              <a:t>ESC cabinet </a:t>
            </a:r>
            <a:r>
              <a:rPr lang="en-GB" sz="2600" dirty="0"/>
              <a:t>should be sampled before installation of the ESC (</a:t>
            </a:r>
            <a:r>
              <a:rPr lang="en-GB" sz="2600" dirty="0">
                <a:solidFill>
                  <a:srgbClr val="3E98B3"/>
                </a:solidFill>
              </a:rPr>
              <a:t>initial assessment</a:t>
            </a:r>
            <a:r>
              <a:rPr lang="en-GB" sz="2600" dirty="0" smtClean="0"/>
              <a:t>) in order to be able of </a:t>
            </a:r>
            <a:r>
              <a:rPr lang="en-GB" sz="2600" dirty="0"/>
              <a:t>determining the source of the </a:t>
            </a:r>
            <a:r>
              <a:rPr lang="en-GB" sz="2600" dirty="0" smtClean="0"/>
              <a:t>contamination in </a:t>
            </a:r>
            <a:r>
              <a:rPr lang="en-GB" sz="2600" dirty="0"/>
              <a:t>the event that a routine test is </a:t>
            </a:r>
            <a:r>
              <a:rPr lang="en-GB" sz="2600" dirty="0" smtClean="0"/>
              <a:t>positive.</a:t>
            </a:r>
            <a:endParaRPr lang="en-GB" sz="2600" dirty="0"/>
          </a:p>
          <a:p>
            <a:pPr algn="just"/>
            <a:endParaRPr lang="en-GB" sz="2600" dirty="0" smtClean="0"/>
          </a:p>
          <a:p>
            <a:pPr algn="just"/>
            <a:r>
              <a:rPr lang="en-GB" sz="2600" dirty="0" smtClean="0">
                <a:solidFill>
                  <a:srgbClr val="3E98B3"/>
                </a:solidFill>
              </a:rPr>
              <a:t>French guidelines: </a:t>
            </a:r>
            <a:r>
              <a:rPr lang="en-GB" sz="2600" dirty="0" smtClean="0"/>
              <a:t>The installation </a:t>
            </a:r>
            <a:r>
              <a:rPr lang="en-GB" sz="2600" dirty="0"/>
              <a:t>of the </a:t>
            </a:r>
            <a:r>
              <a:rPr lang="en-GB" sz="2600" dirty="0" smtClean="0"/>
              <a:t>ESC shall be preceded by:</a:t>
            </a:r>
            <a:endParaRPr lang="en-GB" sz="2600" dirty="0"/>
          </a:p>
          <a:p>
            <a:pPr marL="635000" indent="-635000" algn="just">
              <a:buSzPct val="100000"/>
              <a:buFontTx/>
              <a:buBlip>
                <a:blip r:embed="rId3"/>
              </a:buBlip>
              <a:defRPr/>
            </a:pPr>
            <a:r>
              <a:rPr lang="en-GB" sz="2600" dirty="0" smtClean="0">
                <a:cs typeface="Arial" charset="0"/>
              </a:rPr>
              <a:t>An </a:t>
            </a:r>
            <a:r>
              <a:rPr lang="en-GB" sz="2600" dirty="0" smtClean="0"/>
              <a:t>audit </a:t>
            </a:r>
            <a:r>
              <a:rPr lang="en-GB" sz="2600" dirty="0"/>
              <a:t>of the endoscope reprocessing </a:t>
            </a:r>
            <a:r>
              <a:rPr lang="en-GB" sz="2600" dirty="0" smtClean="0"/>
              <a:t>procedure</a:t>
            </a:r>
            <a:r>
              <a:rPr lang="en-GB" sz="2600" dirty="0"/>
              <a:t>,</a:t>
            </a:r>
            <a:endParaRPr lang="en-GB" sz="2600" dirty="0" smtClean="0">
              <a:cs typeface="Arial" charset="0"/>
            </a:endParaRPr>
          </a:p>
          <a:p>
            <a:pPr marL="635000" indent="-635000">
              <a:buFontTx/>
              <a:buBlip>
                <a:blip r:embed="rId3"/>
              </a:buBlip>
              <a:defRPr/>
            </a:pPr>
            <a:r>
              <a:rPr lang="en-GB" sz="2600" dirty="0" smtClean="0">
                <a:cs typeface="Arial" charset="0"/>
              </a:rPr>
              <a:t>A </a:t>
            </a:r>
            <a:r>
              <a:rPr lang="en-GB" sz="2600" dirty="0"/>
              <a:t>control of the microbiological quality of all </a:t>
            </a:r>
            <a:r>
              <a:rPr lang="en-GB" sz="2600" dirty="0" smtClean="0"/>
              <a:t>endoscopes, </a:t>
            </a:r>
            <a:r>
              <a:rPr lang="en-GB" sz="2600" dirty="0"/>
              <a:t>intended to be stored in the ESC (</a:t>
            </a:r>
            <a:r>
              <a:rPr lang="en-GB" sz="2600" dirty="0">
                <a:solidFill>
                  <a:srgbClr val="3E98B3"/>
                </a:solidFill>
              </a:rPr>
              <a:t>initial assessment</a:t>
            </a:r>
            <a:r>
              <a:rPr lang="en-GB" sz="2600" dirty="0"/>
              <a:t>) within </a:t>
            </a:r>
            <a:r>
              <a:rPr lang="en-GB" sz="2600" dirty="0" smtClean="0"/>
              <a:t>the </a:t>
            </a:r>
            <a:r>
              <a:rPr lang="en-GB" sz="2600" dirty="0"/>
              <a:t>month preceding the </a:t>
            </a:r>
            <a:r>
              <a:rPr lang="en-GB" sz="2600" dirty="0" smtClean="0"/>
              <a:t>installation.</a:t>
            </a:r>
            <a:endParaRPr lang="en-GB" sz="2600" dirty="0"/>
          </a:p>
          <a:p>
            <a:pPr algn="just"/>
            <a:endParaRPr lang="en-GB" sz="2600" dirty="0" smtClean="0"/>
          </a:p>
        </p:txBody>
      </p:sp>
      <p:pic>
        <p:nvPicPr>
          <p:cNvPr id="3" name="Image 2"/>
          <p:cNvPicPr>
            <a:picLocks noChangeAspect="1"/>
          </p:cNvPicPr>
          <p:nvPr/>
        </p:nvPicPr>
        <p:blipFill>
          <a:blip r:embed="rId4"/>
          <a:stretch>
            <a:fillRect/>
          </a:stretch>
        </p:blipFill>
        <p:spPr>
          <a:xfrm>
            <a:off x="10013534" y="4234539"/>
            <a:ext cx="1685023" cy="1213424"/>
          </a:xfrm>
          <a:prstGeom prst="rect">
            <a:avLst/>
          </a:prstGeom>
        </p:spPr>
      </p:pic>
      <p:pic>
        <p:nvPicPr>
          <p:cNvPr id="7" name="Image 6"/>
          <p:cNvPicPr>
            <a:picLocks noChangeAspect="1"/>
          </p:cNvPicPr>
          <p:nvPr/>
        </p:nvPicPr>
        <p:blipFill>
          <a:blip r:embed="rId5"/>
          <a:stretch>
            <a:fillRect/>
          </a:stretch>
        </p:blipFill>
        <p:spPr>
          <a:xfrm>
            <a:off x="9838413" y="1474564"/>
            <a:ext cx="2112472" cy="1633784"/>
          </a:xfrm>
          <a:prstGeom prst="rect">
            <a:avLst/>
          </a:prstGeom>
        </p:spPr>
      </p:pic>
    </p:spTree>
    <p:extLst>
      <p:ext uri="{BB962C8B-B14F-4D97-AF65-F5344CB8AC3E}">
        <p14:creationId xmlns:p14="http://schemas.microsoft.com/office/powerpoint/2010/main" val="404587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25" name="Rectangle 7"/>
          <p:cNvSpPr>
            <a:spLocks noGrp="1" noChangeArrowheads="1"/>
          </p:cNvSpPr>
          <p:nvPr>
            <p:ph type="title"/>
          </p:nvPr>
        </p:nvSpPr>
        <p:spPr>
          <a:xfrm>
            <a:off x="684213" y="188913"/>
            <a:ext cx="9800343" cy="656590"/>
          </a:xfrm>
        </p:spPr>
        <p:txBody>
          <a:bodyPr wrap="square" rtlCol="0" anchor="t">
            <a:spAutoFit/>
          </a:bodyPr>
          <a:lstStyle/>
          <a:p>
            <a:pPr eaLnBrk="1" fontAlgn="auto" hangingPunct="1">
              <a:spcAft>
                <a:spcPts val="0"/>
              </a:spcAft>
              <a:defRPr/>
            </a:pPr>
            <a:r>
              <a:rPr lang="en-US" sz="4000" dirty="0" smtClean="0">
                <a:solidFill>
                  <a:schemeClr val="bg2">
                    <a:lumMod val="50000"/>
                  </a:schemeClr>
                </a:solidFill>
                <a:latin typeface="+mn-lt"/>
                <a:ea typeface="+mj-ea"/>
                <a:cs typeface="+mj-cs"/>
              </a:rPr>
              <a:t>EN 16442: DRYING TESTS</a:t>
            </a:r>
          </a:p>
        </p:txBody>
      </p:sp>
      <p:sp>
        <p:nvSpPr>
          <p:cNvPr id="2" name="Rectangle 1"/>
          <p:cNvSpPr/>
          <p:nvPr/>
        </p:nvSpPr>
        <p:spPr>
          <a:xfrm>
            <a:off x="224117" y="1309876"/>
            <a:ext cx="11190942" cy="5262979"/>
          </a:xfrm>
          <a:prstGeom prst="rect">
            <a:avLst/>
          </a:prstGeom>
        </p:spPr>
        <p:txBody>
          <a:bodyPr wrap="square">
            <a:spAutoFit/>
          </a:bodyPr>
          <a:lstStyle/>
          <a:p>
            <a:pPr algn="just"/>
            <a:r>
              <a:rPr lang="fr-FR" sz="2400" b="1" dirty="0">
                <a:solidFill>
                  <a:srgbClr val="3E98B3"/>
                </a:solidFill>
              </a:rPr>
              <a:t>6.4.3 </a:t>
            </a:r>
            <a:r>
              <a:rPr lang="fr-FR" sz="2400" b="1" dirty="0" err="1">
                <a:solidFill>
                  <a:srgbClr val="3E98B3"/>
                </a:solidFill>
              </a:rPr>
              <a:t>Exterior</a:t>
            </a:r>
            <a:r>
              <a:rPr lang="fr-FR" sz="2400" b="1" dirty="0">
                <a:solidFill>
                  <a:srgbClr val="3E98B3"/>
                </a:solidFill>
              </a:rPr>
              <a:t> surface </a:t>
            </a:r>
            <a:r>
              <a:rPr lang="fr-FR" sz="2400" b="1" dirty="0" err="1">
                <a:solidFill>
                  <a:srgbClr val="3E98B3"/>
                </a:solidFill>
              </a:rPr>
              <a:t>drying</a:t>
            </a:r>
            <a:r>
              <a:rPr lang="fr-FR" sz="2400" b="1" dirty="0">
                <a:solidFill>
                  <a:srgbClr val="3E98B3"/>
                </a:solidFill>
              </a:rPr>
              <a:t> </a:t>
            </a:r>
            <a:endParaRPr lang="fr-FR" sz="2400" dirty="0">
              <a:solidFill>
                <a:srgbClr val="3E98B3"/>
              </a:solidFill>
            </a:endParaRPr>
          </a:p>
          <a:p>
            <a:pPr algn="just"/>
            <a:endParaRPr lang="en-US" sz="2400" dirty="0" smtClean="0"/>
          </a:p>
          <a:p>
            <a:pPr algn="just"/>
            <a:r>
              <a:rPr lang="en-US" sz="2400" dirty="0" smtClean="0"/>
              <a:t>Load </a:t>
            </a:r>
            <a:r>
              <a:rPr lang="en-US" sz="2400" dirty="0"/>
              <a:t>the storage cabinet, following the instructions for use. Carry out a normal operating cycle. Immediately following the recommended drying </a:t>
            </a:r>
            <a:r>
              <a:rPr lang="en-US" sz="2400" dirty="0" smtClean="0"/>
              <a:t>period, </a:t>
            </a:r>
            <a:r>
              <a:rPr lang="en-US" sz="2400" dirty="0"/>
              <a:t>use a piece of anhydrous copper (II) </a:t>
            </a:r>
            <a:r>
              <a:rPr lang="en-US" sz="2400" dirty="0" err="1"/>
              <a:t>sulphate</a:t>
            </a:r>
            <a:r>
              <a:rPr lang="en-US" sz="2400" dirty="0"/>
              <a:t> paper (or crepe paper) to test the presence of moisture on the load exterior </a:t>
            </a:r>
            <a:r>
              <a:rPr lang="en-US" sz="2400" dirty="0" smtClean="0"/>
              <a:t>surfaces (copper </a:t>
            </a:r>
            <a:r>
              <a:rPr lang="en-US" sz="2400" dirty="0"/>
              <a:t>(II) </a:t>
            </a:r>
            <a:r>
              <a:rPr lang="en-US" sz="2400" dirty="0" err="1"/>
              <a:t>sulphate</a:t>
            </a:r>
            <a:r>
              <a:rPr lang="en-US" sz="2400" dirty="0"/>
              <a:t> paper from white or light blue to deep blue) as evidence of residual </a:t>
            </a:r>
            <a:r>
              <a:rPr lang="en-US" sz="2400" dirty="0" smtClean="0"/>
              <a:t>water). </a:t>
            </a:r>
          </a:p>
          <a:p>
            <a:pPr algn="just"/>
            <a:endParaRPr lang="en-US" sz="2400" dirty="0"/>
          </a:p>
          <a:p>
            <a:pPr algn="just"/>
            <a:r>
              <a:rPr lang="fr-FR" sz="2400" b="1" dirty="0">
                <a:solidFill>
                  <a:srgbClr val="3E98B3"/>
                </a:solidFill>
              </a:rPr>
              <a:t>6.4.4 Channel </a:t>
            </a:r>
            <a:r>
              <a:rPr lang="fr-FR" sz="2400" b="1" dirty="0" err="1">
                <a:solidFill>
                  <a:srgbClr val="3E98B3"/>
                </a:solidFill>
              </a:rPr>
              <a:t>drying</a:t>
            </a:r>
            <a:r>
              <a:rPr lang="fr-FR" sz="2400" b="1" dirty="0">
                <a:solidFill>
                  <a:srgbClr val="3E98B3"/>
                </a:solidFill>
              </a:rPr>
              <a:t> </a:t>
            </a:r>
            <a:endParaRPr lang="fr-FR" sz="2400" dirty="0">
              <a:solidFill>
                <a:srgbClr val="3E98B3"/>
              </a:solidFill>
            </a:endParaRPr>
          </a:p>
          <a:p>
            <a:pPr algn="just"/>
            <a:endParaRPr lang="en-US" sz="2400" dirty="0" smtClean="0"/>
          </a:p>
          <a:p>
            <a:pPr algn="just"/>
            <a:r>
              <a:rPr lang="en-US" sz="2400" dirty="0" smtClean="0"/>
              <a:t>At </a:t>
            </a:r>
            <a:r>
              <a:rPr lang="en-US" sz="2400" dirty="0"/>
              <a:t>the end of the drying phase, the endoscope shall be removed from the cabinet. Direct the distal end of the endoscope towards a horizontal piece of anhydrous copper (II) </a:t>
            </a:r>
            <a:r>
              <a:rPr lang="en-US" sz="2400" dirty="0" err="1"/>
              <a:t>sulphate</a:t>
            </a:r>
            <a:r>
              <a:rPr lang="en-US" sz="2400" dirty="0"/>
              <a:t> paper at a distance of 50 mm to 100 mm and flush medical grade air at a positive </a:t>
            </a:r>
            <a:r>
              <a:rPr lang="en-US" sz="2400" dirty="0" smtClean="0"/>
              <a:t>pressure. </a:t>
            </a:r>
            <a:endParaRPr lang="en-US" sz="2400" dirty="0"/>
          </a:p>
        </p:txBody>
      </p:sp>
      <p:grpSp>
        <p:nvGrpSpPr>
          <p:cNvPr id="12" name="Grouper 11"/>
          <p:cNvGrpSpPr/>
          <p:nvPr/>
        </p:nvGrpSpPr>
        <p:grpSpPr>
          <a:xfrm>
            <a:off x="8544693" y="147349"/>
            <a:ext cx="2287660" cy="1466299"/>
            <a:chOff x="1806222" y="1327700"/>
            <a:chExt cx="8043334" cy="5346856"/>
          </a:xfrm>
        </p:grpSpPr>
        <p:grpSp>
          <p:nvGrpSpPr>
            <p:cNvPr id="13" name="Grouper 12"/>
            <p:cNvGrpSpPr/>
            <p:nvPr/>
          </p:nvGrpSpPr>
          <p:grpSpPr>
            <a:xfrm>
              <a:off x="1806222" y="1327700"/>
              <a:ext cx="8043334" cy="5346856"/>
              <a:chOff x="550333" y="1117600"/>
              <a:chExt cx="9186334" cy="6035478"/>
            </a:xfrm>
          </p:grpSpPr>
          <p:pic>
            <p:nvPicPr>
              <p:cNvPr id="15" name="Image 14"/>
              <p:cNvPicPr>
                <a:picLocks noChangeAspect="1"/>
              </p:cNvPicPr>
              <p:nvPr/>
            </p:nvPicPr>
            <p:blipFill>
              <a:blip r:embed="rId3"/>
              <a:stretch>
                <a:fillRect/>
              </a:stretch>
            </p:blipFill>
            <p:spPr>
              <a:xfrm>
                <a:off x="559915" y="1117600"/>
                <a:ext cx="9162639" cy="4794956"/>
              </a:xfrm>
              <a:prstGeom prst="rect">
                <a:avLst/>
              </a:prstGeom>
            </p:spPr>
          </p:pic>
          <p:pic>
            <p:nvPicPr>
              <p:cNvPr id="16" name="Image 15"/>
              <p:cNvPicPr>
                <a:picLocks noChangeAspect="1"/>
              </p:cNvPicPr>
              <p:nvPr/>
            </p:nvPicPr>
            <p:blipFill>
              <a:blip r:embed="rId4"/>
              <a:stretch>
                <a:fillRect/>
              </a:stretch>
            </p:blipFill>
            <p:spPr>
              <a:xfrm>
                <a:off x="550333" y="5880101"/>
                <a:ext cx="9186334" cy="1272977"/>
              </a:xfrm>
              <a:prstGeom prst="rect">
                <a:avLst/>
              </a:prstGeom>
            </p:spPr>
          </p:pic>
        </p:grpSp>
        <p:sp>
          <p:nvSpPr>
            <p:cNvPr id="14" name="Rectangle 13"/>
            <p:cNvSpPr/>
            <p:nvPr/>
          </p:nvSpPr>
          <p:spPr>
            <a:xfrm>
              <a:off x="1855577" y="3391647"/>
              <a:ext cx="7941726" cy="687294"/>
            </a:xfrm>
            <a:prstGeom prst="rect">
              <a:avLst/>
            </a:prstGeom>
            <a:gradFill flip="none" rotWithShape="1">
              <a:gsLst>
                <a:gs pos="0">
                  <a:schemeClr val="accent1">
                    <a:satMod val="103000"/>
                    <a:lumMod val="102000"/>
                    <a:tint val="94000"/>
                    <a:alpha val="38000"/>
                  </a:schemeClr>
                </a:gs>
                <a:gs pos="50000">
                  <a:schemeClr val="accent1">
                    <a:satMod val="110000"/>
                    <a:lumMod val="100000"/>
                    <a:shade val="100000"/>
                    <a:alpha val="38000"/>
                  </a:schemeClr>
                </a:gs>
                <a:gs pos="100000">
                  <a:schemeClr val="accent1">
                    <a:lumMod val="99000"/>
                    <a:satMod val="120000"/>
                    <a:shade val="78000"/>
                    <a:alpha val="38000"/>
                  </a:schemeClr>
                </a:gs>
              </a:gsLst>
              <a:lin ang="54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04587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8204947" y="3700927"/>
            <a:ext cx="3568700" cy="3022600"/>
          </a:xfrm>
          <a:prstGeom prst="rect">
            <a:avLst/>
          </a:prstGeom>
        </p:spPr>
      </p:pic>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25" name="Rectangle 7"/>
          <p:cNvSpPr>
            <a:spLocks noGrp="1" noChangeArrowheads="1"/>
          </p:cNvSpPr>
          <p:nvPr>
            <p:ph type="title"/>
          </p:nvPr>
        </p:nvSpPr>
        <p:spPr>
          <a:xfrm>
            <a:off x="684213" y="188913"/>
            <a:ext cx="9800343" cy="656590"/>
          </a:xfrm>
        </p:spPr>
        <p:txBody>
          <a:bodyPr wrap="square" rtlCol="0" anchor="t">
            <a:spAutoFit/>
          </a:bodyPr>
          <a:lstStyle/>
          <a:p>
            <a:pPr eaLnBrk="1" fontAlgn="auto" hangingPunct="1">
              <a:spcAft>
                <a:spcPts val="0"/>
              </a:spcAft>
              <a:defRPr/>
            </a:pPr>
            <a:r>
              <a:rPr lang="en-US" sz="4000" dirty="0" smtClean="0">
                <a:solidFill>
                  <a:schemeClr val="bg2">
                    <a:lumMod val="50000"/>
                  </a:schemeClr>
                </a:solidFill>
                <a:latin typeface="+mn-lt"/>
                <a:ea typeface="+mj-ea"/>
                <a:cs typeface="+mj-cs"/>
              </a:rPr>
              <a:t>EN 16442: AIR QUALITY</a:t>
            </a:r>
          </a:p>
        </p:txBody>
      </p:sp>
      <p:sp>
        <p:nvSpPr>
          <p:cNvPr id="2" name="Rectangle 1"/>
          <p:cNvSpPr/>
          <p:nvPr/>
        </p:nvSpPr>
        <p:spPr>
          <a:xfrm>
            <a:off x="373530" y="1237013"/>
            <a:ext cx="11041529" cy="2893100"/>
          </a:xfrm>
          <a:prstGeom prst="rect">
            <a:avLst/>
          </a:prstGeom>
        </p:spPr>
        <p:txBody>
          <a:bodyPr wrap="square">
            <a:spAutoFit/>
          </a:bodyPr>
          <a:lstStyle/>
          <a:p>
            <a:pPr algn="just"/>
            <a:r>
              <a:rPr lang="en-GB" sz="2400" b="1" dirty="0" smtClean="0">
                <a:solidFill>
                  <a:srgbClr val="3E98B3"/>
                </a:solidFill>
              </a:rPr>
              <a:t>6.6.1 Air cleanliness </a:t>
            </a:r>
            <a:endParaRPr lang="en-GB" sz="2400" dirty="0" smtClean="0">
              <a:solidFill>
                <a:srgbClr val="3E98B3"/>
              </a:solidFill>
            </a:endParaRPr>
          </a:p>
          <a:p>
            <a:pPr algn="just"/>
            <a:endParaRPr lang="en-GB" sz="1400" dirty="0" smtClean="0"/>
          </a:p>
          <a:p>
            <a:pPr algn="just"/>
            <a:r>
              <a:rPr lang="en-GB" sz="2400" dirty="0" smtClean="0"/>
              <a:t>If a specific level of particulate cleanliness for the air used in the storage cabinet is claimed/required, then measurements of the specific level of particle cleanliness shall be carried out to check whether the particulate cleanliness class achieved matches the manufacturer's claims (without endoscopes, doors closed, in the centre of the storage cabinet chamber after a stabilization period of not less than 15 min and not more than 20 min ).  </a:t>
            </a:r>
            <a:endParaRPr lang="en-GB" sz="2400" dirty="0"/>
          </a:p>
        </p:txBody>
      </p:sp>
      <p:graphicFrame>
        <p:nvGraphicFramePr>
          <p:cNvPr id="7" name="Objet 6"/>
          <p:cNvGraphicFramePr>
            <a:graphicFrameLocks noChangeAspect="1"/>
          </p:cNvGraphicFramePr>
          <p:nvPr>
            <p:extLst>
              <p:ext uri="{D42A27DB-BD31-4B8C-83A1-F6EECF244321}">
                <p14:modId xmlns:p14="http://schemas.microsoft.com/office/powerpoint/2010/main" val="3783330953"/>
              </p:ext>
            </p:extLst>
          </p:nvPr>
        </p:nvGraphicFramePr>
        <p:xfrm>
          <a:off x="378012" y="4291011"/>
          <a:ext cx="7764463" cy="1881187"/>
        </p:xfrm>
        <a:graphic>
          <a:graphicData uri="http://schemas.openxmlformats.org/presentationml/2006/ole">
            <mc:AlternateContent xmlns:mc="http://schemas.openxmlformats.org/markup-compatibility/2006">
              <mc:Choice xmlns:v="urn:schemas-microsoft-com:vml" Requires="v">
                <p:oleObj spid="_x0000_s5165" name="Document" r:id="rId6" imgW="5816600" imgH="1409700" progId="Word.Document.12">
                  <p:embed/>
                </p:oleObj>
              </mc:Choice>
              <mc:Fallback>
                <p:oleObj name="Document" r:id="rId6" imgW="5816600" imgH="1409700" progId="Word.Document.12">
                  <p:embed/>
                  <p:pic>
                    <p:nvPicPr>
                      <p:cNvPr id="0" name=""/>
                      <p:cNvPicPr/>
                      <p:nvPr/>
                    </p:nvPicPr>
                    <p:blipFill>
                      <a:blip r:embed="rId7"/>
                      <a:stretch>
                        <a:fillRect/>
                      </a:stretch>
                    </p:blipFill>
                    <p:spPr>
                      <a:xfrm>
                        <a:off x="378012" y="4291011"/>
                        <a:ext cx="7764463" cy="1881187"/>
                      </a:xfrm>
                      <a:prstGeom prst="rect">
                        <a:avLst/>
                      </a:prstGeom>
                    </p:spPr>
                  </p:pic>
                </p:oleObj>
              </mc:Fallback>
            </mc:AlternateContent>
          </a:graphicData>
        </a:graphic>
      </p:graphicFrame>
      <p:sp>
        <p:nvSpPr>
          <p:cNvPr id="10" name="Rectangle 9"/>
          <p:cNvSpPr/>
          <p:nvPr/>
        </p:nvSpPr>
        <p:spPr>
          <a:xfrm>
            <a:off x="433294" y="6024318"/>
            <a:ext cx="7097060" cy="523220"/>
          </a:xfrm>
          <a:prstGeom prst="rect">
            <a:avLst/>
          </a:prstGeom>
        </p:spPr>
        <p:txBody>
          <a:bodyPr wrap="square">
            <a:spAutoFit/>
          </a:bodyPr>
          <a:lstStyle/>
          <a:p>
            <a:r>
              <a:rPr lang="fr-FR" sz="1400" dirty="0">
                <a:solidFill>
                  <a:schemeClr val="bg1">
                    <a:lumMod val="50000"/>
                  </a:schemeClr>
                </a:solidFill>
              </a:rPr>
              <a:t>EN ISO 14644-1, </a:t>
            </a:r>
            <a:r>
              <a:rPr lang="fr-FR" sz="1400" dirty="0" err="1">
                <a:solidFill>
                  <a:schemeClr val="bg1">
                    <a:lumMod val="50000"/>
                  </a:schemeClr>
                </a:solidFill>
              </a:rPr>
              <a:t>Cleanrooms</a:t>
            </a:r>
            <a:r>
              <a:rPr lang="fr-FR" sz="1400" dirty="0">
                <a:solidFill>
                  <a:schemeClr val="bg1">
                    <a:lumMod val="50000"/>
                  </a:schemeClr>
                </a:solidFill>
              </a:rPr>
              <a:t> and </a:t>
            </a:r>
            <a:r>
              <a:rPr lang="fr-FR" sz="1400" dirty="0" err="1">
                <a:solidFill>
                  <a:schemeClr val="bg1">
                    <a:lumMod val="50000"/>
                  </a:schemeClr>
                </a:solidFill>
              </a:rPr>
              <a:t>associated</a:t>
            </a:r>
            <a:r>
              <a:rPr lang="fr-FR" sz="1400" dirty="0">
                <a:solidFill>
                  <a:schemeClr val="bg1">
                    <a:lumMod val="50000"/>
                  </a:schemeClr>
                </a:solidFill>
              </a:rPr>
              <a:t> </a:t>
            </a:r>
            <a:r>
              <a:rPr lang="fr-FR" sz="1400" dirty="0" err="1">
                <a:solidFill>
                  <a:schemeClr val="bg1">
                    <a:lumMod val="50000"/>
                  </a:schemeClr>
                </a:solidFill>
              </a:rPr>
              <a:t>controlled</a:t>
            </a:r>
            <a:r>
              <a:rPr lang="fr-FR" sz="1400" dirty="0">
                <a:solidFill>
                  <a:schemeClr val="bg1">
                    <a:lumMod val="50000"/>
                  </a:schemeClr>
                </a:solidFill>
              </a:rPr>
              <a:t> </a:t>
            </a:r>
            <a:r>
              <a:rPr lang="fr-FR" sz="1400" dirty="0" err="1">
                <a:solidFill>
                  <a:schemeClr val="bg1">
                    <a:lumMod val="50000"/>
                  </a:schemeClr>
                </a:solidFill>
              </a:rPr>
              <a:t>environments</a:t>
            </a:r>
            <a:r>
              <a:rPr lang="fr-FR" sz="1400" dirty="0">
                <a:solidFill>
                  <a:schemeClr val="bg1">
                    <a:lumMod val="50000"/>
                  </a:schemeClr>
                </a:solidFill>
              </a:rPr>
              <a:t> — Part 1: Classification of air </a:t>
            </a:r>
            <a:r>
              <a:rPr lang="fr-FR" sz="1400" dirty="0" err="1">
                <a:solidFill>
                  <a:schemeClr val="bg1">
                    <a:lumMod val="50000"/>
                  </a:schemeClr>
                </a:solidFill>
              </a:rPr>
              <a:t>cleanliness</a:t>
            </a:r>
            <a:r>
              <a:rPr lang="fr-FR" sz="1400" dirty="0">
                <a:solidFill>
                  <a:schemeClr val="bg1">
                    <a:lumMod val="50000"/>
                  </a:schemeClr>
                </a:solidFill>
              </a:rPr>
              <a:t> (ISO 14644-1)</a:t>
            </a:r>
          </a:p>
        </p:txBody>
      </p:sp>
      <p:grpSp>
        <p:nvGrpSpPr>
          <p:cNvPr id="13" name="Grouper 12"/>
          <p:cNvGrpSpPr/>
          <p:nvPr/>
        </p:nvGrpSpPr>
        <p:grpSpPr>
          <a:xfrm>
            <a:off x="8634341" y="207111"/>
            <a:ext cx="2302602" cy="1496183"/>
            <a:chOff x="1806222" y="1327700"/>
            <a:chExt cx="8043334" cy="5346856"/>
          </a:xfrm>
        </p:grpSpPr>
        <p:grpSp>
          <p:nvGrpSpPr>
            <p:cNvPr id="14" name="Grouper 13"/>
            <p:cNvGrpSpPr/>
            <p:nvPr/>
          </p:nvGrpSpPr>
          <p:grpSpPr>
            <a:xfrm>
              <a:off x="1806222" y="1327700"/>
              <a:ext cx="8043334" cy="5346856"/>
              <a:chOff x="550333" y="1117600"/>
              <a:chExt cx="9186334" cy="6035478"/>
            </a:xfrm>
          </p:grpSpPr>
          <p:pic>
            <p:nvPicPr>
              <p:cNvPr id="16" name="Image 15"/>
              <p:cNvPicPr>
                <a:picLocks noChangeAspect="1"/>
              </p:cNvPicPr>
              <p:nvPr/>
            </p:nvPicPr>
            <p:blipFill>
              <a:blip r:embed="rId8"/>
              <a:stretch>
                <a:fillRect/>
              </a:stretch>
            </p:blipFill>
            <p:spPr>
              <a:xfrm>
                <a:off x="559915" y="1117600"/>
                <a:ext cx="9162639" cy="4794956"/>
              </a:xfrm>
              <a:prstGeom prst="rect">
                <a:avLst/>
              </a:prstGeom>
            </p:spPr>
          </p:pic>
          <p:pic>
            <p:nvPicPr>
              <p:cNvPr id="17" name="Image 16"/>
              <p:cNvPicPr>
                <a:picLocks noChangeAspect="1"/>
              </p:cNvPicPr>
              <p:nvPr/>
            </p:nvPicPr>
            <p:blipFill>
              <a:blip r:embed="rId9"/>
              <a:stretch>
                <a:fillRect/>
              </a:stretch>
            </p:blipFill>
            <p:spPr>
              <a:xfrm>
                <a:off x="550333" y="5880101"/>
                <a:ext cx="9186334" cy="1272977"/>
              </a:xfrm>
              <a:prstGeom prst="rect">
                <a:avLst/>
              </a:prstGeom>
            </p:spPr>
          </p:pic>
        </p:grpSp>
        <p:sp>
          <p:nvSpPr>
            <p:cNvPr id="15" name="Rectangle 14"/>
            <p:cNvSpPr/>
            <p:nvPr/>
          </p:nvSpPr>
          <p:spPr>
            <a:xfrm>
              <a:off x="1855577" y="4571986"/>
              <a:ext cx="7941726" cy="537896"/>
            </a:xfrm>
            <a:prstGeom prst="rect">
              <a:avLst/>
            </a:prstGeom>
            <a:gradFill flip="none" rotWithShape="1">
              <a:gsLst>
                <a:gs pos="0">
                  <a:schemeClr val="accent1">
                    <a:satMod val="103000"/>
                    <a:lumMod val="102000"/>
                    <a:tint val="94000"/>
                    <a:alpha val="38000"/>
                  </a:schemeClr>
                </a:gs>
                <a:gs pos="50000">
                  <a:schemeClr val="accent1">
                    <a:satMod val="110000"/>
                    <a:lumMod val="100000"/>
                    <a:shade val="100000"/>
                    <a:alpha val="38000"/>
                  </a:schemeClr>
                </a:gs>
                <a:gs pos="100000">
                  <a:schemeClr val="accent1">
                    <a:lumMod val="99000"/>
                    <a:satMod val="120000"/>
                    <a:shade val="78000"/>
                    <a:alpha val="38000"/>
                  </a:schemeClr>
                </a:gs>
              </a:gsLst>
              <a:lin ang="54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045876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25" name="Rectangle 7"/>
          <p:cNvSpPr>
            <a:spLocks noGrp="1" noChangeArrowheads="1"/>
          </p:cNvSpPr>
          <p:nvPr>
            <p:ph type="title"/>
          </p:nvPr>
        </p:nvSpPr>
        <p:spPr>
          <a:xfrm>
            <a:off x="684213" y="188913"/>
            <a:ext cx="9800343" cy="656590"/>
          </a:xfrm>
        </p:spPr>
        <p:txBody>
          <a:bodyPr wrap="square" rtlCol="0" anchor="t">
            <a:spAutoFit/>
          </a:bodyPr>
          <a:lstStyle/>
          <a:p>
            <a:pPr eaLnBrk="1" fontAlgn="auto" hangingPunct="1">
              <a:spcAft>
                <a:spcPts val="0"/>
              </a:spcAft>
              <a:defRPr/>
            </a:pPr>
            <a:r>
              <a:rPr lang="en-US" sz="4000" dirty="0" smtClean="0">
                <a:solidFill>
                  <a:schemeClr val="bg2">
                    <a:lumMod val="50000"/>
                  </a:schemeClr>
                </a:solidFill>
                <a:latin typeface="+mn-lt"/>
                <a:ea typeface="+mj-ea"/>
                <a:cs typeface="+mj-cs"/>
              </a:rPr>
              <a:t>EN 16442: AIR QUALITY</a:t>
            </a:r>
          </a:p>
        </p:txBody>
      </p:sp>
      <p:sp>
        <p:nvSpPr>
          <p:cNvPr id="3" name="Rectangle 2"/>
          <p:cNvSpPr/>
          <p:nvPr/>
        </p:nvSpPr>
        <p:spPr>
          <a:xfrm>
            <a:off x="508000" y="1416308"/>
            <a:ext cx="10966824" cy="4955203"/>
          </a:xfrm>
          <a:prstGeom prst="rect">
            <a:avLst/>
          </a:prstGeom>
        </p:spPr>
        <p:txBody>
          <a:bodyPr wrap="square">
            <a:spAutoFit/>
          </a:bodyPr>
          <a:lstStyle/>
          <a:p>
            <a:pPr>
              <a:defRPr/>
            </a:pPr>
            <a:r>
              <a:rPr lang="en-GB" sz="2800" b="1" dirty="0" smtClean="0">
                <a:solidFill>
                  <a:srgbClr val="15A7BC"/>
                </a:solidFill>
              </a:rPr>
              <a:t>5.2.2.1 Airborne microbial contamination</a:t>
            </a:r>
            <a:endParaRPr lang="en-GB" sz="2800" dirty="0" smtClean="0">
              <a:solidFill>
                <a:srgbClr val="15A7BC"/>
              </a:solidFill>
            </a:endParaRPr>
          </a:p>
          <a:p>
            <a:pPr>
              <a:defRPr/>
            </a:pPr>
            <a:r>
              <a:rPr lang="en-GB" sz="2800" dirty="0" smtClean="0"/>
              <a:t>Air inside the ESC and flowing through the channels of the endoscope shall be of a microbiological quality which will not impair the quality of the load. Tests shall be done according to Annex C .</a:t>
            </a:r>
          </a:p>
          <a:p>
            <a:pPr>
              <a:defRPr/>
            </a:pPr>
            <a:endParaRPr lang="en-GB" dirty="0" smtClean="0"/>
          </a:p>
          <a:p>
            <a:pPr marL="627063" indent="-627063" algn="just">
              <a:buSzPct val="100000"/>
              <a:buFontTx/>
              <a:buBlip>
                <a:blip r:embed="rId3"/>
              </a:buBlip>
              <a:defRPr/>
            </a:pPr>
            <a:r>
              <a:rPr lang="en-GB" sz="2800" dirty="0" smtClean="0">
                <a:cs typeface="Arial" charset="0"/>
              </a:rPr>
              <a:t>Active sampling: &lt; 100 CFU/m</a:t>
            </a:r>
            <a:r>
              <a:rPr lang="en-GB" sz="2800" baseline="30000" dirty="0" smtClean="0">
                <a:cs typeface="Arial" charset="0"/>
              </a:rPr>
              <a:t>3 </a:t>
            </a:r>
            <a:r>
              <a:rPr lang="en-GB" sz="2800" dirty="0" smtClean="0">
                <a:cs typeface="Arial" charset="0"/>
              </a:rPr>
              <a:t>(</a:t>
            </a:r>
            <a:r>
              <a:rPr lang="en-GB" sz="2800" dirty="0" smtClean="0"/>
              <a:t>Class 8 of ISO 14644-1). </a:t>
            </a:r>
          </a:p>
          <a:p>
            <a:pPr marL="627063" lvl="1" indent="-627063" algn="just">
              <a:defRPr/>
            </a:pPr>
            <a:r>
              <a:rPr lang="en-GB" sz="2400" dirty="0" smtClean="0"/>
              <a:t>	1 </a:t>
            </a:r>
            <a:r>
              <a:rPr lang="en-GB" sz="2400" dirty="0"/>
              <a:t>m</a:t>
            </a:r>
            <a:r>
              <a:rPr lang="en-GB" sz="2400" baseline="30000" dirty="0"/>
              <a:t>3</a:t>
            </a:r>
            <a:r>
              <a:rPr lang="en-GB" sz="2400" dirty="0"/>
              <a:t> of air is sampled on </a:t>
            </a:r>
            <a:r>
              <a:rPr lang="en-GB" sz="2400" dirty="0" err="1"/>
              <a:t>Trypticase</a:t>
            </a:r>
            <a:r>
              <a:rPr lang="en-GB" sz="2400" dirty="0"/>
              <a:t> soya agar. </a:t>
            </a:r>
            <a:endParaRPr lang="en-GB" sz="2400" dirty="0" smtClean="0"/>
          </a:p>
          <a:p>
            <a:pPr marL="627063" lvl="1" indent="-627063" algn="just">
              <a:defRPr/>
            </a:pPr>
            <a:r>
              <a:rPr lang="en-GB" sz="2400" dirty="0"/>
              <a:t>	</a:t>
            </a:r>
            <a:r>
              <a:rPr lang="en-GB" sz="2400" dirty="0" smtClean="0"/>
              <a:t>The </a:t>
            </a:r>
            <a:r>
              <a:rPr lang="en-GB" sz="2400" dirty="0"/>
              <a:t>agar is then incubated at (30 ± 1) °C for 5 </a:t>
            </a:r>
            <a:r>
              <a:rPr lang="en-GB" sz="2400" dirty="0" smtClean="0"/>
              <a:t>days.</a:t>
            </a:r>
            <a:endParaRPr lang="en-GB" sz="2400" dirty="0" smtClean="0">
              <a:cs typeface="Arial" charset="0"/>
            </a:endParaRPr>
          </a:p>
          <a:p>
            <a:pPr>
              <a:buFontTx/>
              <a:buBlip>
                <a:blip r:embed="rId3"/>
              </a:buBlip>
              <a:defRPr/>
            </a:pPr>
            <a:r>
              <a:rPr lang="en-GB" sz="2800" dirty="0" smtClean="0">
                <a:cs typeface="Arial" charset="0"/>
              </a:rPr>
              <a:t>Sedimentation: &lt; 50 CFU/m</a:t>
            </a:r>
            <a:r>
              <a:rPr lang="en-GB" sz="2800" baseline="30000" dirty="0" smtClean="0">
                <a:cs typeface="Arial" charset="0"/>
              </a:rPr>
              <a:t>3 </a:t>
            </a:r>
            <a:r>
              <a:rPr lang="en-GB" sz="2800" dirty="0" smtClean="0">
                <a:cs typeface="Arial" charset="0"/>
              </a:rPr>
              <a:t>(</a:t>
            </a:r>
            <a:r>
              <a:rPr lang="en-GB" sz="2800" dirty="0" smtClean="0"/>
              <a:t>Class 8 of ISO 14644-</a:t>
            </a:r>
            <a:r>
              <a:rPr lang="en-GB" sz="2800" dirty="0"/>
              <a:t>1) </a:t>
            </a:r>
            <a:endParaRPr lang="en-GB" sz="2800" dirty="0" smtClean="0"/>
          </a:p>
          <a:p>
            <a:pPr marL="627063">
              <a:defRPr/>
            </a:pPr>
            <a:r>
              <a:rPr lang="en-GB" sz="2400" dirty="0" smtClean="0"/>
              <a:t>4 </a:t>
            </a:r>
            <a:r>
              <a:rPr lang="en-GB" sz="2400" dirty="0" err="1" smtClean="0"/>
              <a:t>Trypticase</a:t>
            </a:r>
            <a:r>
              <a:rPr lang="en-GB" sz="2400" dirty="0" smtClean="0"/>
              <a:t> </a:t>
            </a:r>
            <a:r>
              <a:rPr lang="en-GB" sz="2400" dirty="0"/>
              <a:t>Soya agar plates are placed on the floor of each </a:t>
            </a:r>
            <a:endParaRPr lang="en-GB" sz="2400" dirty="0" smtClean="0"/>
          </a:p>
          <a:p>
            <a:pPr marL="627063">
              <a:defRPr/>
            </a:pPr>
            <a:r>
              <a:rPr lang="en-GB" sz="2400" dirty="0" smtClean="0"/>
              <a:t>chamber </a:t>
            </a:r>
            <a:r>
              <a:rPr lang="en-GB" sz="2400" dirty="0"/>
              <a:t>of the storage cabinet and left for 1 </a:t>
            </a:r>
            <a:r>
              <a:rPr lang="en-GB" sz="2400" dirty="0" smtClean="0"/>
              <a:t>hour. The </a:t>
            </a:r>
            <a:r>
              <a:rPr lang="en-GB" sz="2400" dirty="0"/>
              <a:t>agar </a:t>
            </a:r>
            <a:endParaRPr lang="en-GB" sz="2400" dirty="0" smtClean="0"/>
          </a:p>
          <a:p>
            <a:pPr marL="627063">
              <a:defRPr/>
            </a:pPr>
            <a:r>
              <a:rPr lang="en-GB" sz="2400" dirty="0" smtClean="0"/>
              <a:t>cultures </a:t>
            </a:r>
            <a:r>
              <a:rPr lang="en-GB" sz="2400" dirty="0"/>
              <a:t>are then incubated at (30 ± 1) °C for 5 days</a:t>
            </a:r>
            <a:endParaRPr lang="en-GB" sz="2400" dirty="0">
              <a:cs typeface="Arial" charset="0"/>
            </a:endParaRPr>
          </a:p>
        </p:txBody>
      </p:sp>
      <p:grpSp>
        <p:nvGrpSpPr>
          <p:cNvPr id="7" name="Grouper 6"/>
          <p:cNvGrpSpPr/>
          <p:nvPr/>
        </p:nvGrpSpPr>
        <p:grpSpPr>
          <a:xfrm>
            <a:off x="8561293" y="222054"/>
            <a:ext cx="2375647" cy="1436418"/>
            <a:chOff x="1806222" y="1327700"/>
            <a:chExt cx="8043334" cy="5346856"/>
          </a:xfrm>
        </p:grpSpPr>
        <p:grpSp>
          <p:nvGrpSpPr>
            <p:cNvPr id="8" name="Grouper 7"/>
            <p:cNvGrpSpPr/>
            <p:nvPr/>
          </p:nvGrpSpPr>
          <p:grpSpPr>
            <a:xfrm>
              <a:off x="1806222" y="1327700"/>
              <a:ext cx="8043334" cy="5346856"/>
              <a:chOff x="550333" y="1117600"/>
              <a:chExt cx="9186334" cy="6035478"/>
            </a:xfrm>
          </p:grpSpPr>
          <p:pic>
            <p:nvPicPr>
              <p:cNvPr id="10" name="Image 9"/>
              <p:cNvPicPr>
                <a:picLocks noChangeAspect="1"/>
              </p:cNvPicPr>
              <p:nvPr/>
            </p:nvPicPr>
            <p:blipFill>
              <a:blip r:embed="rId4"/>
              <a:stretch>
                <a:fillRect/>
              </a:stretch>
            </p:blipFill>
            <p:spPr>
              <a:xfrm>
                <a:off x="559915" y="1117600"/>
                <a:ext cx="9162639" cy="4794956"/>
              </a:xfrm>
              <a:prstGeom prst="rect">
                <a:avLst/>
              </a:prstGeom>
            </p:spPr>
          </p:pic>
          <p:pic>
            <p:nvPicPr>
              <p:cNvPr id="11" name="Image 10"/>
              <p:cNvPicPr>
                <a:picLocks noChangeAspect="1"/>
              </p:cNvPicPr>
              <p:nvPr/>
            </p:nvPicPr>
            <p:blipFill>
              <a:blip r:embed="rId5"/>
              <a:stretch>
                <a:fillRect/>
              </a:stretch>
            </p:blipFill>
            <p:spPr>
              <a:xfrm>
                <a:off x="550333" y="5880101"/>
                <a:ext cx="9186334" cy="1272977"/>
              </a:xfrm>
              <a:prstGeom prst="rect">
                <a:avLst/>
              </a:prstGeom>
            </p:spPr>
          </p:pic>
        </p:grpSp>
        <p:sp>
          <p:nvSpPr>
            <p:cNvPr id="9" name="Rectangle 8"/>
            <p:cNvSpPr/>
            <p:nvPr/>
          </p:nvSpPr>
          <p:spPr>
            <a:xfrm>
              <a:off x="1855577" y="5139764"/>
              <a:ext cx="7941726" cy="179291"/>
            </a:xfrm>
            <a:prstGeom prst="rect">
              <a:avLst/>
            </a:prstGeom>
            <a:gradFill flip="none" rotWithShape="1">
              <a:gsLst>
                <a:gs pos="0">
                  <a:schemeClr val="accent1">
                    <a:satMod val="103000"/>
                    <a:lumMod val="102000"/>
                    <a:tint val="94000"/>
                    <a:alpha val="38000"/>
                  </a:schemeClr>
                </a:gs>
                <a:gs pos="50000">
                  <a:schemeClr val="accent1">
                    <a:satMod val="110000"/>
                    <a:lumMod val="100000"/>
                    <a:shade val="100000"/>
                    <a:alpha val="38000"/>
                  </a:schemeClr>
                </a:gs>
                <a:gs pos="100000">
                  <a:schemeClr val="accent1">
                    <a:lumMod val="99000"/>
                    <a:satMod val="120000"/>
                    <a:shade val="78000"/>
                    <a:alpha val="38000"/>
                  </a:schemeClr>
                </a:gs>
              </a:gsLst>
              <a:lin ang="54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04587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25" name="Rectangle 7"/>
          <p:cNvSpPr>
            <a:spLocks noGrp="1" noChangeArrowheads="1"/>
          </p:cNvSpPr>
          <p:nvPr>
            <p:ph type="title"/>
          </p:nvPr>
        </p:nvSpPr>
        <p:spPr>
          <a:xfrm>
            <a:off x="684213" y="188913"/>
            <a:ext cx="9800343" cy="656590"/>
          </a:xfrm>
        </p:spPr>
        <p:txBody>
          <a:bodyPr wrap="square" rtlCol="0" anchor="t">
            <a:spAutoFit/>
          </a:bodyPr>
          <a:lstStyle/>
          <a:p>
            <a:pPr eaLnBrk="1" fontAlgn="auto" hangingPunct="1">
              <a:spcAft>
                <a:spcPts val="0"/>
              </a:spcAft>
              <a:defRPr/>
            </a:pPr>
            <a:r>
              <a:rPr lang="en-US" sz="4000" dirty="0" smtClean="0">
                <a:solidFill>
                  <a:schemeClr val="bg2">
                    <a:lumMod val="50000"/>
                  </a:schemeClr>
                </a:solidFill>
                <a:latin typeface="+mn-lt"/>
                <a:ea typeface="+mj-ea"/>
                <a:cs typeface="+mj-cs"/>
              </a:rPr>
              <a:t>EN 16442: THERMOMETRIC TEST</a:t>
            </a:r>
          </a:p>
        </p:txBody>
      </p:sp>
      <p:sp>
        <p:nvSpPr>
          <p:cNvPr id="3" name="Rectangle 2"/>
          <p:cNvSpPr/>
          <p:nvPr/>
        </p:nvSpPr>
        <p:spPr>
          <a:xfrm>
            <a:off x="567765" y="1394485"/>
            <a:ext cx="11056470" cy="4401204"/>
          </a:xfrm>
          <a:prstGeom prst="rect">
            <a:avLst/>
          </a:prstGeom>
        </p:spPr>
        <p:txBody>
          <a:bodyPr wrap="square">
            <a:spAutoFit/>
          </a:bodyPr>
          <a:lstStyle/>
          <a:p>
            <a:r>
              <a:rPr lang="en-GB" sz="2400" b="1" dirty="0" smtClean="0">
                <a:solidFill>
                  <a:srgbClr val="3E98B3"/>
                </a:solidFill>
              </a:rPr>
              <a:t>6.9.1 Procedure:</a:t>
            </a:r>
            <a:endParaRPr lang="en-GB" b="1" dirty="0" smtClean="0">
              <a:solidFill>
                <a:srgbClr val="3E98B3"/>
              </a:solidFill>
            </a:endParaRPr>
          </a:p>
          <a:p>
            <a:r>
              <a:rPr lang="en-GB" sz="2400" dirty="0" smtClean="0"/>
              <a:t>Fit the temperature sensors as follows:</a:t>
            </a:r>
          </a:p>
          <a:p>
            <a:r>
              <a:rPr lang="en-GB" sz="2400" dirty="0" smtClean="0"/>
              <a:t>— one sensor on the control head of the endoscope or,</a:t>
            </a:r>
          </a:p>
          <a:p>
            <a:r>
              <a:rPr lang="en-GB" sz="2400" dirty="0" smtClean="0"/>
              <a:t>— one sensor in at least one endoscope channel at the distal end or,</a:t>
            </a:r>
          </a:p>
          <a:p>
            <a:r>
              <a:rPr lang="en-GB" sz="2400" dirty="0" smtClean="0"/>
              <a:t>—on the outer surface of the endoscope.</a:t>
            </a:r>
          </a:p>
          <a:p>
            <a:endParaRPr lang="en-GB" sz="1600" dirty="0" smtClean="0"/>
          </a:p>
          <a:p>
            <a:r>
              <a:rPr lang="en-GB" sz="2400" dirty="0" smtClean="0"/>
              <a:t>Record the temperature during a drying phase or a limited time frame during the storage cycle. </a:t>
            </a:r>
          </a:p>
          <a:p>
            <a:endParaRPr lang="en-GB" sz="2400" dirty="0" smtClean="0"/>
          </a:p>
          <a:p>
            <a:r>
              <a:rPr lang="en-GB" sz="2400" b="1" dirty="0" smtClean="0">
                <a:solidFill>
                  <a:srgbClr val="3E98B3"/>
                </a:solidFill>
              </a:rPr>
              <a:t>6.9.2 Acceptance criteria </a:t>
            </a:r>
            <a:endParaRPr lang="en-GB" sz="2400" dirty="0" smtClean="0">
              <a:solidFill>
                <a:srgbClr val="3E98B3"/>
              </a:solidFill>
            </a:endParaRPr>
          </a:p>
          <a:p>
            <a:r>
              <a:rPr lang="en-GB" sz="2400" dirty="0" smtClean="0"/>
              <a:t>The results are considered to be satisfactory when the temperatures recorded are within the specified temperature band for the corresponding stage. </a:t>
            </a:r>
            <a:endParaRPr lang="en-GB" sz="2400" dirty="0"/>
          </a:p>
        </p:txBody>
      </p:sp>
      <p:grpSp>
        <p:nvGrpSpPr>
          <p:cNvPr id="7" name="Grouper 6"/>
          <p:cNvGrpSpPr/>
          <p:nvPr/>
        </p:nvGrpSpPr>
        <p:grpSpPr>
          <a:xfrm>
            <a:off x="8561294" y="236994"/>
            <a:ext cx="2375645" cy="1406535"/>
            <a:chOff x="1806222" y="1327700"/>
            <a:chExt cx="8043334" cy="5346856"/>
          </a:xfrm>
        </p:grpSpPr>
        <p:grpSp>
          <p:nvGrpSpPr>
            <p:cNvPr id="8" name="Grouper 7"/>
            <p:cNvGrpSpPr/>
            <p:nvPr/>
          </p:nvGrpSpPr>
          <p:grpSpPr>
            <a:xfrm>
              <a:off x="1806222" y="1327700"/>
              <a:ext cx="8043334" cy="5346856"/>
              <a:chOff x="550333" y="1117600"/>
              <a:chExt cx="9186334" cy="6035478"/>
            </a:xfrm>
          </p:grpSpPr>
          <p:pic>
            <p:nvPicPr>
              <p:cNvPr id="10" name="Image 9"/>
              <p:cNvPicPr>
                <a:picLocks noChangeAspect="1"/>
              </p:cNvPicPr>
              <p:nvPr/>
            </p:nvPicPr>
            <p:blipFill>
              <a:blip r:embed="rId3"/>
              <a:stretch>
                <a:fillRect/>
              </a:stretch>
            </p:blipFill>
            <p:spPr>
              <a:xfrm>
                <a:off x="559915" y="1117600"/>
                <a:ext cx="9162639" cy="4794956"/>
              </a:xfrm>
              <a:prstGeom prst="rect">
                <a:avLst/>
              </a:prstGeom>
            </p:spPr>
          </p:pic>
          <p:pic>
            <p:nvPicPr>
              <p:cNvPr id="11" name="Image 10"/>
              <p:cNvPicPr>
                <a:picLocks noChangeAspect="1"/>
              </p:cNvPicPr>
              <p:nvPr/>
            </p:nvPicPr>
            <p:blipFill>
              <a:blip r:embed="rId4"/>
              <a:stretch>
                <a:fillRect/>
              </a:stretch>
            </p:blipFill>
            <p:spPr>
              <a:xfrm>
                <a:off x="550333" y="5880101"/>
                <a:ext cx="9186334" cy="1272977"/>
              </a:xfrm>
              <a:prstGeom prst="rect">
                <a:avLst/>
              </a:prstGeom>
            </p:spPr>
          </p:pic>
        </p:grpSp>
        <p:sp>
          <p:nvSpPr>
            <p:cNvPr id="9" name="Rectangle 8"/>
            <p:cNvSpPr/>
            <p:nvPr/>
          </p:nvSpPr>
          <p:spPr>
            <a:xfrm>
              <a:off x="1855577" y="5363879"/>
              <a:ext cx="7941726" cy="373533"/>
            </a:xfrm>
            <a:prstGeom prst="rect">
              <a:avLst/>
            </a:prstGeom>
            <a:gradFill flip="none" rotWithShape="1">
              <a:gsLst>
                <a:gs pos="0">
                  <a:schemeClr val="accent1">
                    <a:satMod val="103000"/>
                    <a:lumMod val="102000"/>
                    <a:tint val="94000"/>
                    <a:alpha val="38000"/>
                  </a:schemeClr>
                </a:gs>
                <a:gs pos="50000">
                  <a:schemeClr val="accent1">
                    <a:satMod val="110000"/>
                    <a:lumMod val="100000"/>
                    <a:shade val="100000"/>
                    <a:alpha val="38000"/>
                  </a:schemeClr>
                </a:gs>
                <a:gs pos="100000">
                  <a:schemeClr val="accent1">
                    <a:lumMod val="99000"/>
                    <a:satMod val="120000"/>
                    <a:shade val="78000"/>
                    <a:alpha val="38000"/>
                  </a:schemeClr>
                </a:gs>
              </a:gsLst>
              <a:lin ang="54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04587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25" name="Rectangle 7"/>
          <p:cNvSpPr>
            <a:spLocks noGrp="1" noChangeArrowheads="1"/>
          </p:cNvSpPr>
          <p:nvPr>
            <p:ph type="title"/>
          </p:nvPr>
        </p:nvSpPr>
        <p:spPr>
          <a:xfrm>
            <a:off x="684213" y="188913"/>
            <a:ext cx="9800343" cy="656590"/>
          </a:xfrm>
        </p:spPr>
        <p:txBody>
          <a:bodyPr wrap="square" rtlCol="0" anchor="t">
            <a:spAutoFit/>
          </a:bodyPr>
          <a:lstStyle/>
          <a:p>
            <a:pPr eaLnBrk="1" fontAlgn="auto" hangingPunct="1">
              <a:spcAft>
                <a:spcPts val="0"/>
              </a:spcAft>
              <a:defRPr/>
            </a:pPr>
            <a:r>
              <a:rPr lang="en-US" sz="4000" dirty="0" smtClean="0">
                <a:solidFill>
                  <a:schemeClr val="bg2">
                    <a:lumMod val="50000"/>
                  </a:schemeClr>
                </a:solidFill>
                <a:latin typeface="+mn-lt"/>
                <a:ea typeface="+mj-ea"/>
                <a:cs typeface="+mj-cs"/>
              </a:rPr>
              <a:t>EN 16442: CHANNEL AERATION TEST</a:t>
            </a:r>
          </a:p>
        </p:txBody>
      </p:sp>
      <p:grpSp>
        <p:nvGrpSpPr>
          <p:cNvPr id="11" name="Grouper 10"/>
          <p:cNvGrpSpPr/>
          <p:nvPr/>
        </p:nvGrpSpPr>
        <p:grpSpPr>
          <a:xfrm>
            <a:off x="8576236" y="236993"/>
            <a:ext cx="2334144" cy="1406536"/>
            <a:chOff x="1806222" y="1327700"/>
            <a:chExt cx="8043334" cy="5346856"/>
          </a:xfrm>
        </p:grpSpPr>
        <p:grpSp>
          <p:nvGrpSpPr>
            <p:cNvPr id="12" name="Grouper 11"/>
            <p:cNvGrpSpPr/>
            <p:nvPr/>
          </p:nvGrpSpPr>
          <p:grpSpPr>
            <a:xfrm>
              <a:off x="1806222" y="1327700"/>
              <a:ext cx="8043334" cy="5346856"/>
              <a:chOff x="550333" y="1117600"/>
              <a:chExt cx="9186334" cy="6035478"/>
            </a:xfrm>
          </p:grpSpPr>
          <p:pic>
            <p:nvPicPr>
              <p:cNvPr id="14" name="Image 13"/>
              <p:cNvPicPr>
                <a:picLocks noChangeAspect="1"/>
              </p:cNvPicPr>
              <p:nvPr/>
            </p:nvPicPr>
            <p:blipFill>
              <a:blip r:embed="rId3"/>
              <a:stretch>
                <a:fillRect/>
              </a:stretch>
            </p:blipFill>
            <p:spPr>
              <a:xfrm>
                <a:off x="559915" y="1117600"/>
                <a:ext cx="9162639" cy="4794956"/>
              </a:xfrm>
              <a:prstGeom prst="rect">
                <a:avLst/>
              </a:prstGeom>
            </p:spPr>
          </p:pic>
          <p:pic>
            <p:nvPicPr>
              <p:cNvPr id="15" name="Image 14"/>
              <p:cNvPicPr>
                <a:picLocks noChangeAspect="1"/>
              </p:cNvPicPr>
              <p:nvPr/>
            </p:nvPicPr>
            <p:blipFill>
              <a:blip r:embed="rId4"/>
              <a:stretch>
                <a:fillRect/>
              </a:stretch>
            </p:blipFill>
            <p:spPr>
              <a:xfrm>
                <a:off x="550333" y="5880101"/>
                <a:ext cx="9186334" cy="1272977"/>
              </a:xfrm>
              <a:prstGeom prst="rect">
                <a:avLst/>
              </a:prstGeom>
            </p:spPr>
          </p:pic>
        </p:grpSp>
        <p:sp>
          <p:nvSpPr>
            <p:cNvPr id="13" name="Rectangle 12"/>
            <p:cNvSpPr/>
            <p:nvPr/>
          </p:nvSpPr>
          <p:spPr>
            <a:xfrm>
              <a:off x="1855577" y="5797168"/>
              <a:ext cx="7941726" cy="373538"/>
            </a:xfrm>
            <a:prstGeom prst="rect">
              <a:avLst/>
            </a:prstGeom>
            <a:gradFill flip="none" rotWithShape="1">
              <a:gsLst>
                <a:gs pos="0">
                  <a:schemeClr val="accent1">
                    <a:satMod val="103000"/>
                    <a:lumMod val="102000"/>
                    <a:tint val="94000"/>
                    <a:alpha val="38000"/>
                  </a:schemeClr>
                </a:gs>
                <a:gs pos="50000">
                  <a:schemeClr val="accent1">
                    <a:satMod val="110000"/>
                    <a:lumMod val="100000"/>
                    <a:shade val="100000"/>
                    <a:alpha val="38000"/>
                  </a:schemeClr>
                </a:gs>
                <a:gs pos="100000">
                  <a:schemeClr val="accent1">
                    <a:lumMod val="99000"/>
                    <a:satMod val="120000"/>
                    <a:shade val="78000"/>
                    <a:alpha val="38000"/>
                  </a:schemeClr>
                </a:gs>
              </a:gsLst>
              <a:lin ang="54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8" name="Rectangle 7"/>
          <p:cNvSpPr/>
          <p:nvPr/>
        </p:nvSpPr>
        <p:spPr>
          <a:xfrm>
            <a:off x="627529" y="1443841"/>
            <a:ext cx="10817412" cy="4770537"/>
          </a:xfrm>
          <a:prstGeom prst="rect">
            <a:avLst/>
          </a:prstGeom>
        </p:spPr>
        <p:txBody>
          <a:bodyPr wrap="square">
            <a:spAutoFit/>
          </a:bodyPr>
          <a:lstStyle/>
          <a:p>
            <a:pPr algn="just"/>
            <a:r>
              <a:rPr lang="en-GB" sz="2800" b="1" dirty="0" smtClean="0">
                <a:solidFill>
                  <a:srgbClr val="3E98B3"/>
                </a:solidFill>
              </a:rPr>
              <a:t>Procedure</a:t>
            </a:r>
            <a:endParaRPr lang="en-GB" sz="2800" dirty="0" smtClean="0">
              <a:solidFill>
                <a:srgbClr val="3E98B3"/>
              </a:solidFill>
            </a:endParaRPr>
          </a:p>
          <a:p>
            <a:pPr algn="just"/>
            <a:r>
              <a:rPr lang="en-GB" sz="2800" dirty="0" smtClean="0"/>
              <a:t>Two endoscopes, from the list of compatible endoscopes and that is used by the user, one that has the highest air demand and one that has the lowest air demand are connected to the ESC.</a:t>
            </a:r>
          </a:p>
          <a:p>
            <a:pPr algn="just"/>
            <a:endParaRPr lang="en-GB" sz="2400" dirty="0" smtClean="0"/>
          </a:p>
          <a:p>
            <a:pPr algn="just"/>
            <a:r>
              <a:rPr lang="en-GB" sz="2800" dirty="0" smtClean="0"/>
              <a:t>The flow of air in each tubing of the ESC connector is blocked one by one and the moment the storage cabinet indicates a fault is recorded. </a:t>
            </a:r>
          </a:p>
          <a:p>
            <a:pPr algn="just"/>
            <a:endParaRPr lang="en-GB" sz="2800" dirty="0" smtClean="0"/>
          </a:p>
          <a:p>
            <a:pPr algn="just"/>
            <a:r>
              <a:rPr lang="en-GB" sz="2800" b="1" dirty="0" smtClean="0">
                <a:solidFill>
                  <a:srgbClr val="3E98B3"/>
                </a:solidFill>
              </a:rPr>
              <a:t>Acceptance criteria </a:t>
            </a:r>
          </a:p>
          <a:p>
            <a:pPr algn="just"/>
            <a:r>
              <a:rPr lang="en-GB" sz="2800" dirty="0" smtClean="0"/>
              <a:t>Verify that the ESC indicate a fault and that the moment the fault is indicated corresponds to the setting of the channel aeration control </a:t>
            </a:r>
            <a:endParaRPr lang="en-GB" sz="2800" dirty="0"/>
          </a:p>
        </p:txBody>
      </p:sp>
    </p:spTree>
    <p:extLst>
      <p:ext uri="{BB962C8B-B14F-4D97-AF65-F5344CB8AC3E}">
        <p14:creationId xmlns:p14="http://schemas.microsoft.com/office/powerpoint/2010/main" val="203020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25" name="Rectangle 7"/>
          <p:cNvSpPr>
            <a:spLocks noGrp="1" noChangeArrowheads="1"/>
          </p:cNvSpPr>
          <p:nvPr>
            <p:ph type="title"/>
          </p:nvPr>
        </p:nvSpPr>
        <p:spPr>
          <a:xfrm>
            <a:off x="684213" y="188913"/>
            <a:ext cx="9800343" cy="656590"/>
          </a:xfrm>
        </p:spPr>
        <p:txBody>
          <a:bodyPr wrap="square" rtlCol="0" anchor="t">
            <a:spAutoFit/>
          </a:bodyPr>
          <a:lstStyle/>
          <a:p>
            <a:pPr eaLnBrk="1" fontAlgn="auto" hangingPunct="1">
              <a:spcAft>
                <a:spcPts val="0"/>
              </a:spcAft>
              <a:defRPr/>
            </a:pPr>
            <a:r>
              <a:rPr lang="en-US" sz="4000" dirty="0" smtClean="0">
                <a:solidFill>
                  <a:schemeClr val="bg2">
                    <a:lumMod val="50000"/>
                  </a:schemeClr>
                </a:solidFill>
                <a:latin typeface="+mn-lt"/>
              </a:rPr>
              <a:t>ROUTINE TESTING</a:t>
            </a:r>
            <a:endParaRPr lang="en-US" sz="4000" dirty="0" smtClean="0">
              <a:solidFill>
                <a:schemeClr val="bg2">
                  <a:lumMod val="50000"/>
                </a:schemeClr>
              </a:solidFill>
              <a:latin typeface="+mn-lt"/>
              <a:ea typeface="+mj-ea"/>
              <a:cs typeface="+mj-cs"/>
            </a:endParaRPr>
          </a:p>
        </p:txBody>
      </p:sp>
      <p:pic>
        <p:nvPicPr>
          <p:cNvPr id="6" name="Image 5"/>
          <p:cNvPicPr>
            <a:picLocks noChangeAspect="1"/>
          </p:cNvPicPr>
          <p:nvPr/>
        </p:nvPicPr>
        <p:blipFill>
          <a:blip r:embed="rId3"/>
          <a:stretch>
            <a:fillRect/>
          </a:stretch>
        </p:blipFill>
        <p:spPr>
          <a:xfrm>
            <a:off x="10013534" y="4234539"/>
            <a:ext cx="1685023" cy="1213424"/>
          </a:xfrm>
          <a:prstGeom prst="rect">
            <a:avLst/>
          </a:prstGeom>
        </p:spPr>
      </p:pic>
      <p:pic>
        <p:nvPicPr>
          <p:cNvPr id="7" name="Image 6"/>
          <p:cNvPicPr>
            <a:picLocks noChangeAspect="1"/>
          </p:cNvPicPr>
          <p:nvPr/>
        </p:nvPicPr>
        <p:blipFill>
          <a:blip r:embed="rId4"/>
          <a:stretch>
            <a:fillRect/>
          </a:stretch>
        </p:blipFill>
        <p:spPr>
          <a:xfrm>
            <a:off x="9838413" y="1474564"/>
            <a:ext cx="2112472" cy="1633784"/>
          </a:xfrm>
          <a:prstGeom prst="rect">
            <a:avLst/>
          </a:prstGeom>
        </p:spPr>
      </p:pic>
      <p:sp>
        <p:nvSpPr>
          <p:cNvPr id="3" name="Rectangle 2"/>
          <p:cNvSpPr/>
          <p:nvPr/>
        </p:nvSpPr>
        <p:spPr>
          <a:xfrm>
            <a:off x="434459" y="1554174"/>
            <a:ext cx="8726251" cy="4401205"/>
          </a:xfrm>
          <a:prstGeom prst="rect">
            <a:avLst/>
          </a:prstGeom>
        </p:spPr>
        <p:txBody>
          <a:bodyPr wrap="square">
            <a:spAutoFit/>
          </a:bodyPr>
          <a:lstStyle/>
          <a:p>
            <a:pPr marL="457200" indent="-457200" algn="just">
              <a:buBlip>
                <a:blip r:embed="rId5"/>
              </a:buBlip>
            </a:pPr>
            <a:r>
              <a:rPr lang="en-GB" sz="2800" dirty="0" smtClean="0">
                <a:solidFill>
                  <a:srgbClr val="3E98B3"/>
                </a:solidFill>
              </a:rPr>
              <a:t>Endoscope</a:t>
            </a:r>
            <a:r>
              <a:rPr lang="en-GB" sz="2800" dirty="0" smtClean="0"/>
              <a:t>: An endoscope representative of each endoscope family stored in the ESC shall be sampled quarterly  and each endoscope at least one time a year,</a:t>
            </a:r>
          </a:p>
          <a:p>
            <a:pPr marL="457200" indent="-457200" algn="just">
              <a:buBlip>
                <a:blip r:embed="rId5"/>
              </a:buBlip>
            </a:pPr>
            <a:r>
              <a:rPr lang="en-GB" sz="2800" dirty="0" smtClean="0">
                <a:solidFill>
                  <a:srgbClr val="3E98B3"/>
                </a:solidFill>
              </a:rPr>
              <a:t>Air cleanliness</a:t>
            </a:r>
            <a:r>
              <a:rPr lang="en-GB" sz="2800" dirty="0" smtClean="0"/>
              <a:t>: required If </a:t>
            </a:r>
            <a:r>
              <a:rPr lang="en-GB" sz="2800" dirty="0"/>
              <a:t>a specific level of particulate cleanliness for the air used in the storage cabinet is </a:t>
            </a:r>
            <a:r>
              <a:rPr lang="en-GB" sz="2800" dirty="0" smtClean="0"/>
              <a:t>claimed,</a:t>
            </a:r>
          </a:p>
          <a:p>
            <a:pPr marL="457200" indent="-457200" algn="just">
              <a:buBlip>
                <a:blip r:embed="rId5"/>
              </a:buBlip>
            </a:pPr>
            <a:r>
              <a:rPr lang="en-GB" sz="2800" dirty="0" smtClean="0">
                <a:solidFill>
                  <a:srgbClr val="3E98B3"/>
                </a:solidFill>
              </a:rPr>
              <a:t>Airborne microbial contamination </a:t>
            </a:r>
            <a:r>
              <a:rPr lang="en-GB" sz="2800" dirty="0" smtClean="0"/>
              <a:t>: </a:t>
            </a:r>
            <a:r>
              <a:rPr lang="en-GB" sz="2800" dirty="0" smtClean="0">
                <a:cs typeface="Arial" charset="0"/>
              </a:rPr>
              <a:t>Sedimentation, 1 agar plate/1 hour, &lt; 25 </a:t>
            </a:r>
            <a:r>
              <a:rPr lang="en-GB" sz="2800" dirty="0">
                <a:cs typeface="Arial" charset="0"/>
              </a:rPr>
              <a:t>CFU/m</a:t>
            </a:r>
            <a:r>
              <a:rPr lang="en-GB" sz="2800" baseline="30000" dirty="0">
                <a:cs typeface="Arial" charset="0"/>
              </a:rPr>
              <a:t>3</a:t>
            </a:r>
            <a:r>
              <a:rPr lang="en-GB" sz="2800" dirty="0">
                <a:cs typeface="Arial" charset="0"/>
              </a:rPr>
              <a:t> </a:t>
            </a:r>
            <a:r>
              <a:rPr lang="en-GB" sz="2800" dirty="0" smtClean="0">
                <a:cs typeface="Arial" charset="0"/>
              </a:rPr>
              <a:t>(at least quarterly),</a:t>
            </a:r>
          </a:p>
          <a:p>
            <a:pPr marL="457200" indent="-457200" algn="just">
              <a:buBlip>
                <a:blip r:embed="rId5"/>
              </a:buBlip>
            </a:pPr>
            <a:r>
              <a:rPr lang="en-GB" sz="2800" dirty="0" smtClean="0">
                <a:solidFill>
                  <a:srgbClr val="3E98B3"/>
                </a:solidFill>
              </a:rPr>
              <a:t>Surface contamination</a:t>
            </a:r>
            <a:r>
              <a:rPr lang="en-GB" sz="2800" dirty="0" smtClean="0"/>
              <a:t>: 5 sampling points, </a:t>
            </a:r>
            <a:r>
              <a:rPr lang="en-GB" sz="2800" dirty="0">
                <a:cs typeface="Arial" charset="0"/>
              </a:rPr>
              <a:t>&lt; 25 CFU</a:t>
            </a:r>
            <a:r>
              <a:rPr lang="en-GB" sz="2800" dirty="0" smtClean="0">
                <a:cs typeface="Arial" charset="0"/>
              </a:rPr>
              <a:t>/25 cm</a:t>
            </a:r>
            <a:r>
              <a:rPr lang="en-GB" sz="2800" baseline="30000" dirty="0">
                <a:cs typeface="Arial" charset="0"/>
              </a:rPr>
              <a:t>2</a:t>
            </a:r>
            <a:r>
              <a:rPr lang="en-GB" sz="2800" dirty="0" smtClean="0">
                <a:cs typeface="Arial" charset="0"/>
              </a:rPr>
              <a:t> </a:t>
            </a:r>
            <a:r>
              <a:rPr lang="en-GB" sz="2800" dirty="0">
                <a:cs typeface="Arial" charset="0"/>
              </a:rPr>
              <a:t>(at least quarterly</a:t>
            </a:r>
            <a:r>
              <a:rPr lang="en-GB" sz="2800" dirty="0" smtClean="0">
                <a:cs typeface="Arial" charset="0"/>
              </a:rPr>
              <a:t>).</a:t>
            </a:r>
            <a:endParaRPr lang="en-GB" sz="2800" dirty="0"/>
          </a:p>
        </p:txBody>
      </p:sp>
    </p:spTree>
    <p:extLst>
      <p:ext uri="{BB962C8B-B14F-4D97-AF65-F5344CB8AC3E}">
        <p14:creationId xmlns:p14="http://schemas.microsoft.com/office/powerpoint/2010/main" val="12670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25" name="Rectangle 7"/>
          <p:cNvSpPr>
            <a:spLocks noGrp="1" noChangeArrowheads="1"/>
          </p:cNvSpPr>
          <p:nvPr>
            <p:ph type="title"/>
          </p:nvPr>
        </p:nvSpPr>
        <p:spPr>
          <a:xfrm>
            <a:off x="684213" y="188913"/>
            <a:ext cx="9800343" cy="656590"/>
          </a:xfrm>
        </p:spPr>
        <p:txBody>
          <a:bodyPr wrap="square" rtlCol="0" anchor="t">
            <a:spAutoFit/>
          </a:bodyPr>
          <a:lstStyle/>
          <a:p>
            <a:pPr eaLnBrk="1" fontAlgn="auto" hangingPunct="1">
              <a:spcAft>
                <a:spcPts val="0"/>
              </a:spcAft>
              <a:defRPr/>
            </a:pPr>
            <a:r>
              <a:rPr lang="en-US" sz="4000" dirty="0" smtClean="0">
                <a:solidFill>
                  <a:schemeClr val="bg2">
                    <a:lumMod val="50000"/>
                  </a:schemeClr>
                </a:solidFill>
                <a:latin typeface="+mn-lt"/>
                <a:ea typeface="+mj-ea"/>
                <a:cs typeface="+mj-cs"/>
              </a:rPr>
              <a:t>CONCLUSIONS</a:t>
            </a:r>
          </a:p>
        </p:txBody>
      </p:sp>
      <p:sp>
        <p:nvSpPr>
          <p:cNvPr id="6" name="Rectangle 4"/>
          <p:cNvSpPr txBox="1">
            <a:spLocks noChangeArrowheads="1"/>
          </p:cNvSpPr>
          <p:nvPr/>
        </p:nvSpPr>
        <p:spPr bwMode="auto">
          <a:xfrm>
            <a:off x="685800" y="1711325"/>
            <a:ext cx="10075410" cy="452596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dirty="0" smtClean="0"/>
              <a:t>The use of en endoscope </a:t>
            </a:r>
            <a:r>
              <a:rPr lang="fr-FR" dirty="0" err="1" smtClean="0"/>
              <a:t>storage</a:t>
            </a:r>
            <a:r>
              <a:rPr lang="fr-FR" dirty="0" smtClean="0"/>
              <a:t> cabinet </a:t>
            </a:r>
            <a:r>
              <a:rPr lang="fr-FR" dirty="0" err="1" smtClean="0"/>
              <a:t>ensures</a:t>
            </a:r>
            <a:r>
              <a:rPr lang="fr-FR" dirty="0" smtClean="0"/>
              <a:t> </a:t>
            </a:r>
            <a:r>
              <a:rPr lang="fr-FR" dirty="0" err="1"/>
              <a:t>that</a:t>
            </a:r>
            <a:r>
              <a:rPr lang="fr-FR" dirty="0"/>
              <a:t> </a:t>
            </a:r>
            <a:r>
              <a:rPr lang="fr-FR" dirty="0" err="1"/>
              <a:t>during</a:t>
            </a:r>
            <a:r>
              <a:rPr lang="fr-FR" dirty="0"/>
              <a:t> </a:t>
            </a:r>
            <a:r>
              <a:rPr lang="fr-FR" dirty="0" err="1"/>
              <a:t>storage</a:t>
            </a:r>
            <a:r>
              <a:rPr lang="fr-FR" dirty="0"/>
              <a:t> </a:t>
            </a:r>
            <a:r>
              <a:rPr lang="fr-FR" dirty="0" err="1"/>
              <a:t>there</a:t>
            </a:r>
            <a:r>
              <a:rPr lang="fr-FR" dirty="0"/>
              <a:t> </a:t>
            </a:r>
            <a:r>
              <a:rPr lang="fr-FR" dirty="0" err="1"/>
              <a:t>is</a:t>
            </a:r>
            <a:r>
              <a:rPr lang="fr-FR" dirty="0"/>
              <a:t> </a:t>
            </a:r>
            <a:r>
              <a:rPr lang="fr-FR" dirty="0" smtClean="0">
                <a:solidFill>
                  <a:srgbClr val="3E98B3"/>
                </a:solidFill>
              </a:rPr>
              <a:t>no </a:t>
            </a:r>
            <a:r>
              <a:rPr lang="fr-FR" dirty="0" err="1" smtClean="0">
                <a:solidFill>
                  <a:srgbClr val="3E98B3"/>
                </a:solidFill>
              </a:rPr>
              <a:t>deterioration</a:t>
            </a:r>
            <a:r>
              <a:rPr lang="fr-FR" dirty="0" smtClean="0">
                <a:solidFill>
                  <a:srgbClr val="3E98B3"/>
                </a:solidFill>
              </a:rPr>
              <a:t> </a:t>
            </a:r>
            <a:r>
              <a:rPr lang="fr-FR" dirty="0">
                <a:solidFill>
                  <a:srgbClr val="3E98B3"/>
                </a:solidFill>
              </a:rPr>
              <a:t>of the </a:t>
            </a:r>
            <a:r>
              <a:rPr lang="fr-FR" dirty="0" err="1">
                <a:solidFill>
                  <a:srgbClr val="3E98B3"/>
                </a:solidFill>
              </a:rPr>
              <a:t>microbiological</a:t>
            </a:r>
            <a:r>
              <a:rPr lang="fr-FR" dirty="0">
                <a:solidFill>
                  <a:srgbClr val="3E98B3"/>
                </a:solidFill>
              </a:rPr>
              <a:t> </a:t>
            </a:r>
            <a:r>
              <a:rPr lang="fr-FR" dirty="0" err="1">
                <a:solidFill>
                  <a:srgbClr val="3E98B3"/>
                </a:solidFill>
              </a:rPr>
              <a:t>quality</a:t>
            </a:r>
            <a:r>
              <a:rPr lang="fr-FR" dirty="0">
                <a:solidFill>
                  <a:srgbClr val="3E98B3"/>
                </a:solidFill>
              </a:rPr>
              <a:t> </a:t>
            </a:r>
            <a:r>
              <a:rPr lang="fr-FR" dirty="0"/>
              <a:t>of the </a:t>
            </a:r>
            <a:r>
              <a:rPr lang="fr-FR" dirty="0" smtClean="0"/>
              <a:t>endoscope.</a:t>
            </a:r>
          </a:p>
          <a:p>
            <a:pPr marL="0" indent="0" algn="just">
              <a:buNone/>
            </a:pPr>
            <a:r>
              <a:rPr lang="en-US" dirty="0" smtClean="0">
                <a:cs typeface="Arial" charset="0"/>
              </a:rPr>
              <a:t>Confirmation that the ESC is consistent </a:t>
            </a:r>
            <a:r>
              <a:rPr lang="en-US" dirty="0">
                <a:cs typeface="Arial" charset="0"/>
              </a:rPr>
              <a:t>with the essential requirements of </a:t>
            </a:r>
            <a:r>
              <a:rPr lang="en-US" dirty="0">
                <a:solidFill>
                  <a:srgbClr val="3E98B3"/>
                </a:solidFill>
                <a:cs typeface="Arial" charset="0"/>
              </a:rPr>
              <a:t>EN 6442 </a:t>
            </a:r>
            <a:r>
              <a:rPr lang="en-US" dirty="0" smtClean="0">
                <a:solidFill>
                  <a:srgbClr val="3E98B3"/>
                </a:solidFill>
                <a:cs typeface="Arial" charset="0"/>
              </a:rPr>
              <a:t>is essential but not sufficient</a:t>
            </a:r>
            <a:r>
              <a:rPr lang="en-US" dirty="0" smtClean="0">
                <a:cs typeface="Arial" charset="0"/>
              </a:rPr>
              <a:t>.</a:t>
            </a:r>
            <a:endParaRPr lang="fr-FR" dirty="0"/>
          </a:p>
          <a:p>
            <a:pPr marL="0" indent="0" algn="just">
              <a:buNone/>
            </a:pPr>
            <a:r>
              <a:rPr lang="fr-FR" dirty="0" err="1"/>
              <a:t>Considering</a:t>
            </a:r>
            <a:r>
              <a:rPr lang="fr-FR" dirty="0"/>
              <a:t> </a:t>
            </a:r>
            <a:r>
              <a:rPr lang="fr-FR" dirty="0" err="1"/>
              <a:t>that</a:t>
            </a:r>
            <a:r>
              <a:rPr lang="fr-FR" dirty="0"/>
              <a:t> </a:t>
            </a:r>
            <a:r>
              <a:rPr lang="fr-FR" dirty="0" err="1"/>
              <a:t>it</a:t>
            </a:r>
            <a:r>
              <a:rPr lang="fr-FR" dirty="0"/>
              <a:t> si not possible to </a:t>
            </a:r>
            <a:r>
              <a:rPr lang="fr-FR" dirty="0" err="1"/>
              <a:t>repeat</a:t>
            </a:r>
            <a:r>
              <a:rPr lang="fr-FR" dirty="0"/>
              <a:t> type tests for </a:t>
            </a:r>
            <a:r>
              <a:rPr lang="fr-FR" dirty="0" err="1"/>
              <a:t>every</a:t>
            </a:r>
            <a:r>
              <a:rPr lang="fr-FR" dirty="0"/>
              <a:t> flexible </a:t>
            </a:r>
            <a:r>
              <a:rPr lang="fr-FR" dirty="0" smtClean="0"/>
              <a:t>endoscopes </a:t>
            </a:r>
            <a:r>
              <a:rPr lang="fr-FR" dirty="0" err="1" smtClean="0"/>
              <a:t>intended</a:t>
            </a:r>
            <a:r>
              <a:rPr lang="fr-FR" dirty="0" smtClean="0"/>
              <a:t> to </a:t>
            </a:r>
            <a:r>
              <a:rPr lang="fr-FR" dirty="0" err="1" smtClean="0"/>
              <a:t>be</a:t>
            </a:r>
            <a:r>
              <a:rPr lang="fr-FR" dirty="0" smtClean="0"/>
              <a:t> </a:t>
            </a:r>
            <a:r>
              <a:rPr lang="fr-FR" dirty="0" err="1" smtClean="0"/>
              <a:t>processed</a:t>
            </a:r>
            <a:r>
              <a:rPr lang="fr-FR" dirty="0" smtClean="0"/>
              <a:t> in the </a:t>
            </a:r>
            <a:r>
              <a:rPr lang="fr-FR" dirty="0" err="1" smtClean="0"/>
              <a:t>storage</a:t>
            </a:r>
            <a:r>
              <a:rPr lang="fr-FR" dirty="0" smtClean="0"/>
              <a:t> cabinet, performance qualification and routine </a:t>
            </a:r>
            <a:r>
              <a:rPr lang="fr-FR" dirty="0" err="1" smtClean="0"/>
              <a:t>sampling</a:t>
            </a:r>
            <a:r>
              <a:rPr lang="fr-FR" dirty="0" smtClean="0"/>
              <a:t> </a:t>
            </a:r>
            <a:r>
              <a:rPr lang="en-GB" dirty="0" smtClean="0"/>
              <a:t>are critical to ensure </a:t>
            </a:r>
            <a:r>
              <a:rPr lang="en-GB" dirty="0"/>
              <a:t>that the equipment, as installed and operated in accordance with operational procedures, consistently performs in accordance with predetermined criteria </a:t>
            </a:r>
            <a:r>
              <a:rPr lang="en-GB" dirty="0" smtClean="0"/>
              <a:t>on </a:t>
            </a:r>
            <a:r>
              <a:rPr lang="en-GB" dirty="0" smtClean="0">
                <a:solidFill>
                  <a:srgbClr val="3E98B3"/>
                </a:solidFill>
              </a:rPr>
              <a:t>all endoscopes intended to be processed in the unit </a:t>
            </a:r>
            <a:r>
              <a:rPr lang="en-GB" dirty="0" smtClean="0"/>
              <a:t>where the ESC is installed.</a:t>
            </a:r>
            <a:r>
              <a:rPr lang="fr-FR" dirty="0" smtClean="0"/>
              <a:t> </a:t>
            </a:r>
            <a:endParaRPr lang="en-US" sz="2800" dirty="0">
              <a:cs typeface="Arial" charset="0"/>
            </a:endParaRPr>
          </a:p>
        </p:txBody>
      </p:sp>
    </p:spTree>
    <p:extLst>
      <p:ext uri="{BB962C8B-B14F-4D97-AF65-F5344CB8AC3E}">
        <p14:creationId xmlns:p14="http://schemas.microsoft.com/office/powerpoint/2010/main" val="9226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25" name="Rectangle 7"/>
          <p:cNvSpPr>
            <a:spLocks noGrp="1" noChangeArrowheads="1"/>
          </p:cNvSpPr>
          <p:nvPr>
            <p:ph type="title"/>
          </p:nvPr>
        </p:nvSpPr>
        <p:spPr>
          <a:xfrm>
            <a:off x="684213" y="188913"/>
            <a:ext cx="9800343" cy="656590"/>
          </a:xfrm>
        </p:spPr>
        <p:txBody>
          <a:bodyPr wrap="square" rtlCol="0" anchor="t">
            <a:spAutoFit/>
          </a:bodyPr>
          <a:lstStyle/>
          <a:p>
            <a:pPr eaLnBrk="1" fontAlgn="auto" hangingPunct="1">
              <a:spcAft>
                <a:spcPts val="0"/>
              </a:spcAft>
              <a:defRPr/>
            </a:pPr>
            <a:r>
              <a:rPr lang="en-US" sz="4000" dirty="0" smtClean="0">
                <a:solidFill>
                  <a:schemeClr val="bg2">
                    <a:lumMod val="50000"/>
                  </a:schemeClr>
                </a:solidFill>
                <a:latin typeface="+mn-lt"/>
                <a:ea typeface="+mj-ea"/>
                <a:cs typeface="+mj-cs"/>
              </a:rPr>
              <a:t>CONCLUSIONS</a:t>
            </a:r>
          </a:p>
        </p:txBody>
      </p:sp>
      <p:pic>
        <p:nvPicPr>
          <p:cNvPr id="6" name="Image 2" descr="en_te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3745" y="1852892"/>
            <a:ext cx="3343727" cy="18375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re 2"/>
          <p:cNvSpPr txBox="1">
            <a:spLocks/>
          </p:cNvSpPr>
          <p:nvPr/>
        </p:nvSpPr>
        <p:spPr bwMode="auto">
          <a:xfrm>
            <a:off x="7705351" y="4236105"/>
            <a:ext cx="4486649" cy="14700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dirty="0" smtClean="0">
                <a:latin typeface="Calibri" charset="0"/>
                <a:cs typeface="Arial" charset="0"/>
              </a:rPr>
              <a:t>THANK YOU VERY MUCH…</a:t>
            </a:r>
            <a:endParaRPr lang="fr-FR" sz="3200" dirty="0">
              <a:solidFill>
                <a:schemeClr val="bg2"/>
              </a:solidFill>
              <a:latin typeface="Calibri" charset="0"/>
              <a:cs typeface="Arial" charset="0"/>
            </a:endParaRPr>
          </a:p>
        </p:txBody>
      </p:sp>
      <p:pic>
        <p:nvPicPr>
          <p:cNvPr id="8" name="Imag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813" y="1700213"/>
            <a:ext cx="6069012" cy="455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2263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25" name="Rectangle 7"/>
          <p:cNvSpPr>
            <a:spLocks noGrp="1" noChangeArrowheads="1"/>
          </p:cNvSpPr>
          <p:nvPr>
            <p:ph type="title"/>
          </p:nvPr>
        </p:nvSpPr>
        <p:spPr>
          <a:xfrm>
            <a:off x="684213" y="188913"/>
            <a:ext cx="9800343" cy="656590"/>
          </a:xfrm>
        </p:spPr>
        <p:txBody>
          <a:bodyPr wrap="square" rtlCol="0" anchor="t">
            <a:spAutoFit/>
          </a:bodyPr>
          <a:lstStyle/>
          <a:p>
            <a:pPr eaLnBrk="1" fontAlgn="auto" hangingPunct="1">
              <a:spcAft>
                <a:spcPts val="0"/>
              </a:spcAft>
              <a:defRPr/>
            </a:pPr>
            <a:r>
              <a:rPr lang="en-US" sz="4000" dirty="0" smtClean="0">
                <a:solidFill>
                  <a:schemeClr val="bg2">
                    <a:lumMod val="50000"/>
                  </a:schemeClr>
                </a:solidFill>
                <a:latin typeface="+mn-lt"/>
                <a:ea typeface="+mj-ea"/>
                <a:cs typeface="+mj-cs"/>
              </a:rPr>
              <a:t>THE RISK ASSOCIATED WITH STORAGE</a:t>
            </a:r>
          </a:p>
        </p:txBody>
      </p:sp>
      <p:sp>
        <p:nvSpPr>
          <p:cNvPr id="14" name="Rectangle 6"/>
          <p:cNvSpPr>
            <a:spLocks noChangeArrowheads="1"/>
          </p:cNvSpPr>
          <p:nvPr/>
        </p:nvSpPr>
        <p:spPr bwMode="auto">
          <a:xfrm>
            <a:off x="4778013" y="1582416"/>
            <a:ext cx="7136781" cy="4647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nchor="ctr">
            <a:spAutoFit/>
          </a:bodyPr>
          <a:lstStyle/>
          <a:p>
            <a:pPr marL="342900" indent="-342900" algn="ctr">
              <a:tabLst>
                <a:tab pos="1524000" algn="l"/>
              </a:tabLst>
              <a:defRPr/>
            </a:pPr>
            <a:r>
              <a:rPr lang="en-GB" sz="2800" smtClean="0"/>
              <a:t>"Accurate endoscope drying is crucial, whereas a humid environment facilitates microbial growth during storage. The final drying steps greatly reduce the risk of remaining pathogens as well as the possibility of recontamination of the endoscope by waterborne microorganisms such as </a:t>
            </a:r>
            <a:r>
              <a:rPr lang="en-GB" sz="2800" i="1" smtClean="0"/>
              <a:t>Pseudomonas</a:t>
            </a:r>
            <a:r>
              <a:rPr lang="en-GB" sz="2800" smtClean="0"/>
              <a:t> spp."  </a:t>
            </a:r>
          </a:p>
          <a:p>
            <a:pPr marL="342900" indent="-342900" algn="ctr">
              <a:tabLst>
                <a:tab pos="1524000" algn="l"/>
              </a:tabLst>
              <a:defRPr/>
            </a:pPr>
            <a:r>
              <a:rPr lang="en-GB" sz="2400" smtClean="0">
                <a:solidFill>
                  <a:srgbClr val="3E98B3"/>
                </a:solidFill>
              </a:rPr>
              <a:t>Kovaleva J. Transmission of Infection by Flexible Gastrointestinal Endoscopy and Bronchoscopy Clinical Microbiology Reviews 2013</a:t>
            </a:r>
            <a:endParaRPr lang="en-GB" sz="2400">
              <a:solidFill>
                <a:srgbClr val="3E98B3"/>
              </a:solidFill>
            </a:endParaRPr>
          </a:p>
        </p:txBody>
      </p:sp>
      <p:pic>
        <p:nvPicPr>
          <p:cNvPr id="6" name="Image 5"/>
          <p:cNvPicPr>
            <a:picLocks noChangeAspect="1"/>
          </p:cNvPicPr>
          <p:nvPr/>
        </p:nvPicPr>
        <p:blipFill>
          <a:blip r:embed="rId3"/>
          <a:stretch>
            <a:fillRect/>
          </a:stretch>
        </p:blipFill>
        <p:spPr>
          <a:xfrm>
            <a:off x="691621" y="1484527"/>
            <a:ext cx="3391928" cy="45646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281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25" name="Rectangle 7"/>
          <p:cNvSpPr>
            <a:spLocks noGrp="1" noChangeArrowheads="1"/>
          </p:cNvSpPr>
          <p:nvPr>
            <p:ph type="title"/>
          </p:nvPr>
        </p:nvSpPr>
        <p:spPr>
          <a:xfrm>
            <a:off x="684213" y="188913"/>
            <a:ext cx="9800343" cy="656590"/>
          </a:xfrm>
        </p:spPr>
        <p:txBody>
          <a:bodyPr wrap="square" rtlCol="0" anchor="t">
            <a:spAutoFit/>
          </a:bodyPr>
          <a:lstStyle/>
          <a:p>
            <a:pPr eaLnBrk="1" fontAlgn="auto" hangingPunct="1">
              <a:spcAft>
                <a:spcPts val="0"/>
              </a:spcAft>
              <a:defRPr/>
            </a:pPr>
            <a:r>
              <a:rPr lang="en-US" sz="4000" dirty="0" smtClean="0">
                <a:solidFill>
                  <a:schemeClr val="bg2">
                    <a:lumMod val="50000"/>
                  </a:schemeClr>
                </a:solidFill>
                <a:latin typeface="+mn-lt"/>
                <a:ea typeface="+mj-ea"/>
                <a:cs typeface="+mj-cs"/>
              </a:rPr>
              <a:t>THE RISK ASSOCIATED WITH STORAGE</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1255889"/>
            <a:ext cx="9863970" cy="47448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ZoneTexte 14"/>
          <p:cNvSpPr txBox="1">
            <a:spLocks noChangeArrowheads="1"/>
          </p:cNvSpPr>
          <p:nvPr/>
        </p:nvSpPr>
        <p:spPr bwMode="auto">
          <a:xfrm>
            <a:off x="783167" y="6256867"/>
            <a:ext cx="64147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3E98B3"/>
                </a:solidFill>
                <a:latin typeface="+mn-lt"/>
                <a:cs typeface="Arial" charset="0"/>
              </a:rPr>
              <a:t>Lawrence F. </a:t>
            </a:r>
            <a:r>
              <a:rPr lang="en-US" sz="1800" dirty="0" err="1">
                <a:solidFill>
                  <a:srgbClr val="3E98B3"/>
                </a:solidFill>
                <a:latin typeface="+mn-lt"/>
                <a:cs typeface="Arial" charset="0"/>
              </a:rPr>
              <a:t>Muscarella</a:t>
            </a:r>
            <a:r>
              <a:rPr lang="en-US" sz="1800" dirty="0">
                <a:solidFill>
                  <a:srgbClr val="3E98B3"/>
                </a:solidFill>
                <a:latin typeface="+mn-lt"/>
                <a:cs typeface="Arial" charset="0"/>
              </a:rPr>
              <a:t>, Am J </a:t>
            </a:r>
            <a:r>
              <a:rPr lang="en-US" sz="1800" dirty="0" err="1">
                <a:solidFill>
                  <a:srgbClr val="3E98B3"/>
                </a:solidFill>
                <a:latin typeface="+mn-lt"/>
                <a:cs typeface="Arial" charset="0"/>
              </a:rPr>
              <a:t>Gastroenterol</a:t>
            </a:r>
            <a:r>
              <a:rPr lang="en-US" sz="1800" dirty="0">
                <a:solidFill>
                  <a:srgbClr val="3E98B3"/>
                </a:solidFill>
                <a:latin typeface="+mn-lt"/>
                <a:cs typeface="Arial" charset="0"/>
              </a:rPr>
              <a:t> 2006;101:2147–2154)</a:t>
            </a:r>
          </a:p>
        </p:txBody>
      </p:sp>
    </p:spTree>
    <p:extLst>
      <p:ext uri="{BB962C8B-B14F-4D97-AF65-F5344CB8AC3E}">
        <p14:creationId xmlns:p14="http://schemas.microsoft.com/office/powerpoint/2010/main" val="92404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25" name="Rectangle 7"/>
          <p:cNvSpPr>
            <a:spLocks noGrp="1" noChangeArrowheads="1"/>
          </p:cNvSpPr>
          <p:nvPr>
            <p:ph type="title"/>
          </p:nvPr>
        </p:nvSpPr>
        <p:spPr>
          <a:xfrm>
            <a:off x="684213" y="188913"/>
            <a:ext cx="9800343" cy="656590"/>
          </a:xfrm>
        </p:spPr>
        <p:txBody>
          <a:bodyPr wrap="square" rtlCol="0" anchor="t">
            <a:spAutoFit/>
          </a:bodyPr>
          <a:lstStyle/>
          <a:p>
            <a:pPr eaLnBrk="1" fontAlgn="auto" hangingPunct="1">
              <a:spcAft>
                <a:spcPts val="0"/>
              </a:spcAft>
              <a:defRPr/>
            </a:pPr>
            <a:r>
              <a:rPr lang="en-US" sz="4000" dirty="0" smtClean="0">
                <a:solidFill>
                  <a:schemeClr val="bg2">
                    <a:lumMod val="50000"/>
                  </a:schemeClr>
                </a:solidFill>
                <a:latin typeface="+mn-lt"/>
                <a:ea typeface="+mj-ea"/>
                <a:cs typeface="+mj-cs"/>
              </a:rPr>
              <a:t>ENDOSCOPE STORAGE CABINET</a:t>
            </a:r>
          </a:p>
        </p:txBody>
      </p:sp>
      <p:grpSp>
        <p:nvGrpSpPr>
          <p:cNvPr id="62" name="Grouper 61"/>
          <p:cNvGrpSpPr/>
          <p:nvPr/>
        </p:nvGrpSpPr>
        <p:grpSpPr>
          <a:xfrm>
            <a:off x="490024" y="1390747"/>
            <a:ext cx="44275156" cy="4807588"/>
            <a:chOff x="490024" y="1390747"/>
            <a:chExt cx="44275156" cy="4807588"/>
          </a:xfrm>
        </p:grpSpPr>
        <p:cxnSp>
          <p:nvCxnSpPr>
            <p:cNvPr id="14" name="Connecteur droit 13"/>
            <p:cNvCxnSpPr/>
            <p:nvPr/>
          </p:nvCxnSpPr>
          <p:spPr>
            <a:xfrm flipH="1">
              <a:off x="1649590" y="4471106"/>
              <a:ext cx="936625" cy="107950"/>
            </a:xfrm>
            <a:prstGeom prst="line">
              <a:avLst/>
            </a:prstGeom>
            <a:ln w="76200" cmpd="sng">
              <a:solidFill>
                <a:srgbClr val="EDEDED"/>
              </a:solidFill>
            </a:ln>
            <a:effectLst/>
          </p:spPr>
          <p:style>
            <a:lnRef idx="2">
              <a:schemeClr val="accent1"/>
            </a:lnRef>
            <a:fillRef idx="0">
              <a:schemeClr val="accent1"/>
            </a:fillRef>
            <a:effectRef idx="1">
              <a:schemeClr val="accent1"/>
            </a:effectRef>
            <a:fontRef idx="minor">
              <a:schemeClr val="tx1"/>
            </a:fontRef>
          </p:style>
        </p:cxnSp>
        <p:grpSp>
          <p:nvGrpSpPr>
            <p:cNvPr id="22" name="Grouper 21"/>
            <p:cNvGrpSpPr/>
            <p:nvPr/>
          </p:nvGrpSpPr>
          <p:grpSpPr>
            <a:xfrm>
              <a:off x="3951123" y="1390747"/>
              <a:ext cx="2779286" cy="4541576"/>
              <a:chOff x="3951123" y="1390747"/>
              <a:chExt cx="2779286" cy="4541576"/>
            </a:xfrm>
          </p:grpSpPr>
          <p:pic>
            <p:nvPicPr>
              <p:cNvPr id="3" name="Image 2"/>
              <p:cNvPicPr>
                <a:picLocks noChangeAspect="1"/>
              </p:cNvPicPr>
              <p:nvPr/>
            </p:nvPicPr>
            <p:blipFill>
              <a:blip r:embed="rId3"/>
              <a:stretch>
                <a:fillRect/>
              </a:stretch>
            </p:blipFill>
            <p:spPr>
              <a:xfrm>
                <a:off x="3951123" y="1390747"/>
                <a:ext cx="2779286" cy="4177283"/>
              </a:xfrm>
              <a:prstGeom prst="rect">
                <a:avLst/>
              </a:prstGeom>
            </p:spPr>
          </p:pic>
          <p:sp>
            <p:nvSpPr>
              <p:cNvPr id="6" name="ZoneTexte 5"/>
              <p:cNvSpPr txBox="1"/>
              <p:nvPr/>
            </p:nvSpPr>
            <p:spPr>
              <a:xfrm>
                <a:off x="4354645" y="5562991"/>
                <a:ext cx="1906780" cy="369332"/>
              </a:xfrm>
              <a:prstGeom prst="rect">
                <a:avLst/>
              </a:prstGeom>
              <a:noFill/>
            </p:spPr>
            <p:txBody>
              <a:bodyPr wrap="none" rtlCol="0">
                <a:spAutoFit/>
              </a:bodyPr>
              <a:lstStyle/>
              <a:p>
                <a:r>
                  <a:rPr lang="fr-FR" dirty="0" smtClean="0"/>
                  <a:t>DSC800 </a:t>
                </a:r>
                <a:r>
                  <a:rPr lang="fr-FR" dirty="0" err="1" smtClean="0"/>
                  <a:t>Soluscope</a:t>
                </a:r>
                <a:endParaRPr lang="fr-FR" dirty="0"/>
              </a:p>
            </p:txBody>
          </p:sp>
        </p:grpSp>
        <p:grpSp>
          <p:nvGrpSpPr>
            <p:cNvPr id="19" name="Grouper 18"/>
            <p:cNvGrpSpPr/>
            <p:nvPr/>
          </p:nvGrpSpPr>
          <p:grpSpPr>
            <a:xfrm>
              <a:off x="490024" y="1457791"/>
              <a:ext cx="3279971" cy="4492332"/>
              <a:chOff x="490024" y="1457791"/>
              <a:chExt cx="3279971" cy="4492332"/>
            </a:xfrm>
          </p:grpSpPr>
          <p:pic>
            <p:nvPicPr>
              <p:cNvPr id="2" name="Image 1"/>
              <p:cNvPicPr>
                <a:picLocks noChangeAspect="1"/>
              </p:cNvPicPr>
              <p:nvPr/>
            </p:nvPicPr>
            <p:blipFill>
              <a:blip r:embed="rId4"/>
              <a:stretch>
                <a:fillRect/>
              </a:stretch>
            </p:blipFill>
            <p:spPr>
              <a:xfrm>
                <a:off x="490024" y="1457791"/>
                <a:ext cx="3279971" cy="4110239"/>
              </a:xfrm>
              <a:prstGeom prst="rect">
                <a:avLst/>
              </a:prstGeom>
            </p:spPr>
          </p:pic>
          <p:sp>
            <p:nvSpPr>
              <p:cNvPr id="15" name="ZoneTexte 14"/>
              <p:cNvSpPr txBox="1"/>
              <p:nvPr/>
            </p:nvSpPr>
            <p:spPr>
              <a:xfrm>
                <a:off x="1180579" y="5580791"/>
                <a:ext cx="1354044" cy="369332"/>
              </a:xfrm>
              <a:prstGeom prst="rect">
                <a:avLst/>
              </a:prstGeom>
              <a:noFill/>
            </p:spPr>
            <p:txBody>
              <a:bodyPr wrap="none" rtlCol="0">
                <a:spAutoFit/>
              </a:bodyPr>
              <a:lstStyle/>
              <a:p>
                <a:r>
                  <a:rPr lang="fr-FR" dirty="0" smtClean="0"/>
                  <a:t>AS300 HYSIS</a:t>
                </a:r>
                <a:endParaRPr lang="fr-FR" dirty="0"/>
              </a:p>
            </p:txBody>
          </p:sp>
        </p:grpSp>
        <p:grpSp>
          <p:nvGrpSpPr>
            <p:cNvPr id="23" name="Grouper 22"/>
            <p:cNvGrpSpPr/>
            <p:nvPr/>
          </p:nvGrpSpPr>
          <p:grpSpPr>
            <a:xfrm>
              <a:off x="6883949" y="1700375"/>
              <a:ext cx="2303185" cy="4233945"/>
              <a:chOff x="6883949" y="1700375"/>
              <a:chExt cx="2303185" cy="4233945"/>
            </a:xfrm>
          </p:grpSpPr>
          <p:pic>
            <p:nvPicPr>
              <p:cNvPr id="8" name="Picture 15" descr="D:\Endoscope Drying Cabinets\Photos\54_LR_GV700_deurop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3949" y="1700375"/>
                <a:ext cx="2303185" cy="3795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ZoneTexte 19"/>
              <p:cNvSpPr txBox="1"/>
              <p:nvPr/>
            </p:nvSpPr>
            <p:spPr>
              <a:xfrm>
                <a:off x="7147218" y="5564988"/>
                <a:ext cx="1442184" cy="369332"/>
              </a:xfrm>
              <a:prstGeom prst="rect">
                <a:avLst/>
              </a:prstGeom>
              <a:noFill/>
            </p:spPr>
            <p:txBody>
              <a:bodyPr wrap="none" rtlCol="0">
                <a:spAutoFit/>
              </a:bodyPr>
              <a:lstStyle/>
              <a:p>
                <a:r>
                  <a:rPr lang="fr-FR" dirty="0" smtClean="0"/>
                  <a:t>EDC Olympus</a:t>
                </a:r>
                <a:endParaRPr lang="fr-FR" dirty="0"/>
              </a:p>
            </p:txBody>
          </p:sp>
        </p:grpSp>
        <p:grpSp>
          <p:nvGrpSpPr>
            <p:cNvPr id="24" name="Grouper 23"/>
            <p:cNvGrpSpPr/>
            <p:nvPr/>
          </p:nvGrpSpPr>
          <p:grpSpPr>
            <a:xfrm>
              <a:off x="12105239" y="1513224"/>
              <a:ext cx="2604655" cy="4456515"/>
              <a:chOff x="9379527" y="1513224"/>
              <a:chExt cx="2604655" cy="4456515"/>
            </a:xfrm>
          </p:grpSpPr>
          <p:grpSp>
            <p:nvGrpSpPr>
              <p:cNvPr id="16" name="Grouper 15"/>
              <p:cNvGrpSpPr/>
              <p:nvPr/>
            </p:nvGrpSpPr>
            <p:grpSpPr>
              <a:xfrm>
                <a:off x="9379527" y="1513224"/>
                <a:ext cx="2604655" cy="3948346"/>
                <a:chOff x="9379527" y="1513224"/>
                <a:chExt cx="2604655" cy="3948346"/>
              </a:xfrm>
            </p:grpSpPr>
            <p:pic>
              <p:nvPicPr>
                <p:cNvPr id="10" name="Image 9" descr="EDC-Plus_980x300px_buehne_hoch_V1_20140703_980x300.jpg"/>
                <p:cNvPicPr>
                  <a:picLocks noChangeAspect="1"/>
                </p:cNvPicPr>
                <p:nvPr/>
              </p:nvPicPr>
              <p:blipFill rotWithShape="1">
                <a:blip r:embed="rId6">
                  <a:extLst>
                    <a:ext uri="{28A0092B-C50C-407E-A947-70E740481C1C}">
                      <a14:useLocalDpi xmlns:a14="http://schemas.microsoft.com/office/drawing/2010/main" val="0"/>
                    </a:ext>
                  </a:extLst>
                </a:blip>
                <a:srcRect l="36768" t="3676" r="46189" b="5617"/>
                <a:stretch/>
              </p:blipFill>
              <p:spPr bwMode="auto">
                <a:xfrm>
                  <a:off x="9566910" y="1721899"/>
                  <a:ext cx="2294122" cy="37396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11576242" y="1716424"/>
                  <a:ext cx="407940"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p:cNvSpPr/>
                <p:nvPr/>
              </p:nvSpPr>
              <p:spPr>
                <a:xfrm rot="2913214">
                  <a:off x="11405370" y="1560945"/>
                  <a:ext cx="407940"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17"/>
                <p:cNvSpPr/>
                <p:nvPr/>
              </p:nvSpPr>
              <p:spPr>
                <a:xfrm rot="19164620">
                  <a:off x="9379527" y="1513224"/>
                  <a:ext cx="407940"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1" name="ZoneTexte 20"/>
              <p:cNvSpPr txBox="1"/>
              <p:nvPr/>
            </p:nvSpPr>
            <p:spPr>
              <a:xfrm>
                <a:off x="9655721" y="5600407"/>
                <a:ext cx="1878151" cy="369332"/>
              </a:xfrm>
              <a:prstGeom prst="rect">
                <a:avLst/>
              </a:prstGeom>
              <a:noFill/>
            </p:spPr>
            <p:txBody>
              <a:bodyPr wrap="none" rtlCol="0">
                <a:spAutoFit/>
              </a:bodyPr>
              <a:lstStyle/>
              <a:p>
                <a:r>
                  <a:rPr lang="fr-FR" dirty="0" smtClean="0"/>
                  <a:t>EDC Plus Olympus</a:t>
                </a:r>
                <a:endParaRPr lang="fr-FR" dirty="0"/>
              </a:p>
            </p:txBody>
          </p:sp>
        </p:grpSp>
        <p:grpSp>
          <p:nvGrpSpPr>
            <p:cNvPr id="28" name="Grouper 27"/>
            <p:cNvGrpSpPr/>
            <p:nvPr/>
          </p:nvGrpSpPr>
          <p:grpSpPr>
            <a:xfrm>
              <a:off x="9230146" y="1554979"/>
              <a:ext cx="2725680" cy="4390592"/>
              <a:chOff x="9230146" y="1554979"/>
              <a:chExt cx="2725680" cy="4390592"/>
            </a:xfrm>
          </p:grpSpPr>
          <p:pic>
            <p:nvPicPr>
              <p:cNvPr id="26" name="Image 25"/>
              <p:cNvPicPr>
                <a:picLocks noChangeAspect="1"/>
              </p:cNvPicPr>
              <p:nvPr/>
            </p:nvPicPr>
            <p:blipFill rotWithShape="1">
              <a:blip r:embed="rId7"/>
              <a:srcRect l="13569" r="18143"/>
              <a:stretch/>
            </p:blipFill>
            <p:spPr>
              <a:xfrm>
                <a:off x="9230146" y="1554979"/>
                <a:ext cx="2725680" cy="3991428"/>
              </a:xfrm>
              <a:prstGeom prst="rect">
                <a:avLst/>
              </a:prstGeom>
            </p:spPr>
          </p:pic>
          <p:sp>
            <p:nvSpPr>
              <p:cNvPr id="27" name="ZoneTexte 26"/>
              <p:cNvSpPr txBox="1"/>
              <p:nvPr/>
            </p:nvSpPr>
            <p:spPr>
              <a:xfrm>
                <a:off x="10004487" y="5576239"/>
                <a:ext cx="1527957" cy="369332"/>
              </a:xfrm>
              <a:prstGeom prst="rect">
                <a:avLst/>
              </a:prstGeom>
              <a:noFill/>
            </p:spPr>
            <p:txBody>
              <a:bodyPr wrap="none" rtlCol="0">
                <a:spAutoFit/>
              </a:bodyPr>
              <a:lstStyle/>
              <a:p>
                <a:r>
                  <a:rPr lang="fr-FR" dirty="0" smtClean="0"/>
                  <a:t>ED200 </a:t>
                </a:r>
                <a:r>
                  <a:rPr lang="fr-FR" dirty="0" err="1" smtClean="0"/>
                  <a:t>Steelco</a:t>
                </a:r>
                <a:endParaRPr lang="fr-FR" dirty="0"/>
              </a:p>
            </p:txBody>
          </p:sp>
        </p:grpSp>
        <p:grpSp>
          <p:nvGrpSpPr>
            <p:cNvPr id="31" name="Grouper 30"/>
            <p:cNvGrpSpPr/>
            <p:nvPr/>
          </p:nvGrpSpPr>
          <p:grpSpPr>
            <a:xfrm>
              <a:off x="15177084" y="1709875"/>
              <a:ext cx="2740906" cy="4269632"/>
              <a:chOff x="15177084" y="1709875"/>
              <a:chExt cx="2740906" cy="4269632"/>
            </a:xfrm>
          </p:grpSpPr>
          <p:pic>
            <p:nvPicPr>
              <p:cNvPr id="29" name="Image 28"/>
              <p:cNvPicPr>
                <a:picLocks noChangeAspect="1"/>
              </p:cNvPicPr>
              <p:nvPr/>
            </p:nvPicPr>
            <p:blipFill rotWithShape="1">
              <a:blip r:embed="rId8"/>
              <a:srcRect l="18776" r="10333"/>
              <a:stretch/>
            </p:blipFill>
            <p:spPr>
              <a:xfrm>
                <a:off x="15177084" y="1709875"/>
                <a:ext cx="2740906" cy="3866364"/>
              </a:xfrm>
              <a:prstGeom prst="rect">
                <a:avLst/>
              </a:prstGeom>
            </p:spPr>
          </p:pic>
          <p:sp>
            <p:nvSpPr>
              <p:cNvPr id="30" name="ZoneTexte 29"/>
              <p:cNvSpPr txBox="1"/>
              <p:nvPr/>
            </p:nvSpPr>
            <p:spPr>
              <a:xfrm>
                <a:off x="15796557" y="5610175"/>
                <a:ext cx="1527957" cy="369332"/>
              </a:xfrm>
              <a:prstGeom prst="rect">
                <a:avLst/>
              </a:prstGeom>
              <a:noFill/>
            </p:spPr>
            <p:txBody>
              <a:bodyPr wrap="none" rtlCol="0">
                <a:spAutoFit/>
              </a:bodyPr>
              <a:lstStyle/>
              <a:p>
                <a:r>
                  <a:rPr lang="fr-FR" dirty="0" smtClean="0"/>
                  <a:t>ED250 </a:t>
                </a:r>
                <a:r>
                  <a:rPr lang="fr-FR" dirty="0" err="1" smtClean="0"/>
                  <a:t>Steelco</a:t>
                </a:r>
                <a:endParaRPr lang="fr-FR" dirty="0"/>
              </a:p>
            </p:txBody>
          </p:sp>
        </p:grpSp>
        <p:grpSp>
          <p:nvGrpSpPr>
            <p:cNvPr id="35" name="Grouper 34"/>
            <p:cNvGrpSpPr/>
            <p:nvPr/>
          </p:nvGrpSpPr>
          <p:grpSpPr>
            <a:xfrm>
              <a:off x="18502981" y="1653138"/>
              <a:ext cx="3771900" cy="4321622"/>
              <a:chOff x="18502981" y="1653138"/>
              <a:chExt cx="3771900" cy="4321622"/>
            </a:xfrm>
          </p:grpSpPr>
          <p:pic>
            <p:nvPicPr>
              <p:cNvPr id="33" name="Image 32"/>
              <p:cNvPicPr>
                <a:picLocks noChangeAspect="1"/>
              </p:cNvPicPr>
              <p:nvPr/>
            </p:nvPicPr>
            <p:blipFill>
              <a:blip r:embed="rId9"/>
              <a:stretch>
                <a:fillRect/>
              </a:stretch>
            </p:blipFill>
            <p:spPr>
              <a:xfrm>
                <a:off x="18502981" y="1653138"/>
                <a:ext cx="3771900" cy="3937000"/>
              </a:xfrm>
              <a:prstGeom prst="rect">
                <a:avLst/>
              </a:prstGeom>
            </p:spPr>
          </p:pic>
          <p:sp>
            <p:nvSpPr>
              <p:cNvPr id="34" name="ZoneTexte 33"/>
              <p:cNvSpPr txBox="1"/>
              <p:nvPr/>
            </p:nvSpPr>
            <p:spPr>
              <a:xfrm>
                <a:off x="19576617" y="5605428"/>
                <a:ext cx="1957161" cy="369332"/>
              </a:xfrm>
              <a:prstGeom prst="rect">
                <a:avLst/>
              </a:prstGeom>
              <a:noFill/>
            </p:spPr>
            <p:txBody>
              <a:bodyPr wrap="none" rtlCol="0">
                <a:spAutoFit/>
              </a:bodyPr>
              <a:lstStyle/>
              <a:p>
                <a:r>
                  <a:rPr lang="fr-FR" dirty="0" smtClean="0"/>
                  <a:t>Scope Store PT LTE</a:t>
                </a:r>
                <a:endParaRPr lang="fr-FR" dirty="0"/>
              </a:p>
            </p:txBody>
          </p:sp>
        </p:grpSp>
        <p:cxnSp>
          <p:nvCxnSpPr>
            <p:cNvPr id="36" name="Connecteur droit 35"/>
            <p:cNvCxnSpPr/>
            <p:nvPr/>
          </p:nvCxnSpPr>
          <p:spPr>
            <a:xfrm flipH="1">
              <a:off x="24139889" y="4539161"/>
              <a:ext cx="936625" cy="107950"/>
            </a:xfrm>
            <a:prstGeom prst="line">
              <a:avLst/>
            </a:prstGeom>
            <a:ln w="76200" cmpd="sng">
              <a:solidFill>
                <a:srgbClr val="EDEDED"/>
              </a:solidFill>
            </a:ln>
            <a:effectLst/>
          </p:spPr>
          <p:style>
            <a:lnRef idx="2">
              <a:schemeClr val="accent1"/>
            </a:lnRef>
            <a:fillRef idx="0">
              <a:schemeClr val="accent1"/>
            </a:fillRef>
            <a:effectRef idx="1">
              <a:schemeClr val="accent1"/>
            </a:effectRef>
            <a:fontRef idx="minor">
              <a:schemeClr val="tx1"/>
            </a:fontRef>
          </p:style>
        </p:cxnSp>
        <p:grpSp>
          <p:nvGrpSpPr>
            <p:cNvPr id="37" name="Grouper 36"/>
            <p:cNvGrpSpPr/>
            <p:nvPr/>
          </p:nvGrpSpPr>
          <p:grpSpPr>
            <a:xfrm>
              <a:off x="26441422" y="1458802"/>
              <a:ext cx="2779286" cy="4541576"/>
              <a:chOff x="3951123" y="1390747"/>
              <a:chExt cx="2779286" cy="4541576"/>
            </a:xfrm>
          </p:grpSpPr>
          <p:pic>
            <p:nvPicPr>
              <p:cNvPr id="38" name="Image 37"/>
              <p:cNvPicPr>
                <a:picLocks noChangeAspect="1"/>
              </p:cNvPicPr>
              <p:nvPr/>
            </p:nvPicPr>
            <p:blipFill>
              <a:blip r:embed="rId3"/>
              <a:stretch>
                <a:fillRect/>
              </a:stretch>
            </p:blipFill>
            <p:spPr>
              <a:xfrm>
                <a:off x="3951123" y="1390747"/>
                <a:ext cx="2779286" cy="4177283"/>
              </a:xfrm>
              <a:prstGeom prst="rect">
                <a:avLst/>
              </a:prstGeom>
            </p:spPr>
          </p:pic>
          <p:sp>
            <p:nvSpPr>
              <p:cNvPr id="39" name="ZoneTexte 38"/>
              <p:cNvSpPr txBox="1"/>
              <p:nvPr/>
            </p:nvSpPr>
            <p:spPr>
              <a:xfrm>
                <a:off x="4354645" y="5562991"/>
                <a:ext cx="1906780" cy="369332"/>
              </a:xfrm>
              <a:prstGeom prst="rect">
                <a:avLst/>
              </a:prstGeom>
              <a:noFill/>
            </p:spPr>
            <p:txBody>
              <a:bodyPr wrap="none" rtlCol="0">
                <a:spAutoFit/>
              </a:bodyPr>
              <a:lstStyle/>
              <a:p>
                <a:r>
                  <a:rPr lang="fr-FR" dirty="0" smtClean="0"/>
                  <a:t>DSC800 </a:t>
                </a:r>
                <a:r>
                  <a:rPr lang="fr-FR" dirty="0" err="1" smtClean="0"/>
                  <a:t>Soluscope</a:t>
                </a:r>
                <a:endParaRPr lang="fr-FR" dirty="0"/>
              </a:p>
            </p:txBody>
          </p:sp>
        </p:grpSp>
        <p:grpSp>
          <p:nvGrpSpPr>
            <p:cNvPr id="40" name="Grouper 39"/>
            <p:cNvGrpSpPr/>
            <p:nvPr/>
          </p:nvGrpSpPr>
          <p:grpSpPr>
            <a:xfrm>
              <a:off x="22980323" y="1525846"/>
              <a:ext cx="3279971" cy="4445492"/>
              <a:chOff x="490024" y="1457791"/>
              <a:chExt cx="3279971" cy="4445492"/>
            </a:xfrm>
          </p:grpSpPr>
          <p:pic>
            <p:nvPicPr>
              <p:cNvPr id="41" name="Image 40"/>
              <p:cNvPicPr>
                <a:picLocks noChangeAspect="1"/>
              </p:cNvPicPr>
              <p:nvPr/>
            </p:nvPicPr>
            <p:blipFill>
              <a:blip r:embed="rId4"/>
              <a:stretch>
                <a:fillRect/>
              </a:stretch>
            </p:blipFill>
            <p:spPr>
              <a:xfrm>
                <a:off x="490024" y="1457791"/>
                <a:ext cx="3279971" cy="4110239"/>
              </a:xfrm>
              <a:prstGeom prst="rect">
                <a:avLst/>
              </a:prstGeom>
            </p:spPr>
          </p:pic>
          <p:sp>
            <p:nvSpPr>
              <p:cNvPr id="42" name="ZoneTexte 41"/>
              <p:cNvSpPr txBox="1"/>
              <p:nvPr/>
            </p:nvSpPr>
            <p:spPr>
              <a:xfrm>
                <a:off x="1180579" y="5533951"/>
                <a:ext cx="1354044" cy="369332"/>
              </a:xfrm>
              <a:prstGeom prst="rect">
                <a:avLst/>
              </a:prstGeom>
              <a:noFill/>
            </p:spPr>
            <p:txBody>
              <a:bodyPr wrap="none" rtlCol="0">
                <a:spAutoFit/>
              </a:bodyPr>
              <a:lstStyle/>
              <a:p>
                <a:r>
                  <a:rPr lang="fr-FR" dirty="0" smtClean="0"/>
                  <a:t>AS300 HYSIS</a:t>
                </a:r>
                <a:endParaRPr lang="fr-FR" dirty="0"/>
              </a:p>
            </p:txBody>
          </p:sp>
        </p:grpSp>
        <p:grpSp>
          <p:nvGrpSpPr>
            <p:cNvPr id="43" name="Grouper 42"/>
            <p:cNvGrpSpPr/>
            <p:nvPr/>
          </p:nvGrpSpPr>
          <p:grpSpPr>
            <a:xfrm>
              <a:off x="29374248" y="1768430"/>
              <a:ext cx="2303185" cy="4233945"/>
              <a:chOff x="6883949" y="1700375"/>
              <a:chExt cx="2303185" cy="4233945"/>
            </a:xfrm>
          </p:grpSpPr>
          <p:pic>
            <p:nvPicPr>
              <p:cNvPr id="44" name="Picture 15" descr="D:\Endoscope Drying Cabinets\Photos\54_LR_GV700_deurop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3949" y="1700375"/>
                <a:ext cx="2303185" cy="3795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ZoneTexte 44"/>
              <p:cNvSpPr txBox="1"/>
              <p:nvPr/>
            </p:nvSpPr>
            <p:spPr>
              <a:xfrm>
                <a:off x="7147218" y="5564988"/>
                <a:ext cx="1442184" cy="369332"/>
              </a:xfrm>
              <a:prstGeom prst="rect">
                <a:avLst/>
              </a:prstGeom>
              <a:noFill/>
            </p:spPr>
            <p:txBody>
              <a:bodyPr wrap="none" rtlCol="0">
                <a:spAutoFit/>
              </a:bodyPr>
              <a:lstStyle/>
              <a:p>
                <a:r>
                  <a:rPr lang="fr-FR" dirty="0" smtClean="0"/>
                  <a:t>EDC Olympus</a:t>
                </a:r>
                <a:endParaRPr lang="fr-FR" dirty="0"/>
              </a:p>
            </p:txBody>
          </p:sp>
        </p:grpSp>
        <p:grpSp>
          <p:nvGrpSpPr>
            <p:cNvPr id="46" name="Grouper 45"/>
            <p:cNvGrpSpPr/>
            <p:nvPr/>
          </p:nvGrpSpPr>
          <p:grpSpPr>
            <a:xfrm>
              <a:off x="34595538" y="1581279"/>
              <a:ext cx="2604655" cy="4456515"/>
              <a:chOff x="9379527" y="1513224"/>
              <a:chExt cx="2604655" cy="4456515"/>
            </a:xfrm>
          </p:grpSpPr>
          <p:grpSp>
            <p:nvGrpSpPr>
              <p:cNvPr id="47" name="Grouper 46"/>
              <p:cNvGrpSpPr/>
              <p:nvPr/>
            </p:nvGrpSpPr>
            <p:grpSpPr>
              <a:xfrm>
                <a:off x="9379527" y="1513224"/>
                <a:ext cx="2604655" cy="3948346"/>
                <a:chOff x="9379527" y="1513224"/>
                <a:chExt cx="2604655" cy="3948346"/>
              </a:xfrm>
            </p:grpSpPr>
            <p:pic>
              <p:nvPicPr>
                <p:cNvPr id="49" name="Image 48" descr="EDC-Plus_980x300px_buehne_hoch_V1_20140703_980x300.jpg"/>
                <p:cNvPicPr>
                  <a:picLocks noChangeAspect="1"/>
                </p:cNvPicPr>
                <p:nvPr/>
              </p:nvPicPr>
              <p:blipFill rotWithShape="1">
                <a:blip r:embed="rId6">
                  <a:extLst>
                    <a:ext uri="{28A0092B-C50C-407E-A947-70E740481C1C}">
                      <a14:useLocalDpi xmlns:a14="http://schemas.microsoft.com/office/drawing/2010/main" val="0"/>
                    </a:ext>
                  </a:extLst>
                </a:blip>
                <a:srcRect l="36768" t="3676" r="46189" b="5617"/>
                <a:stretch/>
              </p:blipFill>
              <p:spPr bwMode="auto">
                <a:xfrm>
                  <a:off x="9566910" y="1721899"/>
                  <a:ext cx="2294122" cy="37396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a:xfrm>
                  <a:off x="11576242" y="1716424"/>
                  <a:ext cx="407940"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1" name="Rectangle 50"/>
                <p:cNvSpPr/>
                <p:nvPr/>
              </p:nvSpPr>
              <p:spPr>
                <a:xfrm rot="2913214">
                  <a:off x="11405370" y="1560945"/>
                  <a:ext cx="407940"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2" name="Rectangle 51"/>
                <p:cNvSpPr/>
                <p:nvPr/>
              </p:nvSpPr>
              <p:spPr>
                <a:xfrm rot="19164620">
                  <a:off x="9379527" y="1513224"/>
                  <a:ext cx="407940"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8" name="ZoneTexte 47"/>
              <p:cNvSpPr txBox="1"/>
              <p:nvPr/>
            </p:nvSpPr>
            <p:spPr>
              <a:xfrm>
                <a:off x="9655721" y="5600407"/>
                <a:ext cx="1878151" cy="369332"/>
              </a:xfrm>
              <a:prstGeom prst="rect">
                <a:avLst/>
              </a:prstGeom>
              <a:noFill/>
            </p:spPr>
            <p:txBody>
              <a:bodyPr wrap="none" rtlCol="0">
                <a:spAutoFit/>
              </a:bodyPr>
              <a:lstStyle/>
              <a:p>
                <a:r>
                  <a:rPr lang="fr-FR" dirty="0" smtClean="0"/>
                  <a:t>EDC Plus Olympus</a:t>
                </a:r>
                <a:endParaRPr lang="fr-FR" dirty="0"/>
              </a:p>
            </p:txBody>
          </p:sp>
        </p:grpSp>
        <p:grpSp>
          <p:nvGrpSpPr>
            <p:cNvPr id="53" name="Grouper 52"/>
            <p:cNvGrpSpPr/>
            <p:nvPr/>
          </p:nvGrpSpPr>
          <p:grpSpPr>
            <a:xfrm>
              <a:off x="31720445" y="1623034"/>
              <a:ext cx="2725680" cy="4390592"/>
              <a:chOff x="9230146" y="1554979"/>
              <a:chExt cx="2725680" cy="4390592"/>
            </a:xfrm>
          </p:grpSpPr>
          <p:pic>
            <p:nvPicPr>
              <p:cNvPr id="54" name="Image 53"/>
              <p:cNvPicPr>
                <a:picLocks noChangeAspect="1"/>
              </p:cNvPicPr>
              <p:nvPr/>
            </p:nvPicPr>
            <p:blipFill rotWithShape="1">
              <a:blip r:embed="rId7"/>
              <a:srcRect l="13569" r="18143"/>
              <a:stretch/>
            </p:blipFill>
            <p:spPr>
              <a:xfrm>
                <a:off x="9230146" y="1554979"/>
                <a:ext cx="2725680" cy="3991428"/>
              </a:xfrm>
              <a:prstGeom prst="rect">
                <a:avLst/>
              </a:prstGeom>
            </p:spPr>
          </p:pic>
          <p:sp>
            <p:nvSpPr>
              <p:cNvPr id="55" name="ZoneTexte 54"/>
              <p:cNvSpPr txBox="1"/>
              <p:nvPr/>
            </p:nvSpPr>
            <p:spPr>
              <a:xfrm>
                <a:off x="10004487" y="5576239"/>
                <a:ext cx="1527957" cy="369332"/>
              </a:xfrm>
              <a:prstGeom prst="rect">
                <a:avLst/>
              </a:prstGeom>
              <a:noFill/>
            </p:spPr>
            <p:txBody>
              <a:bodyPr wrap="none" rtlCol="0">
                <a:spAutoFit/>
              </a:bodyPr>
              <a:lstStyle/>
              <a:p>
                <a:r>
                  <a:rPr lang="fr-FR" dirty="0" smtClean="0"/>
                  <a:t>ED200 </a:t>
                </a:r>
                <a:r>
                  <a:rPr lang="fr-FR" dirty="0" err="1" smtClean="0"/>
                  <a:t>Steelco</a:t>
                </a:r>
                <a:endParaRPr lang="fr-FR" dirty="0"/>
              </a:p>
            </p:txBody>
          </p:sp>
        </p:grpSp>
        <p:grpSp>
          <p:nvGrpSpPr>
            <p:cNvPr id="56" name="Grouper 55"/>
            <p:cNvGrpSpPr/>
            <p:nvPr/>
          </p:nvGrpSpPr>
          <p:grpSpPr>
            <a:xfrm>
              <a:off x="37667383" y="1777930"/>
              <a:ext cx="2740906" cy="4390592"/>
              <a:chOff x="15177084" y="1709875"/>
              <a:chExt cx="2740906" cy="4390592"/>
            </a:xfrm>
          </p:grpSpPr>
          <p:pic>
            <p:nvPicPr>
              <p:cNvPr id="57" name="Image 56"/>
              <p:cNvPicPr>
                <a:picLocks noChangeAspect="1"/>
              </p:cNvPicPr>
              <p:nvPr/>
            </p:nvPicPr>
            <p:blipFill rotWithShape="1">
              <a:blip r:embed="rId8"/>
              <a:srcRect l="18776" r="10333"/>
              <a:stretch/>
            </p:blipFill>
            <p:spPr>
              <a:xfrm>
                <a:off x="15177084" y="1709875"/>
                <a:ext cx="2740906" cy="3866364"/>
              </a:xfrm>
              <a:prstGeom prst="rect">
                <a:avLst/>
              </a:prstGeom>
            </p:spPr>
          </p:pic>
          <p:sp>
            <p:nvSpPr>
              <p:cNvPr id="58" name="ZoneTexte 57"/>
              <p:cNvSpPr txBox="1"/>
              <p:nvPr/>
            </p:nvSpPr>
            <p:spPr>
              <a:xfrm>
                <a:off x="15796557" y="5731135"/>
                <a:ext cx="1527957" cy="369332"/>
              </a:xfrm>
              <a:prstGeom prst="rect">
                <a:avLst/>
              </a:prstGeom>
              <a:noFill/>
            </p:spPr>
            <p:txBody>
              <a:bodyPr wrap="none" rtlCol="0">
                <a:spAutoFit/>
              </a:bodyPr>
              <a:lstStyle/>
              <a:p>
                <a:r>
                  <a:rPr lang="fr-FR" dirty="0" smtClean="0"/>
                  <a:t>ED250 </a:t>
                </a:r>
                <a:r>
                  <a:rPr lang="fr-FR" dirty="0" err="1" smtClean="0"/>
                  <a:t>Steelco</a:t>
                </a:r>
                <a:endParaRPr lang="fr-FR" dirty="0"/>
              </a:p>
            </p:txBody>
          </p:sp>
        </p:grpSp>
        <p:grpSp>
          <p:nvGrpSpPr>
            <p:cNvPr id="59" name="Grouper 58"/>
            <p:cNvGrpSpPr/>
            <p:nvPr/>
          </p:nvGrpSpPr>
          <p:grpSpPr>
            <a:xfrm>
              <a:off x="40993280" y="1721193"/>
              <a:ext cx="3771900" cy="4477142"/>
              <a:chOff x="18502981" y="1653138"/>
              <a:chExt cx="3771900" cy="4477142"/>
            </a:xfrm>
          </p:grpSpPr>
          <p:pic>
            <p:nvPicPr>
              <p:cNvPr id="60" name="Image 59"/>
              <p:cNvPicPr>
                <a:picLocks noChangeAspect="1"/>
              </p:cNvPicPr>
              <p:nvPr/>
            </p:nvPicPr>
            <p:blipFill>
              <a:blip r:embed="rId9"/>
              <a:stretch>
                <a:fillRect/>
              </a:stretch>
            </p:blipFill>
            <p:spPr>
              <a:xfrm>
                <a:off x="18502981" y="1653138"/>
                <a:ext cx="3771900" cy="3937000"/>
              </a:xfrm>
              <a:prstGeom prst="rect">
                <a:avLst/>
              </a:prstGeom>
            </p:spPr>
          </p:pic>
          <p:sp>
            <p:nvSpPr>
              <p:cNvPr id="61" name="ZoneTexte 60"/>
              <p:cNvSpPr txBox="1"/>
              <p:nvPr/>
            </p:nvSpPr>
            <p:spPr>
              <a:xfrm>
                <a:off x="19576617" y="5760948"/>
                <a:ext cx="1957161" cy="369332"/>
              </a:xfrm>
              <a:prstGeom prst="rect">
                <a:avLst/>
              </a:prstGeom>
              <a:noFill/>
            </p:spPr>
            <p:txBody>
              <a:bodyPr wrap="none" rtlCol="0">
                <a:spAutoFit/>
              </a:bodyPr>
              <a:lstStyle/>
              <a:p>
                <a:r>
                  <a:rPr lang="fr-FR" dirty="0" smtClean="0"/>
                  <a:t>Scope Store PT LTE</a:t>
                </a:r>
                <a:endParaRPr lang="fr-FR" dirty="0"/>
              </a:p>
            </p:txBody>
          </p:sp>
        </p:grpSp>
      </p:grpSp>
    </p:spTree>
    <p:extLst>
      <p:ext uri="{BB962C8B-B14F-4D97-AF65-F5344CB8AC3E}">
        <p14:creationId xmlns:p14="http://schemas.microsoft.com/office/powerpoint/2010/main" val="240716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decel="50000" fill="hold" nodeType="afterEffect">
                                  <p:stCondLst>
                                    <p:cond delay="0"/>
                                  </p:stCondLst>
                                  <p:childTnLst>
                                    <p:animMotion origin="layout" path="M 4.16667E-7 -7.40741E-7 L -2.10833 -0.00741 " pathEditMode="relative" rAng="0" ptsTypes="AA">
                                      <p:cBhvr>
                                        <p:cTn id="6" dur="20000" fill="hold"/>
                                        <p:tgtEl>
                                          <p:spTgt spid="62"/>
                                        </p:tgtEl>
                                        <p:attrNameLst>
                                          <p:attrName>ppt_x</p:attrName>
                                          <p:attrName>ppt_y</p:attrName>
                                        </p:attrNameLst>
                                      </p:cBhvr>
                                      <p:rCtr x="-105417"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25" name="Rectangle 7"/>
          <p:cNvSpPr>
            <a:spLocks noGrp="1" noChangeArrowheads="1"/>
          </p:cNvSpPr>
          <p:nvPr>
            <p:ph type="title"/>
          </p:nvPr>
        </p:nvSpPr>
        <p:spPr>
          <a:xfrm>
            <a:off x="684213" y="188913"/>
            <a:ext cx="9800343" cy="656590"/>
          </a:xfrm>
        </p:spPr>
        <p:txBody>
          <a:bodyPr wrap="square" rtlCol="0" anchor="t">
            <a:spAutoFit/>
          </a:bodyPr>
          <a:lstStyle/>
          <a:p>
            <a:pPr eaLnBrk="1" fontAlgn="auto" hangingPunct="1">
              <a:spcAft>
                <a:spcPts val="0"/>
              </a:spcAft>
              <a:defRPr/>
            </a:pPr>
            <a:r>
              <a:rPr lang="en-US" sz="4000" dirty="0" smtClean="0">
                <a:solidFill>
                  <a:schemeClr val="bg2">
                    <a:lumMod val="50000"/>
                  </a:schemeClr>
                </a:solidFill>
                <a:latin typeface="+mn-lt"/>
                <a:ea typeface="+mj-ea"/>
                <a:cs typeface="+mj-cs"/>
              </a:rPr>
              <a:t>THE EUROPEAN STANDARD EN 16442</a:t>
            </a:r>
          </a:p>
        </p:txBody>
      </p:sp>
      <p:pic>
        <p:nvPicPr>
          <p:cNvPr id="15" name="Picture 7" descr="COUVERTURE NF S98-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18" y="1802959"/>
            <a:ext cx="2998787" cy="42116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6" name="Rectangle 4"/>
          <p:cNvSpPr txBox="1">
            <a:spLocks noChangeArrowheads="1"/>
          </p:cNvSpPr>
          <p:nvPr/>
        </p:nvSpPr>
        <p:spPr bwMode="auto">
          <a:xfrm>
            <a:off x="3931356" y="1661583"/>
            <a:ext cx="7958138" cy="4525963"/>
          </a:xfrm>
          <a:prstGeom prst="rect">
            <a:avLst/>
          </a:prstGeom>
          <a:noFill/>
          <a:ln>
            <a:noFill/>
          </a:ln>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8763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723900" lvl="1" indent="-560388" algn="just" eaLnBrk="1" hangingPunct="1">
              <a:spcBef>
                <a:spcPct val="20000"/>
              </a:spcBef>
              <a:buClr>
                <a:srgbClr val="00FF00"/>
              </a:buClr>
              <a:buFontTx/>
              <a:buBlip>
                <a:blip r:embed="rId4"/>
              </a:buBlip>
              <a:defRPr/>
            </a:pPr>
            <a:r>
              <a:rPr lang="en-US" sz="2800" dirty="0" smtClean="0">
                <a:latin typeface="+mn-lt"/>
                <a:cs typeface="Arial" charset="0"/>
              </a:rPr>
              <a:t>France has proposed a new work item based on the existing French standard,</a:t>
            </a:r>
          </a:p>
          <a:p>
            <a:pPr marL="723900" lvl="1" indent="-560388" algn="just" eaLnBrk="1" hangingPunct="1">
              <a:spcBef>
                <a:spcPct val="20000"/>
              </a:spcBef>
              <a:buClr>
                <a:srgbClr val="00FF00"/>
              </a:buClr>
              <a:buFontTx/>
              <a:buBlip>
                <a:blip r:embed="rId4"/>
              </a:buBlip>
              <a:defRPr/>
            </a:pPr>
            <a:r>
              <a:rPr lang="en-US" sz="2800" dirty="0" smtClean="0">
                <a:latin typeface="+mn-lt"/>
                <a:cs typeface="Arial" charset="0"/>
              </a:rPr>
              <a:t>The new work item has been accepted on May 2011,</a:t>
            </a:r>
          </a:p>
          <a:p>
            <a:pPr marL="723900" lvl="1" indent="-560388" algn="just" eaLnBrk="1" hangingPunct="1">
              <a:spcBef>
                <a:spcPct val="20000"/>
              </a:spcBef>
              <a:buClr>
                <a:srgbClr val="00FF00"/>
              </a:buClr>
              <a:buFontTx/>
              <a:buBlip>
                <a:blip r:embed="rId4"/>
              </a:buBlip>
              <a:defRPr/>
            </a:pPr>
            <a:r>
              <a:rPr lang="en-US" sz="2800" dirty="0" smtClean="0">
                <a:latin typeface="+mn-lt"/>
                <a:cs typeface="Arial" charset="0"/>
              </a:rPr>
              <a:t>Working Group 8 of TC102 was in charge to draw up the draft European standard,</a:t>
            </a:r>
          </a:p>
          <a:p>
            <a:pPr marL="723900" lvl="1" indent="-560388" algn="just" eaLnBrk="1" hangingPunct="1">
              <a:spcBef>
                <a:spcPct val="20000"/>
              </a:spcBef>
              <a:buClr>
                <a:srgbClr val="00FF00"/>
              </a:buClr>
              <a:buFontTx/>
              <a:buBlip>
                <a:blip r:embed="rId4"/>
              </a:buBlip>
              <a:defRPr/>
            </a:pPr>
            <a:r>
              <a:rPr lang="en-US" sz="2800" dirty="0" smtClean="0">
                <a:latin typeface="+mn-lt"/>
                <a:cs typeface="Arial" charset="0"/>
              </a:rPr>
              <a:t>The document was submitted to CEN members for formal vote in September 2014,</a:t>
            </a:r>
          </a:p>
          <a:p>
            <a:pPr marL="723900" lvl="1" indent="-560388" algn="just" eaLnBrk="1" hangingPunct="1">
              <a:spcBef>
                <a:spcPct val="20000"/>
              </a:spcBef>
              <a:buClr>
                <a:srgbClr val="00FF00"/>
              </a:buClr>
              <a:buFontTx/>
              <a:buBlip>
                <a:blip r:embed="rId4"/>
              </a:buBlip>
              <a:defRPr/>
            </a:pPr>
            <a:r>
              <a:rPr lang="en-US" sz="2800" dirty="0" smtClean="0">
                <a:latin typeface="+mn-lt"/>
                <a:cs typeface="Arial" charset="0"/>
              </a:rPr>
              <a:t>The European standard EN 16442 was published in March 2015.</a:t>
            </a:r>
          </a:p>
        </p:txBody>
      </p:sp>
    </p:spTree>
    <p:extLst>
      <p:ext uri="{BB962C8B-B14F-4D97-AF65-F5344CB8AC3E}">
        <p14:creationId xmlns:p14="http://schemas.microsoft.com/office/powerpoint/2010/main" val="354406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7" name="Rectangle 4"/>
          <p:cNvSpPr txBox="1">
            <a:spLocks noChangeArrowheads="1"/>
          </p:cNvSpPr>
          <p:nvPr/>
        </p:nvSpPr>
        <p:spPr bwMode="auto">
          <a:xfrm>
            <a:off x="435151" y="1273241"/>
            <a:ext cx="6816970" cy="5176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r>
              <a:rPr lang="en-GB" sz="2800" dirty="0" smtClean="0">
                <a:latin typeface="+mn-lt"/>
              </a:rPr>
              <a:t>ESC are designed to provide a </a:t>
            </a:r>
            <a:r>
              <a:rPr lang="en-GB" sz="2800" dirty="0" smtClean="0">
                <a:solidFill>
                  <a:srgbClr val="15A7BC"/>
                </a:solidFill>
                <a:latin typeface="+mn-lt"/>
              </a:rPr>
              <a:t>controlled environment </a:t>
            </a:r>
            <a:r>
              <a:rPr lang="en-GB" sz="2800" dirty="0" smtClean="0">
                <a:latin typeface="+mn-lt"/>
              </a:rPr>
              <a:t>for the storage of endoscope(s) (with or without channels) and, if necessary, drying of the endoscope(s). </a:t>
            </a:r>
          </a:p>
          <a:p>
            <a:pPr algn="just"/>
            <a:endParaRPr lang="en-GB" dirty="0" smtClean="0">
              <a:latin typeface="+mn-lt"/>
            </a:endParaRPr>
          </a:p>
          <a:p>
            <a:pPr algn="just"/>
            <a:r>
              <a:rPr lang="en-GB" sz="2800" dirty="0" smtClean="0">
                <a:latin typeface="+mn-lt"/>
              </a:rPr>
              <a:t>The controlled environment provided by the ESC, ensures that during storage, there is </a:t>
            </a:r>
            <a:r>
              <a:rPr lang="en-GB" sz="2800" dirty="0" smtClean="0">
                <a:solidFill>
                  <a:srgbClr val="15A7BC"/>
                </a:solidFill>
                <a:latin typeface="+mn-lt"/>
              </a:rPr>
              <a:t>no deterioration of the microbiological quality of the endoscope</a:t>
            </a:r>
            <a:r>
              <a:rPr lang="en-GB" sz="2800" dirty="0" smtClean="0">
                <a:latin typeface="+mn-lt"/>
              </a:rPr>
              <a:t>. The drying function is intended to supplement, if necessary, any drying conducted during automated or manual processing of the endoscope. </a:t>
            </a:r>
          </a:p>
          <a:p>
            <a:pPr algn="just"/>
            <a:endParaRPr lang="en-GB" sz="2800" dirty="0">
              <a:latin typeface="+mn-lt"/>
            </a:endParaRPr>
          </a:p>
        </p:txBody>
      </p:sp>
      <p:sp>
        <p:nvSpPr>
          <p:cNvPr id="8" name="Rectangle 7"/>
          <p:cNvSpPr txBox="1">
            <a:spLocks noChangeArrowheads="1"/>
          </p:cNvSpPr>
          <p:nvPr/>
        </p:nvSpPr>
        <p:spPr>
          <a:xfrm>
            <a:off x="684213" y="188913"/>
            <a:ext cx="9800343" cy="656590"/>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4000" smtClean="0">
                <a:solidFill>
                  <a:schemeClr val="bg2">
                    <a:lumMod val="50000"/>
                  </a:schemeClr>
                </a:solidFill>
                <a:latin typeface="+mn-lt"/>
              </a:rPr>
              <a:t>THE EUROPEAN STANDARD EN 16442</a:t>
            </a:r>
            <a:endParaRPr lang="en-US" sz="4000" dirty="0" smtClean="0">
              <a:solidFill>
                <a:schemeClr val="bg2">
                  <a:lumMod val="50000"/>
                </a:schemeClr>
              </a:solidFill>
              <a:latin typeface="+mn-lt"/>
            </a:endParaRPr>
          </a:p>
        </p:txBody>
      </p:sp>
      <p:pic>
        <p:nvPicPr>
          <p:cNvPr id="2" name="Image 1"/>
          <p:cNvPicPr>
            <a:picLocks noChangeAspect="1"/>
          </p:cNvPicPr>
          <p:nvPr/>
        </p:nvPicPr>
        <p:blipFill>
          <a:blip r:embed="rId3"/>
          <a:stretch>
            <a:fillRect/>
          </a:stretch>
        </p:blipFill>
        <p:spPr>
          <a:xfrm>
            <a:off x="8040477" y="1403770"/>
            <a:ext cx="3652086" cy="51534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7434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677"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25" name="Rectangle 7"/>
          <p:cNvSpPr>
            <a:spLocks noGrp="1" noChangeArrowheads="1"/>
          </p:cNvSpPr>
          <p:nvPr>
            <p:ph type="title"/>
          </p:nvPr>
        </p:nvSpPr>
        <p:spPr>
          <a:xfrm>
            <a:off x="684213" y="188913"/>
            <a:ext cx="9800343" cy="656590"/>
          </a:xfrm>
        </p:spPr>
        <p:txBody>
          <a:bodyPr wrap="square" rtlCol="0" anchor="t">
            <a:spAutoFit/>
          </a:bodyPr>
          <a:lstStyle/>
          <a:p>
            <a:pPr eaLnBrk="1" fontAlgn="auto" hangingPunct="1">
              <a:spcAft>
                <a:spcPts val="0"/>
              </a:spcAft>
              <a:defRPr/>
            </a:pPr>
            <a:r>
              <a:rPr lang="en-GB" sz="4000" smtClean="0">
                <a:solidFill>
                  <a:schemeClr val="bg2">
                    <a:lumMod val="50000"/>
                  </a:schemeClr>
                </a:solidFill>
                <a:latin typeface="+mn-lt"/>
                <a:ea typeface="+mj-ea"/>
                <a:cs typeface="+mj-cs"/>
              </a:rPr>
              <a:t>EN 16442: TESTING FOR CONFORMITY</a:t>
            </a:r>
          </a:p>
        </p:txBody>
      </p:sp>
      <p:sp>
        <p:nvSpPr>
          <p:cNvPr id="8" name="Rectangle 4"/>
          <p:cNvSpPr txBox="1">
            <a:spLocks noChangeArrowheads="1"/>
          </p:cNvSpPr>
          <p:nvPr/>
        </p:nvSpPr>
        <p:spPr bwMode="auto">
          <a:xfrm>
            <a:off x="6648793" y="1779213"/>
            <a:ext cx="5079826"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8763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r>
              <a:rPr lang="en-GB" sz="2600" dirty="0" smtClean="0">
                <a:solidFill>
                  <a:srgbClr val="3E98B3"/>
                </a:solidFill>
                <a:latin typeface="+mn-lt"/>
              </a:rPr>
              <a:t>Performance qualification</a:t>
            </a:r>
            <a:r>
              <a:rPr lang="en-GB" sz="2600" dirty="0" smtClean="0">
                <a:latin typeface="+mn-lt"/>
              </a:rPr>
              <a:t>: </a:t>
            </a:r>
          </a:p>
          <a:p>
            <a:pPr marL="0" indent="0"/>
            <a:r>
              <a:rPr lang="en-GB" sz="2600" dirty="0" smtClean="0">
                <a:latin typeface="+mn-lt"/>
              </a:rPr>
              <a:t>process of obtaining and documenting evidence that the equipment, as installed and operated in accordance with operational procedures, consistently performs in accordance with predetermined criteria and thereby yields product meeting its specification.</a:t>
            </a:r>
          </a:p>
        </p:txBody>
      </p:sp>
      <p:sp>
        <p:nvSpPr>
          <p:cNvPr id="6" name="Forme libre 5"/>
          <p:cNvSpPr>
            <a:spLocks/>
          </p:cNvSpPr>
          <p:nvPr/>
        </p:nvSpPr>
        <p:spPr bwMode="auto">
          <a:xfrm>
            <a:off x="2546207" y="1799132"/>
            <a:ext cx="3619766" cy="4064000"/>
          </a:xfrm>
          <a:custGeom>
            <a:avLst/>
            <a:gdLst>
              <a:gd name="T0" fmla="*/ 0 w 1826986"/>
              <a:gd name="T1" fmla="*/ 182699 h 4064000"/>
              <a:gd name="T2" fmla="*/ 53532 w 1826986"/>
              <a:gd name="T3" fmla="*/ 53511 h 4064000"/>
              <a:gd name="T4" fmla="*/ 182768 w 1826986"/>
              <a:gd name="T5" fmla="*/ 0 h 4064000"/>
              <a:gd name="T6" fmla="*/ 1644899 w 1826986"/>
              <a:gd name="T7" fmla="*/ 0 h 4064000"/>
              <a:gd name="T8" fmla="*/ 1774135 w 1826986"/>
              <a:gd name="T9" fmla="*/ 53511 h 4064000"/>
              <a:gd name="T10" fmla="*/ 1827667 w 1826986"/>
              <a:gd name="T11" fmla="*/ 182699 h 4064000"/>
              <a:gd name="T12" fmla="*/ 1827667 w 1826986"/>
              <a:gd name="T13" fmla="*/ 3881300 h 4064000"/>
              <a:gd name="T14" fmla="*/ 1774135 w 1826986"/>
              <a:gd name="T15" fmla="*/ 4010488 h 4064000"/>
              <a:gd name="T16" fmla="*/ 1644899 w 1826986"/>
              <a:gd name="T17" fmla="*/ 4064000 h 4064000"/>
              <a:gd name="T18" fmla="*/ 182768 w 1826986"/>
              <a:gd name="T19" fmla="*/ 4064000 h 4064000"/>
              <a:gd name="T20" fmla="*/ 53532 w 1826986"/>
              <a:gd name="T21" fmla="*/ 4010488 h 4064000"/>
              <a:gd name="T22" fmla="*/ 0 w 1826986"/>
              <a:gd name="T23" fmla="*/ 3881300 h 4064000"/>
              <a:gd name="T24" fmla="*/ 0 w 1826986"/>
              <a:gd name="T25" fmla="*/ 182699 h 4064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26986" h="4064000">
                <a:moveTo>
                  <a:pt x="0" y="182699"/>
                </a:moveTo>
                <a:cubicBezTo>
                  <a:pt x="0" y="134244"/>
                  <a:pt x="19249" y="87774"/>
                  <a:pt x="53511" y="53511"/>
                </a:cubicBezTo>
                <a:cubicBezTo>
                  <a:pt x="87774" y="19248"/>
                  <a:pt x="134244" y="0"/>
                  <a:pt x="182699" y="0"/>
                </a:cubicBezTo>
                <a:lnTo>
                  <a:pt x="1644287" y="0"/>
                </a:lnTo>
                <a:cubicBezTo>
                  <a:pt x="1692742" y="0"/>
                  <a:pt x="1739212" y="19249"/>
                  <a:pt x="1773475" y="53511"/>
                </a:cubicBezTo>
                <a:cubicBezTo>
                  <a:pt x="1807738" y="87774"/>
                  <a:pt x="1826986" y="134244"/>
                  <a:pt x="1826986" y="182699"/>
                </a:cubicBezTo>
                <a:lnTo>
                  <a:pt x="1826986" y="3881301"/>
                </a:lnTo>
                <a:cubicBezTo>
                  <a:pt x="1826986" y="3929756"/>
                  <a:pt x="1807737" y="3976226"/>
                  <a:pt x="1773475" y="4010489"/>
                </a:cubicBezTo>
                <a:cubicBezTo>
                  <a:pt x="1739212" y="4044752"/>
                  <a:pt x="1692742" y="4064000"/>
                  <a:pt x="1644287" y="4064000"/>
                </a:cubicBezTo>
                <a:lnTo>
                  <a:pt x="182699" y="4064000"/>
                </a:lnTo>
                <a:cubicBezTo>
                  <a:pt x="134244" y="4064000"/>
                  <a:pt x="87774" y="4044751"/>
                  <a:pt x="53511" y="4010489"/>
                </a:cubicBezTo>
                <a:cubicBezTo>
                  <a:pt x="19248" y="3976226"/>
                  <a:pt x="0" y="3929756"/>
                  <a:pt x="0" y="3881301"/>
                </a:cubicBezTo>
                <a:lnTo>
                  <a:pt x="0" y="182699"/>
                </a:lnTo>
                <a:close/>
              </a:path>
            </a:pathLst>
          </a:custGeom>
          <a:solidFill>
            <a:srgbClr val="D6D6F5"/>
          </a:solidFill>
          <a:ln>
            <a:noFill/>
          </a:ln>
          <a:effectLst>
            <a:outerShdw blurRad="63500" dist="20000" dir="5400000" rotWithShape="0">
              <a:srgbClr val="000000">
                <a:alpha val="37999"/>
              </a:srgbClr>
            </a:outerShdw>
          </a:effectLst>
          <a:extLst>
            <a:ext uri="{91240B29-F687-4f45-9708-019B960494DF}">
              <a14:hiddenLine xmlns:a14="http://schemas.microsoft.com/office/drawing/2010/main" xmlns="" w="9525">
                <a:solidFill>
                  <a:srgbClr val="000000"/>
                </a:solidFill>
                <a:round/>
                <a:headEnd/>
                <a:tailEnd/>
              </a14:hiddenLine>
            </a:ext>
          </a:extLst>
        </p:spPr>
        <p:txBody>
          <a:bodyPr lIns="256032" tIns="256032" rIns="256032" bIns="3100832" anchor="ctr"/>
          <a:lstStyle/>
          <a:p>
            <a:pPr>
              <a:defRPr/>
            </a:pPr>
            <a:endParaRPr lang="en-GB"/>
          </a:p>
        </p:txBody>
      </p:sp>
      <p:sp>
        <p:nvSpPr>
          <p:cNvPr id="7" name="Forme libre 6"/>
          <p:cNvSpPr>
            <a:spLocks/>
          </p:cNvSpPr>
          <p:nvPr/>
        </p:nvSpPr>
        <p:spPr bwMode="auto">
          <a:xfrm>
            <a:off x="414195" y="1799132"/>
            <a:ext cx="1827212" cy="4064000"/>
          </a:xfrm>
          <a:custGeom>
            <a:avLst/>
            <a:gdLst>
              <a:gd name="T0" fmla="*/ 0 w 1826986"/>
              <a:gd name="T1" fmla="*/ 182699 h 4064000"/>
              <a:gd name="T2" fmla="*/ 53532 w 1826986"/>
              <a:gd name="T3" fmla="*/ 53511 h 4064000"/>
              <a:gd name="T4" fmla="*/ 182768 w 1826986"/>
              <a:gd name="T5" fmla="*/ 0 h 4064000"/>
              <a:gd name="T6" fmla="*/ 1644896 w 1826986"/>
              <a:gd name="T7" fmla="*/ 0 h 4064000"/>
              <a:gd name="T8" fmla="*/ 1774132 w 1826986"/>
              <a:gd name="T9" fmla="*/ 53511 h 4064000"/>
              <a:gd name="T10" fmla="*/ 1827664 w 1826986"/>
              <a:gd name="T11" fmla="*/ 182699 h 4064000"/>
              <a:gd name="T12" fmla="*/ 1827664 w 1826986"/>
              <a:gd name="T13" fmla="*/ 3881300 h 4064000"/>
              <a:gd name="T14" fmla="*/ 1774132 w 1826986"/>
              <a:gd name="T15" fmla="*/ 4010488 h 4064000"/>
              <a:gd name="T16" fmla="*/ 1644896 w 1826986"/>
              <a:gd name="T17" fmla="*/ 4064000 h 4064000"/>
              <a:gd name="T18" fmla="*/ 182768 w 1826986"/>
              <a:gd name="T19" fmla="*/ 4064000 h 4064000"/>
              <a:gd name="T20" fmla="*/ 53532 w 1826986"/>
              <a:gd name="T21" fmla="*/ 4010488 h 4064000"/>
              <a:gd name="T22" fmla="*/ 0 w 1826986"/>
              <a:gd name="T23" fmla="*/ 3881300 h 4064000"/>
              <a:gd name="T24" fmla="*/ 0 w 1826986"/>
              <a:gd name="T25" fmla="*/ 182699 h 4064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26986" h="4064000">
                <a:moveTo>
                  <a:pt x="0" y="182699"/>
                </a:moveTo>
                <a:cubicBezTo>
                  <a:pt x="0" y="134244"/>
                  <a:pt x="19249" y="87774"/>
                  <a:pt x="53511" y="53511"/>
                </a:cubicBezTo>
                <a:cubicBezTo>
                  <a:pt x="87774" y="19248"/>
                  <a:pt x="134244" y="0"/>
                  <a:pt x="182699" y="0"/>
                </a:cubicBezTo>
                <a:lnTo>
                  <a:pt x="1644287" y="0"/>
                </a:lnTo>
                <a:cubicBezTo>
                  <a:pt x="1692742" y="0"/>
                  <a:pt x="1739212" y="19249"/>
                  <a:pt x="1773475" y="53511"/>
                </a:cubicBezTo>
                <a:cubicBezTo>
                  <a:pt x="1807738" y="87774"/>
                  <a:pt x="1826986" y="134244"/>
                  <a:pt x="1826986" y="182699"/>
                </a:cubicBezTo>
                <a:lnTo>
                  <a:pt x="1826986" y="3881301"/>
                </a:lnTo>
                <a:cubicBezTo>
                  <a:pt x="1826986" y="3929756"/>
                  <a:pt x="1807737" y="3976226"/>
                  <a:pt x="1773475" y="4010489"/>
                </a:cubicBezTo>
                <a:cubicBezTo>
                  <a:pt x="1739212" y="4044752"/>
                  <a:pt x="1692742" y="4064000"/>
                  <a:pt x="1644287" y="4064000"/>
                </a:cubicBezTo>
                <a:lnTo>
                  <a:pt x="182699" y="4064000"/>
                </a:lnTo>
                <a:cubicBezTo>
                  <a:pt x="134244" y="4064000"/>
                  <a:pt x="87774" y="4044751"/>
                  <a:pt x="53511" y="4010489"/>
                </a:cubicBezTo>
                <a:cubicBezTo>
                  <a:pt x="19248" y="3976226"/>
                  <a:pt x="0" y="3929756"/>
                  <a:pt x="0" y="3881301"/>
                </a:cubicBezTo>
                <a:lnTo>
                  <a:pt x="0" y="182699"/>
                </a:lnTo>
                <a:close/>
              </a:path>
            </a:pathLst>
          </a:custGeom>
          <a:solidFill>
            <a:srgbClr val="CBECDE"/>
          </a:solidFill>
          <a:ln>
            <a:noFill/>
          </a:ln>
          <a:effectLst>
            <a:outerShdw blurRad="63500" dist="20000" dir="5400000" rotWithShape="0">
              <a:srgbClr val="000000">
                <a:alpha val="37999"/>
              </a:srgbClr>
            </a:outerShdw>
          </a:effectLst>
          <a:extLst>
            <a:ext uri="{91240B29-F687-4f45-9708-019B960494DF}">
              <a14:hiddenLine xmlns:a14="http://schemas.microsoft.com/office/drawing/2010/main" xmlns="" w="9525">
                <a:solidFill>
                  <a:srgbClr val="000000"/>
                </a:solidFill>
                <a:round/>
                <a:headEnd/>
                <a:tailEnd/>
              </a14:hiddenLine>
            </a:ext>
          </a:extLst>
        </p:spPr>
        <p:txBody>
          <a:bodyPr lIns="256032" tIns="256032" rIns="256032" bIns="3100832" anchor="ctr"/>
          <a:lstStyle/>
          <a:p>
            <a:pPr>
              <a:defRPr/>
            </a:pPr>
            <a:endParaRPr lang="en-GB"/>
          </a:p>
        </p:txBody>
      </p:sp>
      <p:sp>
        <p:nvSpPr>
          <p:cNvPr id="9" name="Forme libre 8"/>
          <p:cNvSpPr>
            <a:spLocks/>
          </p:cNvSpPr>
          <p:nvPr/>
        </p:nvSpPr>
        <p:spPr bwMode="auto">
          <a:xfrm rot="5400000">
            <a:off x="882508" y="4321669"/>
            <a:ext cx="900112" cy="33337"/>
          </a:xfrm>
          <a:custGeom>
            <a:avLst/>
            <a:gdLst>
              <a:gd name="T0" fmla="*/ 0 w 899914"/>
              <a:gd name="T1" fmla="*/ 16137 h 33881"/>
              <a:gd name="T2" fmla="*/ 900508 w 899914"/>
              <a:gd name="T3" fmla="*/ 16137 h 33881"/>
              <a:gd name="T4" fmla="*/ 0 60000 65536"/>
              <a:gd name="T5" fmla="*/ 0 60000 65536"/>
            </a:gdLst>
            <a:ahLst/>
            <a:cxnLst>
              <a:cxn ang="T4">
                <a:pos x="T0" y="T1"/>
              </a:cxn>
              <a:cxn ang="T5">
                <a:pos x="T2" y="T3"/>
              </a:cxn>
            </a:cxnLst>
            <a:rect l="0" t="0" r="r" b="b"/>
            <a:pathLst>
              <a:path w="899914" h="33881">
                <a:moveTo>
                  <a:pt x="0" y="16940"/>
                </a:moveTo>
                <a:lnTo>
                  <a:pt x="899914" y="16940"/>
                </a:lnTo>
              </a:path>
            </a:pathLst>
          </a:custGeom>
          <a:noFill/>
          <a:ln w="25400" cap="flat" cmpd="sng">
            <a:solidFill>
              <a:schemeClr val="accent2"/>
            </a:solidFill>
            <a:prstDash val="solid"/>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lIns="440159" tIns="-5557" rIns="440159" bIns="-5558" anchor="ctr"/>
          <a:lstStyle/>
          <a:p>
            <a:pPr>
              <a:defRPr/>
            </a:pPr>
            <a:endParaRPr lang="en-GB"/>
          </a:p>
        </p:txBody>
      </p:sp>
      <p:sp>
        <p:nvSpPr>
          <p:cNvPr id="11" name="Forme libre 10"/>
          <p:cNvSpPr>
            <a:spLocks noChangeArrowheads="1"/>
          </p:cNvSpPr>
          <p:nvPr/>
        </p:nvSpPr>
        <p:spPr bwMode="auto">
          <a:xfrm>
            <a:off x="518970" y="3383457"/>
            <a:ext cx="1585912" cy="693737"/>
          </a:xfrm>
          <a:custGeom>
            <a:avLst/>
            <a:gdLst>
              <a:gd name="T0" fmla="*/ 0 w 1529953"/>
              <a:gd name="T1" fmla="*/ 62913 h 764976"/>
              <a:gd name="T2" fmla="*/ 24076 w 1529953"/>
              <a:gd name="T3" fmla="*/ 18427 h 764976"/>
              <a:gd name="T4" fmla="*/ 82196 w 1529953"/>
              <a:gd name="T5" fmla="*/ 0 h 764976"/>
              <a:gd name="T6" fmla="*/ 1561721 w 1529953"/>
              <a:gd name="T7" fmla="*/ 0 h 764976"/>
              <a:gd name="T8" fmla="*/ 1619842 w 1529953"/>
              <a:gd name="T9" fmla="*/ 18427 h 764976"/>
              <a:gd name="T10" fmla="*/ 1643918 w 1529953"/>
              <a:gd name="T11" fmla="*/ 62913 h 764976"/>
              <a:gd name="T12" fmla="*/ 1643918 w 1529953"/>
              <a:gd name="T13" fmla="*/ 566219 h 764976"/>
              <a:gd name="T14" fmla="*/ 1619842 w 1529953"/>
              <a:gd name="T15" fmla="*/ 610705 h 764976"/>
              <a:gd name="T16" fmla="*/ 1561721 w 1529953"/>
              <a:gd name="T17" fmla="*/ 629132 h 764976"/>
              <a:gd name="T18" fmla="*/ 82196 w 1529953"/>
              <a:gd name="T19" fmla="*/ 629132 h 764976"/>
              <a:gd name="T20" fmla="*/ 24076 w 1529953"/>
              <a:gd name="T21" fmla="*/ 610705 h 764976"/>
              <a:gd name="T22" fmla="*/ 0 w 1529953"/>
              <a:gd name="T23" fmla="*/ 566219 h 764976"/>
              <a:gd name="T24" fmla="*/ 0 w 1529953"/>
              <a:gd name="T25" fmla="*/ 62913 h 7649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9953"/>
              <a:gd name="T40" fmla="*/ 0 h 764976"/>
              <a:gd name="T41" fmla="*/ 1529953 w 1529953"/>
              <a:gd name="T42" fmla="*/ 764976 h 7649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9953" h="764976">
                <a:moveTo>
                  <a:pt x="0" y="76498"/>
                </a:moveTo>
                <a:cubicBezTo>
                  <a:pt x="0" y="56209"/>
                  <a:pt x="8060" y="36752"/>
                  <a:pt x="22406" y="22406"/>
                </a:cubicBezTo>
                <a:cubicBezTo>
                  <a:pt x="36752" y="8060"/>
                  <a:pt x="56210" y="0"/>
                  <a:pt x="76498" y="0"/>
                </a:cubicBezTo>
                <a:lnTo>
                  <a:pt x="1453455" y="0"/>
                </a:lnTo>
                <a:cubicBezTo>
                  <a:pt x="1473744" y="0"/>
                  <a:pt x="1493201" y="8060"/>
                  <a:pt x="1507547" y="22406"/>
                </a:cubicBezTo>
                <a:cubicBezTo>
                  <a:pt x="1521893" y="36752"/>
                  <a:pt x="1529953" y="56210"/>
                  <a:pt x="1529953" y="76498"/>
                </a:cubicBezTo>
                <a:lnTo>
                  <a:pt x="1529953" y="688478"/>
                </a:lnTo>
                <a:cubicBezTo>
                  <a:pt x="1529953" y="708767"/>
                  <a:pt x="1521893" y="728224"/>
                  <a:pt x="1507547" y="742570"/>
                </a:cubicBezTo>
                <a:cubicBezTo>
                  <a:pt x="1493201" y="756916"/>
                  <a:pt x="1473743" y="764976"/>
                  <a:pt x="1453455" y="764976"/>
                </a:cubicBezTo>
                <a:lnTo>
                  <a:pt x="76498" y="764976"/>
                </a:lnTo>
                <a:cubicBezTo>
                  <a:pt x="56209" y="764976"/>
                  <a:pt x="36752" y="756916"/>
                  <a:pt x="22406" y="742570"/>
                </a:cubicBezTo>
                <a:cubicBezTo>
                  <a:pt x="8060" y="728224"/>
                  <a:pt x="0" y="708766"/>
                  <a:pt x="0" y="688478"/>
                </a:cubicBezTo>
                <a:lnTo>
                  <a:pt x="0" y="76498"/>
                </a:lnTo>
                <a:close/>
              </a:path>
            </a:pathLst>
          </a:custGeom>
          <a:gradFill rotWithShape="1">
            <a:gsLst>
              <a:gs pos="0">
                <a:srgbClr val="30795A"/>
              </a:gs>
              <a:gs pos="50000">
                <a:srgbClr val="49AF83"/>
              </a:gs>
              <a:gs pos="100000">
                <a:srgbClr val="58D19D"/>
              </a:gs>
            </a:gsLst>
            <a:lin ang="16200000" scaled="1"/>
          </a:gradFill>
          <a:ln w="9525">
            <a:solidFill>
              <a:srgbClr val="FFFFFF"/>
            </a:solidFill>
            <a:miter lim="800000"/>
            <a:headEnd/>
            <a:tailEnd/>
          </a:ln>
          <a:effectLst>
            <a:outerShdw blurRad="63500" dist="20000" dir="5400000" rotWithShape="0">
              <a:srgbClr val="000000">
                <a:alpha val="37999"/>
              </a:srgbClr>
            </a:outerShdw>
          </a:effectLst>
        </p:spPr>
        <p:txBody>
          <a:bodyPr lIns="40185" tIns="40185" rIns="40185" bIns="40185" anchor="ctr"/>
          <a:lstStyle/>
          <a:p>
            <a:pPr algn="ctr" defTabSz="1244600">
              <a:lnSpc>
                <a:spcPct val="90000"/>
              </a:lnSpc>
              <a:spcAft>
                <a:spcPct val="35000"/>
              </a:spcAft>
              <a:defRPr/>
            </a:pPr>
            <a:r>
              <a:rPr lang="en-GB" sz="2000" smtClean="0">
                <a:solidFill>
                  <a:schemeClr val="dk1"/>
                </a:solidFill>
                <a:latin typeface="Arial" pitchFamily="34" charset="0"/>
                <a:ea typeface="+mn-ea"/>
                <a:cs typeface="Arial" pitchFamily="34" charset="0"/>
              </a:rPr>
              <a:t>Type tests</a:t>
            </a:r>
          </a:p>
          <a:p>
            <a:pPr algn="ctr" defTabSz="1244600">
              <a:lnSpc>
                <a:spcPct val="90000"/>
              </a:lnSpc>
              <a:spcAft>
                <a:spcPct val="35000"/>
              </a:spcAft>
              <a:defRPr/>
            </a:pPr>
            <a:r>
              <a:rPr lang="en-GB" sz="1400" smtClean="0">
                <a:solidFill>
                  <a:schemeClr val="dk1"/>
                </a:solidFill>
                <a:latin typeface="Arial" pitchFamily="34" charset="0"/>
                <a:ea typeface="+mn-ea"/>
                <a:cs typeface="Arial" pitchFamily="34" charset="0"/>
              </a:rPr>
              <a:t>(prototype)</a:t>
            </a:r>
            <a:endParaRPr lang="en-GB" sz="2000">
              <a:solidFill>
                <a:schemeClr val="dk1"/>
              </a:solidFill>
              <a:latin typeface="Arial" pitchFamily="34" charset="0"/>
              <a:ea typeface="+mn-ea"/>
              <a:cs typeface="Arial" pitchFamily="34" charset="0"/>
            </a:endParaRPr>
          </a:p>
        </p:txBody>
      </p:sp>
      <p:sp>
        <p:nvSpPr>
          <p:cNvPr id="12" name="Forme libre 11"/>
          <p:cNvSpPr>
            <a:spLocks/>
          </p:cNvSpPr>
          <p:nvPr/>
        </p:nvSpPr>
        <p:spPr bwMode="auto">
          <a:xfrm rot="5400000">
            <a:off x="3981112" y="3373932"/>
            <a:ext cx="731837" cy="46038"/>
          </a:xfrm>
          <a:custGeom>
            <a:avLst/>
            <a:gdLst>
              <a:gd name="T0" fmla="*/ 0 w 899914"/>
              <a:gd name="T1" fmla="*/ 42500 h 33881"/>
              <a:gd name="T2" fmla="*/ 483995 w 899914"/>
              <a:gd name="T3" fmla="*/ 42500 h 33881"/>
              <a:gd name="T4" fmla="*/ 0 60000 65536"/>
              <a:gd name="T5" fmla="*/ 0 60000 65536"/>
            </a:gdLst>
            <a:ahLst/>
            <a:cxnLst>
              <a:cxn ang="T4">
                <a:pos x="T0" y="T1"/>
              </a:cxn>
              <a:cxn ang="T5">
                <a:pos x="T2" y="T3"/>
              </a:cxn>
            </a:cxnLst>
            <a:rect l="0" t="0" r="r" b="b"/>
            <a:pathLst>
              <a:path w="899914" h="33881">
                <a:moveTo>
                  <a:pt x="0" y="16940"/>
                </a:moveTo>
                <a:lnTo>
                  <a:pt x="899914" y="16940"/>
                </a:lnTo>
              </a:path>
            </a:pathLst>
          </a:custGeom>
          <a:noFill/>
          <a:ln w="25400" cap="flat" cmpd="sng">
            <a:solidFill>
              <a:schemeClr val="accent2"/>
            </a:solidFill>
            <a:prstDash val="solid"/>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lIns="440159" tIns="-5557" rIns="440159" bIns="-5558" anchor="ctr"/>
          <a:lstStyle/>
          <a:p>
            <a:pPr>
              <a:defRPr/>
            </a:pPr>
            <a:endParaRPr lang="en-GB"/>
          </a:p>
        </p:txBody>
      </p:sp>
      <p:grpSp>
        <p:nvGrpSpPr>
          <p:cNvPr id="13" name="Groupe 91"/>
          <p:cNvGrpSpPr>
            <a:grpSpLocks/>
          </p:cNvGrpSpPr>
          <p:nvPr/>
        </p:nvGrpSpPr>
        <p:grpSpPr bwMode="auto">
          <a:xfrm>
            <a:off x="1306668" y="2735757"/>
            <a:ext cx="1768475" cy="2193925"/>
            <a:chOff x="2189679" y="2852936"/>
            <a:chExt cx="1768537" cy="2194121"/>
          </a:xfrm>
        </p:grpSpPr>
        <p:sp>
          <p:nvSpPr>
            <p:cNvPr id="14" name="Forme libre 13"/>
            <p:cNvSpPr>
              <a:spLocks/>
            </p:cNvSpPr>
            <p:nvPr/>
          </p:nvSpPr>
          <p:spPr bwMode="auto">
            <a:xfrm rot="5400000">
              <a:off x="1994351" y="3937296"/>
              <a:ext cx="2160781" cy="33339"/>
            </a:xfrm>
            <a:custGeom>
              <a:avLst/>
              <a:gdLst>
                <a:gd name="T0" fmla="*/ 0 w 899914"/>
                <a:gd name="T1" fmla="*/ 16140 h 33881"/>
                <a:gd name="T2" fmla="*/ 12457481 w 899914"/>
                <a:gd name="T3" fmla="*/ 16140 h 33881"/>
                <a:gd name="T4" fmla="*/ 0 60000 65536"/>
                <a:gd name="T5" fmla="*/ 0 60000 65536"/>
              </a:gdLst>
              <a:ahLst/>
              <a:cxnLst>
                <a:cxn ang="T4">
                  <a:pos x="T0" y="T1"/>
                </a:cxn>
                <a:cxn ang="T5">
                  <a:pos x="T2" y="T3"/>
                </a:cxn>
              </a:cxnLst>
              <a:rect l="0" t="0" r="r" b="b"/>
              <a:pathLst>
                <a:path w="899914" h="33881">
                  <a:moveTo>
                    <a:pt x="0" y="16940"/>
                  </a:moveTo>
                  <a:lnTo>
                    <a:pt x="899914" y="16940"/>
                  </a:lnTo>
                </a:path>
              </a:pathLst>
            </a:custGeom>
            <a:noFill/>
            <a:ln w="25400" cap="flat" cmpd="sng">
              <a:solidFill>
                <a:schemeClr val="accent2"/>
              </a:solidFill>
              <a:prstDash val="solid"/>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lIns="440160" tIns="-5557" rIns="440158" bIns="-5558" anchor="ctr"/>
            <a:lstStyle/>
            <a:p>
              <a:pPr>
                <a:defRPr/>
              </a:pPr>
              <a:endParaRPr lang="en-GB"/>
            </a:p>
          </p:txBody>
        </p:sp>
        <p:sp>
          <p:nvSpPr>
            <p:cNvPr id="15" name="Forme libre 14"/>
            <p:cNvSpPr>
              <a:spLocks/>
            </p:cNvSpPr>
            <p:nvPr/>
          </p:nvSpPr>
          <p:spPr bwMode="auto">
            <a:xfrm rot="10800000">
              <a:off x="3058071" y="2852936"/>
              <a:ext cx="900145" cy="33340"/>
            </a:xfrm>
            <a:custGeom>
              <a:avLst/>
              <a:gdLst>
                <a:gd name="T0" fmla="*/ 0 w 899914"/>
                <a:gd name="T1" fmla="*/ 16142 h 33881"/>
                <a:gd name="T2" fmla="*/ 900607 w 899914"/>
                <a:gd name="T3" fmla="*/ 16142 h 33881"/>
                <a:gd name="T4" fmla="*/ 0 60000 65536"/>
                <a:gd name="T5" fmla="*/ 0 60000 65536"/>
              </a:gdLst>
              <a:ahLst/>
              <a:cxnLst>
                <a:cxn ang="T4">
                  <a:pos x="T0" y="T1"/>
                </a:cxn>
                <a:cxn ang="T5">
                  <a:pos x="T2" y="T3"/>
                </a:cxn>
              </a:cxnLst>
              <a:rect l="0" t="0" r="r" b="b"/>
              <a:pathLst>
                <a:path w="899914" h="33881">
                  <a:moveTo>
                    <a:pt x="0" y="16940"/>
                  </a:moveTo>
                  <a:lnTo>
                    <a:pt x="899914" y="16940"/>
                  </a:lnTo>
                </a:path>
              </a:pathLst>
            </a:custGeom>
            <a:noFill/>
            <a:ln w="25400" cap="flat" cmpd="sng">
              <a:solidFill>
                <a:schemeClr val="accent2"/>
              </a:solidFill>
              <a:prstDash val="solid"/>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lIns="440159" tIns="-5557" rIns="440159" bIns="-5558" anchor="ctr"/>
            <a:lstStyle/>
            <a:p>
              <a:pPr>
                <a:defRPr/>
              </a:pPr>
              <a:endParaRPr lang="en-GB"/>
            </a:p>
          </p:txBody>
        </p:sp>
        <p:sp>
          <p:nvSpPr>
            <p:cNvPr id="16" name="Forme libre 15"/>
            <p:cNvSpPr>
              <a:spLocks/>
            </p:cNvSpPr>
            <p:nvPr/>
          </p:nvSpPr>
          <p:spPr bwMode="auto">
            <a:xfrm rot="10800000">
              <a:off x="2189679" y="5013716"/>
              <a:ext cx="900144" cy="33341"/>
            </a:xfrm>
            <a:custGeom>
              <a:avLst/>
              <a:gdLst>
                <a:gd name="T0" fmla="*/ 0 w 899914"/>
                <a:gd name="T1" fmla="*/ 16143 h 33881"/>
                <a:gd name="T2" fmla="*/ 900604 w 899914"/>
                <a:gd name="T3" fmla="*/ 16143 h 33881"/>
                <a:gd name="T4" fmla="*/ 0 60000 65536"/>
                <a:gd name="T5" fmla="*/ 0 60000 65536"/>
              </a:gdLst>
              <a:ahLst/>
              <a:cxnLst>
                <a:cxn ang="T4">
                  <a:pos x="T0" y="T1"/>
                </a:cxn>
                <a:cxn ang="T5">
                  <a:pos x="T2" y="T3"/>
                </a:cxn>
              </a:cxnLst>
              <a:rect l="0" t="0" r="r" b="b"/>
              <a:pathLst>
                <a:path w="899914" h="33881">
                  <a:moveTo>
                    <a:pt x="0" y="16940"/>
                  </a:moveTo>
                  <a:lnTo>
                    <a:pt x="899914" y="16940"/>
                  </a:lnTo>
                </a:path>
              </a:pathLst>
            </a:custGeom>
            <a:noFill/>
            <a:ln w="25400" cap="flat" cmpd="sng">
              <a:solidFill>
                <a:schemeClr val="accent2"/>
              </a:solidFill>
              <a:prstDash val="solid"/>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lIns="440159" tIns="-5557" rIns="440159" bIns="-5558" anchor="ctr"/>
            <a:lstStyle/>
            <a:p>
              <a:pPr>
                <a:defRPr/>
              </a:pPr>
              <a:endParaRPr lang="en-GB"/>
            </a:p>
          </p:txBody>
        </p:sp>
      </p:grpSp>
      <p:sp>
        <p:nvSpPr>
          <p:cNvPr id="17" name="Forme libre 16"/>
          <p:cNvSpPr>
            <a:spLocks/>
          </p:cNvSpPr>
          <p:nvPr/>
        </p:nvSpPr>
        <p:spPr bwMode="auto">
          <a:xfrm rot="5400000">
            <a:off x="3981906" y="4014488"/>
            <a:ext cx="730250" cy="46038"/>
          </a:xfrm>
          <a:custGeom>
            <a:avLst/>
            <a:gdLst>
              <a:gd name="T0" fmla="*/ 0 w 899914"/>
              <a:gd name="T1" fmla="*/ 42500 h 33881"/>
              <a:gd name="T2" fmla="*/ 480853 w 899914"/>
              <a:gd name="T3" fmla="*/ 42500 h 33881"/>
              <a:gd name="T4" fmla="*/ 0 60000 65536"/>
              <a:gd name="T5" fmla="*/ 0 60000 65536"/>
            </a:gdLst>
            <a:ahLst/>
            <a:cxnLst>
              <a:cxn ang="T4">
                <a:pos x="T0" y="T1"/>
              </a:cxn>
              <a:cxn ang="T5">
                <a:pos x="T2" y="T3"/>
              </a:cxn>
            </a:cxnLst>
            <a:rect l="0" t="0" r="r" b="b"/>
            <a:pathLst>
              <a:path w="899914" h="33881">
                <a:moveTo>
                  <a:pt x="0" y="16940"/>
                </a:moveTo>
                <a:lnTo>
                  <a:pt x="899914" y="16940"/>
                </a:lnTo>
              </a:path>
            </a:pathLst>
          </a:custGeom>
          <a:noFill/>
          <a:ln w="25400" cap="flat" cmpd="sng">
            <a:solidFill>
              <a:schemeClr val="accent2"/>
            </a:solidFill>
            <a:prstDash val="solid"/>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lIns="440159" tIns="-5557" rIns="440159" bIns="-5558" anchor="ctr"/>
          <a:lstStyle/>
          <a:p>
            <a:pPr>
              <a:defRPr/>
            </a:pPr>
            <a:endParaRPr lang="en-GB"/>
          </a:p>
        </p:txBody>
      </p:sp>
      <p:sp>
        <p:nvSpPr>
          <p:cNvPr id="18" name="Forme libre 17"/>
          <p:cNvSpPr>
            <a:spLocks/>
          </p:cNvSpPr>
          <p:nvPr/>
        </p:nvSpPr>
        <p:spPr bwMode="auto">
          <a:xfrm rot="5400000">
            <a:off x="3981906" y="4878088"/>
            <a:ext cx="730250" cy="46038"/>
          </a:xfrm>
          <a:custGeom>
            <a:avLst/>
            <a:gdLst>
              <a:gd name="T0" fmla="*/ 0 w 899914"/>
              <a:gd name="T1" fmla="*/ 42500 h 33881"/>
              <a:gd name="T2" fmla="*/ 480853 w 899914"/>
              <a:gd name="T3" fmla="*/ 42500 h 33881"/>
              <a:gd name="T4" fmla="*/ 0 60000 65536"/>
              <a:gd name="T5" fmla="*/ 0 60000 65536"/>
            </a:gdLst>
            <a:ahLst/>
            <a:cxnLst>
              <a:cxn ang="T4">
                <a:pos x="T0" y="T1"/>
              </a:cxn>
              <a:cxn ang="T5">
                <a:pos x="T2" y="T3"/>
              </a:cxn>
            </a:cxnLst>
            <a:rect l="0" t="0" r="r" b="b"/>
            <a:pathLst>
              <a:path w="899914" h="33881">
                <a:moveTo>
                  <a:pt x="0" y="16940"/>
                </a:moveTo>
                <a:lnTo>
                  <a:pt x="899914" y="16940"/>
                </a:lnTo>
              </a:path>
            </a:pathLst>
          </a:custGeom>
          <a:noFill/>
          <a:ln w="25400" cap="flat" cmpd="sng">
            <a:solidFill>
              <a:schemeClr val="accent2"/>
            </a:solidFill>
            <a:prstDash val="solid"/>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lIns="440159" tIns="-5557" rIns="440159" bIns="-5558" anchor="ctr"/>
          <a:lstStyle/>
          <a:p>
            <a:pPr>
              <a:defRPr/>
            </a:pPr>
            <a:endParaRPr lang="en-GB"/>
          </a:p>
        </p:txBody>
      </p:sp>
      <p:sp>
        <p:nvSpPr>
          <p:cNvPr id="19" name="Forme libre 18"/>
          <p:cNvSpPr>
            <a:spLocks noChangeArrowheads="1"/>
          </p:cNvSpPr>
          <p:nvPr/>
        </p:nvSpPr>
        <p:spPr bwMode="auto">
          <a:xfrm>
            <a:off x="2789094" y="4994769"/>
            <a:ext cx="3126229" cy="620713"/>
          </a:xfrm>
          <a:custGeom>
            <a:avLst/>
            <a:gdLst>
              <a:gd name="T0" fmla="*/ 0 w 1529953"/>
              <a:gd name="T1" fmla="*/ 50366 h 764976"/>
              <a:gd name="T2" fmla="*/ 17924 w 1529953"/>
              <a:gd name="T3" fmla="*/ 14752 h 764976"/>
              <a:gd name="T4" fmla="*/ 61198 w 1529953"/>
              <a:gd name="T5" fmla="*/ 0 h 764976"/>
              <a:gd name="T6" fmla="*/ 1162752 w 1529953"/>
              <a:gd name="T7" fmla="*/ 0 h 764976"/>
              <a:gd name="T8" fmla="*/ 1206026 w 1529953"/>
              <a:gd name="T9" fmla="*/ 14752 h 764976"/>
              <a:gd name="T10" fmla="*/ 1223951 w 1529953"/>
              <a:gd name="T11" fmla="*/ 50366 h 764976"/>
              <a:gd name="T12" fmla="*/ 1223951 w 1529953"/>
              <a:gd name="T13" fmla="*/ 453290 h 764976"/>
              <a:gd name="T14" fmla="*/ 1206026 w 1529953"/>
              <a:gd name="T15" fmla="*/ 488904 h 764976"/>
              <a:gd name="T16" fmla="*/ 1162752 w 1529953"/>
              <a:gd name="T17" fmla="*/ 503656 h 764976"/>
              <a:gd name="T18" fmla="*/ 61198 w 1529953"/>
              <a:gd name="T19" fmla="*/ 503656 h 764976"/>
              <a:gd name="T20" fmla="*/ 17924 w 1529953"/>
              <a:gd name="T21" fmla="*/ 488904 h 764976"/>
              <a:gd name="T22" fmla="*/ 0 w 1529953"/>
              <a:gd name="T23" fmla="*/ 453290 h 764976"/>
              <a:gd name="T24" fmla="*/ 0 w 1529953"/>
              <a:gd name="T25" fmla="*/ 50366 h 7649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9953"/>
              <a:gd name="T40" fmla="*/ 0 h 764976"/>
              <a:gd name="T41" fmla="*/ 1529953 w 1529953"/>
              <a:gd name="T42" fmla="*/ 764976 h 7649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9953" h="764976">
                <a:moveTo>
                  <a:pt x="0" y="76498"/>
                </a:moveTo>
                <a:cubicBezTo>
                  <a:pt x="0" y="56209"/>
                  <a:pt x="8060" y="36752"/>
                  <a:pt x="22406" y="22406"/>
                </a:cubicBezTo>
                <a:cubicBezTo>
                  <a:pt x="36752" y="8060"/>
                  <a:pt x="56210" y="0"/>
                  <a:pt x="76498" y="0"/>
                </a:cubicBezTo>
                <a:lnTo>
                  <a:pt x="1453455" y="0"/>
                </a:lnTo>
                <a:cubicBezTo>
                  <a:pt x="1473744" y="0"/>
                  <a:pt x="1493201" y="8060"/>
                  <a:pt x="1507547" y="22406"/>
                </a:cubicBezTo>
                <a:cubicBezTo>
                  <a:pt x="1521893" y="36752"/>
                  <a:pt x="1529953" y="56210"/>
                  <a:pt x="1529953" y="76498"/>
                </a:cubicBezTo>
                <a:lnTo>
                  <a:pt x="1529953" y="688478"/>
                </a:lnTo>
                <a:cubicBezTo>
                  <a:pt x="1529953" y="708767"/>
                  <a:pt x="1521893" y="728224"/>
                  <a:pt x="1507547" y="742570"/>
                </a:cubicBezTo>
                <a:cubicBezTo>
                  <a:pt x="1493201" y="756916"/>
                  <a:pt x="1473743" y="764976"/>
                  <a:pt x="1453455" y="764976"/>
                </a:cubicBezTo>
                <a:lnTo>
                  <a:pt x="76498" y="764976"/>
                </a:lnTo>
                <a:cubicBezTo>
                  <a:pt x="56209" y="764976"/>
                  <a:pt x="36752" y="756916"/>
                  <a:pt x="22406" y="742570"/>
                </a:cubicBezTo>
                <a:cubicBezTo>
                  <a:pt x="8060" y="728224"/>
                  <a:pt x="0" y="708766"/>
                  <a:pt x="0" y="688478"/>
                </a:cubicBezTo>
                <a:lnTo>
                  <a:pt x="0" y="76498"/>
                </a:lnTo>
                <a:close/>
              </a:path>
            </a:pathLst>
          </a:custGeom>
          <a:gradFill rotWithShape="1">
            <a:gsLst>
              <a:gs pos="0">
                <a:srgbClr val="676767"/>
              </a:gs>
              <a:gs pos="50000">
                <a:srgbClr val="969696"/>
              </a:gs>
              <a:gs pos="100000">
                <a:srgbClr val="B3B3B3"/>
              </a:gs>
            </a:gsLst>
            <a:lin ang="16200000" scaled="1"/>
          </a:gradFill>
          <a:ln w="9525">
            <a:solidFill>
              <a:srgbClr val="FFFFFF"/>
            </a:solidFill>
            <a:miter lim="800000"/>
            <a:headEnd/>
            <a:tailEnd/>
          </a:ln>
          <a:effectLst>
            <a:outerShdw blurRad="63500" dist="20000" dir="5400000" rotWithShape="0">
              <a:srgbClr val="000000">
                <a:alpha val="37999"/>
              </a:srgbClr>
            </a:outerShdw>
          </a:effectLst>
        </p:spPr>
        <p:txBody>
          <a:bodyPr lIns="40185" tIns="40185" rIns="40185" bIns="40185" anchor="ctr"/>
          <a:lstStyle/>
          <a:p>
            <a:pPr algn="ctr" defTabSz="1244600">
              <a:lnSpc>
                <a:spcPct val="90000"/>
              </a:lnSpc>
              <a:spcAft>
                <a:spcPct val="35000"/>
              </a:spcAft>
              <a:defRPr/>
            </a:pPr>
            <a:r>
              <a:rPr lang="en-GB" sz="2000" dirty="0" smtClean="0">
                <a:solidFill>
                  <a:schemeClr val="dk1"/>
                </a:solidFill>
                <a:latin typeface="Arial" pitchFamily="34" charset="0"/>
                <a:ea typeface="+mn-ea"/>
                <a:cs typeface="Arial" pitchFamily="34" charset="0"/>
              </a:rPr>
              <a:t>Routine Testing</a:t>
            </a:r>
            <a:endParaRPr lang="en-GB" sz="2000" dirty="0">
              <a:solidFill>
                <a:schemeClr val="dk1"/>
              </a:solidFill>
              <a:latin typeface="Arial" pitchFamily="34" charset="0"/>
              <a:ea typeface="+mn-ea"/>
              <a:cs typeface="Arial" pitchFamily="34" charset="0"/>
            </a:endParaRPr>
          </a:p>
        </p:txBody>
      </p:sp>
      <p:sp>
        <p:nvSpPr>
          <p:cNvPr id="20" name="ZoneTexte 19"/>
          <p:cNvSpPr txBox="1"/>
          <p:nvPr/>
        </p:nvSpPr>
        <p:spPr>
          <a:xfrm>
            <a:off x="1047607" y="1900732"/>
            <a:ext cx="555625" cy="215900"/>
          </a:xfrm>
          <a:prstGeom prst="rect">
            <a:avLst/>
          </a:prstGeom>
          <a:noFill/>
        </p:spPr>
        <p:txBody>
          <a:bodyPr wrap="none">
            <a:spAutoFit/>
          </a:bodyPr>
          <a:lstStyle/>
          <a:p>
            <a:pPr>
              <a:defRPr/>
            </a:pPr>
            <a:r>
              <a:rPr lang="en-GB" sz="800" b="1" smtClean="0">
                <a:solidFill>
                  <a:schemeClr val="accent3">
                    <a:lumMod val="10000"/>
                  </a:schemeClr>
                </a:solidFill>
                <a:latin typeface="Arial" pitchFamily="34" charset="0"/>
                <a:ea typeface="+mn-ea"/>
                <a:cs typeface="Arial" pitchFamily="34" charset="0"/>
              </a:rPr>
              <a:t>Factory</a:t>
            </a:r>
            <a:endParaRPr lang="en-GB" sz="800" b="1">
              <a:solidFill>
                <a:schemeClr val="accent3">
                  <a:lumMod val="10000"/>
                </a:schemeClr>
              </a:solidFill>
              <a:latin typeface="Arial" pitchFamily="34" charset="0"/>
              <a:ea typeface="+mn-ea"/>
              <a:cs typeface="Arial" pitchFamily="34" charset="0"/>
            </a:endParaRPr>
          </a:p>
        </p:txBody>
      </p:sp>
      <p:sp>
        <p:nvSpPr>
          <p:cNvPr id="21" name="ZoneTexte 20"/>
          <p:cNvSpPr txBox="1"/>
          <p:nvPr/>
        </p:nvSpPr>
        <p:spPr>
          <a:xfrm>
            <a:off x="4154480" y="1900732"/>
            <a:ext cx="543739" cy="215444"/>
          </a:xfrm>
          <a:prstGeom prst="rect">
            <a:avLst/>
          </a:prstGeom>
          <a:noFill/>
        </p:spPr>
        <p:txBody>
          <a:bodyPr wrap="none">
            <a:spAutoFit/>
          </a:bodyPr>
          <a:lstStyle/>
          <a:p>
            <a:pPr>
              <a:defRPr/>
            </a:pPr>
            <a:r>
              <a:rPr lang="en-GB" sz="800" b="1" smtClean="0">
                <a:solidFill>
                  <a:schemeClr val="accent3">
                    <a:lumMod val="10000"/>
                  </a:schemeClr>
                </a:solidFill>
                <a:latin typeface="Arial" pitchFamily="34" charset="0"/>
                <a:ea typeface="+mn-ea"/>
                <a:cs typeface="Arial" pitchFamily="34" charset="0"/>
              </a:rPr>
              <a:t>On site</a:t>
            </a:r>
            <a:endParaRPr lang="en-GB" sz="800" b="1">
              <a:solidFill>
                <a:schemeClr val="accent3">
                  <a:lumMod val="10000"/>
                </a:schemeClr>
              </a:solidFill>
              <a:latin typeface="Arial" pitchFamily="34" charset="0"/>
              <a:ea typeface="+mn-ea"/>
              <a:cs typeface="Arial" pitchFamily="34" charset="0"/>
            </a:endParaRPr>
          </a:p>
        </p:txBody>
      </p:sp>
      <p:sp>
        <p:nvSpPr>
          <p:cNvPr id="22" name="Forme libre 21"/>
          <p:cNvSpPr>
            <a:spLocks/>
          </p:cNvSpPr>
          <p:nvPr/>
        </p:nvSpPr>
        <p:spPr bwMode="auto">
          <a:xfrm>
            <a:off x="557070" y="6120307"/>
            <a:ext cx="288925" cy="215900"/>
          </a:xfrm>
          <a:custGeom>
            <a:avLst/>
            <a:gdLst>
              <a:gd name="T0" fmla="*/ 0 w 1529953"/>
              <a:gd name="T1" fmla="*/ 1720 h 764976"/>
              <a:gd name="T2" fmla="*/ 151 w 1529953"/>
              <a:gd name="T3" fmla="*/ 504 h 764976"/>
              <a:gd name="T4" fmla="*/ 515 w 1529953"/>
              <a:gd name="T5" fmla="*/ 0 h 764976"/>
              <a:gd name="T6" fmla="*/ 9789 w 1529953"/>
              <a:gd name="T7" fmla="*/ 0 h 764976"/>
              <a:gd name="T8" fmla="*/ 10153 w 1529953"/>
              <a:gd name="T9" fmla="*/ 504 h 764976"/>
              <a:gd name="T10" fmla="*/ 10304 w 1529953"/>
              <a:gd name="T11" fmla="*/ 1720 h 764976"/>
              <a:gd name="T12" fmla="*/ 10304 w 1529953"/>
              <a:gd name="T13" fmla="*/ 15478 h 764976"/>
              <a:gd name="T14" fmla="*/ 10153 w 1529953"/>
              <a:gd name="T15" fmla="*/ 16694 h 764976"/>
              <a:gd name="T16" fmla="*/ 9789 w 1529953"/>
              <a:gd name="T17" fmla="*/ 17197 h 764976"/>
              <a:gd name="T18" fmla="*/ 515 w 1529953"/>
              <a:gd name="T19" fmla="*/ 17197 h 764976"/>
              <a:gd name="T20" fmla="*/ 151 w 1529953"/>
              <a:gd name="T21" fmla="*/ 16694 h 764976"/>
              <a:gd name="T22" fmla="*/ 0 w 1529953"/>
              <a:gd name="T23" fmla="*/ 15478 h 764976"/>
              <a:gd name="T24" fmla="*/ 0 w 1529953"/>
              <a:gd name="T25" fmla="*/ 1720 h 7649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9953" h="764976">
                <a:moveTo>
                  <a:pt x="0" y="76498"/>
                </a:moveTo>
                <a:cubicBezTo>
                  <a:pt x="0" y="56209"/>
                  <a:pt x="8060" y="36752"/>
                  <a:pt x="22406" y="22406"/>
                </a:cubicBezTo>
                <a:cubicBezTo>
                  <a:pt x="36752" y="8060"/>
                  <a:pt x="56210" y="0"/>
                  <a:pt x="76498" y="0"/>
                </a:cubicBezTo>
                <a:lnTo>
                  <a:pt x="1453455" y="0"/>
                </a:lnTo>
                <a:cubicBezTo>
                  <a:pt x="1473744" y="0"/>
                  <a:pt x="1493201" y="8060"/>
                  <a:pt x="1507547" y="22406"/>
                </a:cubicBezTo>
                <a:cubicBezTo>
                  <a:pt x="1521893" y="36752"/>
                  <a:pt x="1529953" y="56210"/>
                  <a:pt x="1529953" y="76498"/>
                </a:cubicBezTo>
                <a:lnTo>
                  <a:pt x="1529953" y="688478"/>
                </a:lnTo>
                <a:cubicBezTo>
                  <a:pt x="1529953" y="708767"/>
                  <a:pt x="1521893" y="728224"/>
                  <a:pt x="1507547" y="742570"/>
                </a:cubicBezTo>
                <a:cubicBezTo>
                  <a:pt x="1493201" y="756916"/>
                  <a:pt x="1473743" y="764976"/>
                  <a:pt x="1453455" y="764976"/>
                </a:cubicBezTo>
                <a:lnTo>
                  <a:pt x="76498" y="764976"/>
                </a:lnTo>
                <a:cubicBezTo>
                  <a:pt x="56209" y="764976"/>
                  <a:pt x="36752" y="756916"/>
                  <a:pt x="22406" y="742570"/>
                </a:cubicBezTo>
                <a:cubicBezTo>
                  <a:pt x="8060" y="728224"/>
                  <a:pt x="0" y="708766"/>
                  <a:pt x="0" y="688478"/>
                </a:cubicBezTo>
                <a:lnTo>
                  <a:pt x="0" y="76498"/>
                </a:lnTo>
                <a:close/>
              </a:path>
            </a:pathLst>
          </a:custGeom>
          <a:gradFill rotWithShape="1">
            <a:gsLst>
              <a:gs pos="0">
                <a:srgbClr val="58D19D"/>
              </a:gs>
              <a:gs pos="50000">
                <a:srgbClr val="49AF83"/>
              </a:gs>
              <a:gs pos="100000">
                <a:srgbClr val="30795A"/>
              </a:gs>
            </a:gsLst>
            <a:lin ang="5400000" scaled="1"/>
          </a:gradFill>
          <a:ln w="9525" cap="flat" cmpd="sng">
            <a:solidFill>
              <a:srgbClr val="FFFFFF"/>
            </a:solidFill>
            <a:prstDash val="solid"/>
            <a:round/>
            <a:headEnd/>
            <a:tailEnd/>
          </a:ln>
          <a:effectLst>
            <a:outerShdw blurRad="63500" dist="20000" dir="5400000" rotWithShape="0">
              <a:srgbClr val="000000">
                <a:alpha val="37999"/>
              </a:srgbClr>
            </a:outerShdw>
          </a:effectLst>
        </p:spPr>
        <p:txBody>
          <a:bodyPr lIns="40185" tIns="40185" rIns="40185" bIns="40185" anchor="ctr"/>
          <a:lstStyle/>
          <a:p>
            <a:pPr>
              <a:defRPr/>
            </a:pPr>
            <a:endParaRPr lang="en-GB"/>
          </a:p>
        </p:txBody>
      </p:sp>
      <p:sp>
        <p:nvSpPr>
          <p:cNvPr id="23" name="Forme libre 22"/>
          <p:cNvSpPr>
            <a:spLocks/>
          </p:cNvSpPr>
          <p:nvPr/>
        </p:nvSpPr>
        <p:spPr bwMode="auto">
          <a:xfrm>
            <a:off x="557070" y="6407644"/>
            <a:ext cx="288925" cy="188913"/>
          </a:xfrm>
          <a:custGeom>
            <a:avLst/>
            <a:gdLst>
              <a:gd name="T0" fmla="*/ 0 w 1529953"/>
              <a:gd name="T1" fmla="*/ 1152 h 764976"/>
              <a:gd name="T2" fmla="*/ 151 w 1529953"/>
              <a:gd name="T3" fmla="*/ 337 h 764976"/>
              <a:gd name="T4" fmla="*/ 515 w 1529953"/>
              <a:gd name="T5" fmla="*/ 0 h 764976"/>
              <a:gd name="T6" fmla="*/ 9789 w 1529953"/>
              <a:gd name="T7" fmla="*/ 0 h 764976"/>
              <a:gd name="T8" fmla="*/ 10153 w 1529953"/>
              <a:gd name="T9" fmla="*/ 337 h 764976"/>
              <a:gd name="T10" fmla="*/ 10304 w 1529953"/>
              <a:gd name="T11" fmla="*/ 1152 h 764976"/>
              <a:gd name="T12" fmla="*/ 10304 w 1529953"/>
              <a:gd name="T13" fmla="*/ 10369 h 764976"/>
              <a:gd name="T14" fmla="*/ 10153 w 1529953"/>
              <a:gd name="T15" fmla="*/ 11184 h 764976"/>
              <a:gd name="T16" fmla="*/ 9789 w 1529953"/>
              <a:gd name="T17" fmla="*/ 11521 h 764976"/>
              <a:gd name="T18" fmla="*/ 515 w 1529953"/>
              <a:gd name="T19" fmla="*/ 11521 h 764976"/>
              <a:gd name="T20" fmla="*/ 151 w 1529953"/>
              <a:gd name="T21" fmla="*/ 11184 h 764976"/>
              <a:gd name="T22" fmla="*/ 0 w 1529953"/>
              <a:gd name="T23" fmla="*/ 10369 h 764976"/>
              <a:gd name="T24" fmla="*/ 0 w 1529953"/>
              <a:gd name="T25" fmla="*/ 1152 h 7649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9953" h="764976">
                <a:moveTo>
                  <a:pt x="0" y="76498"/>
                </a:moveTo>
                <a:cubicBezTo>
                  <a:pt x="0" y="56209"/>
                  <a:pt x="8060" y="36752"/>
                  <a:pt x="22406" y="22406"/>
                </a:cubicBezTo>
                <a:cubicBezTo>
                  <a:pt x="36752" y="8060"/>
                  <a:pt x="56210" y="0"/>
                  <a:pt x="76498" y="0"/>
                </a:cubicBezTo>
                <a:lnTo>
                  <a:pt x="1453455" y="0"/>
                </a:lnTo>
                <a:cubicBezTo>
                  <a:pt x="1473744" y="0"/>
                  <a:pt x="1493201" y="8060"/>
                  <a:pt x="1507547" y="22406"/>
                </a:cubicBezTo>
                <a:cubicBezTo>
                  <a:pt x="1521893" y="36752"/>
                  <a:pt x="1529953" y="56210"/>
                  <a:pt x="1529953" y="76498"/>
                </a:cubicBezTo>
                <a:lnTo>
                  <a:pt x="1529953" y="688478"/>
                </a:lnTo>
                <a:cubicBezTo>
                  <a:pt x="1529953" y="708767"/>
                  <a:pt x="1521893" y="728224"/>
                  <a:pt x="1507547" y="742570"/>
                </a:cubicBezTo>
                <a:cubicBezTo>
                  <a:pt x="1493201" y="756916"/>
                  <a:pt x="1473743" y="764976"/>
                  <a:pt x="1453455" y="764976"/>
                </a:cubicBezTo>
                <a:lnTo>
                  <a:pt x="76498" y="764976"/>
                </a:lnTo>
                <a:cubicBezTo>
                  <a:pt x="56209" y="764976"/>
                  <a:pt x="36752" y="756916"/>
                  <a:pt x="22406" y="742570"/>
                </a:cubicBezTo>
                <a:cubicBezTo>
                  <a:pt x="8060" y="728224"/>
                  <a:pt x="0" y="708766"/>
                  <a:pt x="0" y="688478"/>
                </a:cubicBezTo>
                <a:lnTo>
                  <a:pt x="0" y="76498"/>
                </a:lnTo>
                <a:close/>
              </a:path>
            </a:pathLst>
          </a:custGeom>
          <a:gradFill rotWithShape="1">
            <a:gsLst>
              <a:gs pos="0">
                <a:srgbClr val="B3B3B3"/>
              </a:gs>
              <a:gs pos="50000">
                <a:srgbClr val="969696"/>
              </a:gs>
              <a:gs pos="100000">
                <a:srgbClr val="676767"/>
              </a:gs>
            </a:gsLst>
            <a:lin ang="5400000" scaled="1"/>
          </a:gradFill>
          <a:ln w="9525" cap="flat" cmpd="sng">
            <a:solidFill>
              <a:srgbClr val="FFFFFF"/>
            </a:solidFill>
            <a:prstDash val="solid"/>
            <a:round/>
            <a:headEnd/>
            <a:tailEnd/>
          </a:ln>
          <a:effectLst>
            <a:outerShdw blurRad="63500" dist="20000" dir="5400000" rotWithShape="0">
              <a:srgbClr val="000000">
                <a:alpha val="37999"/>
              </a:srgbClr>
            </a:outerShdw>
          </a:effectLst>
        </p:spPr>
        <p:txBody>
          <a:bodyPr lIns="40185" tIns="40185" rIns="40185" bIns="40185" anchor="ctr"/>
          <a:lstStyle/>
          <a:p>
            <a:pPr>
              <a:defRPr/>
            </a:pPr>
            <a:endParaRPr lang="en-GB"/>
          </a:p>
        </p:txBody>
      </p:sp>
      <p:sp>
        <p:nvSpPr>
          <p:cNvPr id="24" name="ZoneTexte 23"/>
          <p:cNvSpPr txBox="1">
            <a:spLocks noChangeArrowheads="1"/>
          </p:cNvSpPr>
          <p:nvPr/>
        </p:nvSpPr>
        <p:spPr bwMode="auto">
          <a:xfrm>
            <a:off x="845995" y="6048869"/>
            <a:ext cx="42989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GB" sz="1400" smtClean="0">
                <a:latin typeface="Arial" charset="0"/>
                <a:cs typeface="Arial" charset="0"/>
              </a:rPr>
              <a:t>Tests performed by or on behalf of the manufacturer</a:t>
            </a:r>
            <a:endParaRPr lang="en-GB" sz="1400">
              <a:latin typeface="Arial" charset="0"/>
              <a:cs typeface="Arial" charset="0"/>
            </a:endParaRPr>
          </a:p>
        </p:txBody>
      </p:sp>
      <p:sp>
        <p:nvSpPr>
          <p:cNvPr id="26" name="ZoneTexte 25"/>
          <p:cNvSpPr txBox="1">
            <a:spLocks noChangeArrowheads="1"/>
          </p:cNvSpPr>
          <p:nvPr/>
        </p:nvSpPr>
        <p:spPr bwMode="auto">
          <a:xfrm>
            <a:off x="863457" y="6336207"/>
            <a:ext cx="35941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GB" sz="1400" smtClean="0">
                <a:latin typeface="Arial" charset="0"/>
                <a:cs typeface="Arial" charset="0"/>
              </a:rPr>
              <a:t>Tests performed by or on behalf of the user</a:t>
            </a:r>
            <a:endParaRPr lang="en-GB" sz="1400">
              <a:latin typeface="Arial" charset="0"/>
              <a:cs typeface="Arial" charset="0"/>
            </a:endParaRPr>
          </a:p>
        </p:txBody>
      </p:sp>
      <p:pic>
        <p:nvPicPr>
          <p:cNvPr id="27"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45995" y="1367332"/>
            <a:ext cx="944562"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8" name="Groupe 67"/>
          <p:cNvGrpSpPr>
            <a:grpSpLocks/>
          </p:cNvGrpSpPr>
          <p:nvPr/>
        </p:nvGrpSpPr>
        <p:grpSpPr bwMode="auto">
          <a:xfrm>
            <a:off x="4097330" y="1440357"/>
            <a:ext cx="720725" cy="503237"/>
            <a:chOff x="3635375" y="1557338"/>
            <a:chExt cx="806450" cy="503237"/>
          </a:xfrm>
        </p:grpSpPr>
        <p:sp>
          <p:nvSpPr>
            <p:cNvPr id="29" name="AutoShape 5"/>
            <p:cNvSpPr>
              <a:spLocks noChangeAspect="1" noChangeArrowheads="1" noTextEdit="1"/>
            </p:cNvSpPr>
            <p:nvPr/>
          </p:nvSpPr>
          <p:spPr bwMode="auto">
            <a:xfrm>
              <a:off x="3635375" y="1557338"/>
              <a:ext cx="80645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30" name="Freeform 8"/>
            <p:cNvSpPr>
              <a:spLocks/>
            </p:cNvSpPr>
            <p:nvPr/>
          </p:nvSpPr>
          <p:spPr bwMode="auto">
            <a:xfrm>
              <a:off x="3635375" y="1557338"/>
              <a:ext cx="739775" cy="503237"/>
            </a:xfrm>
            <a:custGeom>
              <a:avLst/>
              <a:gdLst>
                <a:gd name="T0" fmla="*/ 0 w 466"/>
                <a:gd name="T1" fmla="*/ 2147483647 h 317"/>
                <a:gd name="T2" fmla="*/ 2147483647 w 466"/>
                <a:gd name="T3" fmla="*/ 2147483647 h 317"/>
                <a:gd name="T4" fmla="*/ 2147483647 w 466"/>
                <a:gd name="T5" fmla="*/ 0 h 317"/>
                <a:gd name="T6" fmla="*/ 0 w 466"/>
                <a:gd name="T7" fmla="*/ 0 h 317"/>
                <a:gd name="T8" fmla="*/ 0 w 466"/>
                <a:gd name="T9" fmla="*/ 2147483647 h 317"/>
                <a:gd name="T10" fmla="*/ 0 w 466"/>
                <a:gd name="T11" fmla="*/ 2147483647 h 317"/>
                <a:gd name="T12" fmla="*/ 0 60000 65536"/>
                <a:gd name="T13" fmla="*/ 0 60000 65536"/>
                <a:gd name="T14" fmla="*/ 0 60000 65536"/>
                <a:gd name="T15" fmla="*/ 0 60000 65536"/>
                <a:gd name="T16" fmla="*/ 0 60000 65536"/>
                <a:gd name="T17" fmla="*/ 0 60000 65536"/>
                <a:gd name="T18" fmla="*/ 0 w 466"/>
                <a:gd name="T19" fmla="*/ 0 h 317"/>
                <a:gd name="T20" fmla="*/ 466 w 466"/>
                <a:gd name="T21" fmla="*/ 317 h 317"/>
              </a:gdLst>
              <a:ahLst/>
              <a:cxnLst>
                <a:cxn ang="T12">
                  <a:pos x="T0" y="T1"/>
                </a:cxn>
                <a:cxn ang="T13">
                  <a:pos x="T2" y="T3"/>
                </a:cxn>
                <a:cxn ang="T14">
                  <a:pos x="T4" y="T5"/>
                </a:cxn>
                <a:cxn ang="T15">
                  <a:pos x="T6" y="T7"/>
                </a:cxn>
                <a:cxn ang="T16">
                  <a:pos x="T8" y="T9"/>
                </a:cxn>
                <a:cxn ang="T17">
                  <a:pos x="T10" y="T11"/>
                </a:cxn>
              </a:cxnLst>
              <a:rect l="T18" t="T19" r="T20" b="T21"/>
              <a:pathLst>
                <a:path w="466" h="317">
                  <a:moveTo>
                    <a:pt x="0" y="317"/>
                  </a:moveTo>
                  <a:lnTo>
                    <a:pt x="466" y="317"/>
                  </a:lnTo>
                  <a:lnTo>
                    <a:pt x="466" y="0"/>
                  </a:lnTo>
                  <a:lnTo>
                    <a:pt x="0" y="0"/>
                  </a:lnTo>
                  <a:lnTo>
                    <a:pt x="0" y="317"/>
                  </a:lnTo>
                  <a:close/>
                </a:path>
              </a:pathLst>
            </a:custGeom>
            <a:solidFill>
              <a:srgbClr val="1747B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9"/>
            <p:cNvSpPr>
              <a:spLocks/>
            </p:cNvSpPr>
            <p:nvPr/>
          </p:nvSpPr>
          <p:spPr bwMode="auto">
            <a:xfrm>
              <a:off x="3652838" y="1566863"/>
              <a:ext cx="701675" cy="476250"/>
            </a:xfrm>
            <a:custGeom>
              <a:avLst/>
              <a:gdLst>
                <a:gd name="T0" fmla="*/ 0 w 442"/>
                <a:gd name="T1" fmla="*/ 2147483647 h 300"/>
                <a:gd name="T2" fmla="*/ 2147483647 w 442"/>
                <a:gd name="T3" fmla="*/ 2147483647 h 300"/>
                <a:gd name="T4" fmla="*/ 2147483647 w 442"/>
                <a:gd name="T5" fmla="*/ 0 h 300"/>
                <a:gd name="T6" fmla="*/ 0 w 442"/>
                <a:gd name="T7" fmla="*/ 0 h 300"/>
                <a:gd name="T8" fmla="*/ 0 w 442"/>
                <a:gd name="T9" fmla="*/ 2147483647 h 300"/>
                <a:gd name="T10" fmla="*/ 0 w 442"/>
                <a:gd name="T11" fmla="*/ 2147483647 h 300"/>
                <a:gd name="T12" fmla="*/ 0 60000 65536"/>
                <a:gd name="T13" fmla="*/ 0 60000 65536"/>
                <a:gd name="T14" fmla="*/ 0 60000 65536"/>
                <a:gd name="T15" fmla="*/ 0 60000 65536"/>
                <a:gd name="T16" fmla="*/ 0 60000 65536"/>
                <a:gd name="T17" fmla="*/ 0 60000 65536"/>
                <a:gd name="T18" fmla="*/ 0 w 442"/>
                <a:gd name="T19" fmla="*/ 0 h 300"/>
                <a:gd name="T20" fmla="*/ 442 w 442"/>
                <a:gd name="T21" fmla="*/ 300 h 300"/>
              </a:gdLst>
              <a:ahLst/>
              <a:cxnLst>
                <a:cxn ang="T12">
                  <a:pos x="T0" y="T1"/>
                </a:cxn>
                <a:cxn ang="T13">
                  <a:pos x="T2" y="T3"/>
                </a:cxn>
                <a:cxn ang="T14">
                  <a:pos x="T4" y="T5"/>
                </a:cxn>
                <a:cxn ang="T15">
                  <a:pos x="T6" y="T7"/>
                </a:cxn>
                <a:cxn ang="T16">
                  <a:pos x="T8" y="T9"/>
                </a:cxn>
                <a:cxn ang="T17">
                  <a:pos x="T10" y="T11"/>
                </a:cxn>
              </a:cxnLst>
              <a:rect l="T18" t="T19" r="T20" b="T21"/>
              <a:pathLst>
                <a:path w="442" h="300">
                  <a:moveTo>
                    <a:pt x="0" y="300"/>
                  </a:moveTo>
                  <a:lnTo>
                    <a:pt x="442" y="300"/>
                  </a:lnTo>
                  <a:lnTo>
                    <a:pt x="442" y="0"/>
                  </a:lnTo>
                  <a:lnTo>
                    <a:pt x="0" y="0"/>
                  </a:lnTo>
                  <a:lnTo>
                    <a:pt x="0" y="30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10"/>
            <p:cNvSpPr>
              <a:spLocks/>
            </p:cNvSpPr>
            <p:nvPr/>
          </p:nvSpPr>
          <p:spPr bwMode="auto">
            <a:xfrm>
              <a:off x="3668713" y="1576388"/>
              <a:ext cx="674688" cy="457200"/>
            </a:xfrm>
            <a:custGeom>
              <a:avLst/>
              <a:gdLst>
                <a:gd name="T0" fmla="*/ 0 w 425"/>
                <a:gd name="T1" fmla="*/ 2147483647 h 288"/>
                <a:gd name="T2" fmla="*/ 2147483647 w 425"/>
                <a:gd name="T3" fmla="*/ 2147483647 h 288"/>
                <a:gd name="T4" fmla="*/ 2147483647 w 425"/>
                <a:gd name="T5" fmla="*/ 0 h 288"/>
                <a:gd name="T6" fmla="*/ 0 w 425"/>
                <a:gd name="T7" fmla="*/ 0 h 288"/>
                <a:gd name="T8" fmla="*/ 0 w 425"/>
                <a:gd name="T9" fmla="*/ 2147483647 h 288"/>
                <a:gd name="T10" fmla="*/ 0 w 425"/>
                <a:gd name="T11" fmla="*/ 2147483647 h 288"/>
                <a:gd name="T12" fmla="*/ 0 60000 65536"/>
                <a:gd name="T13" fmla="*/ 0 60000 65536"/>
                <a:gd name="T14" fmla="*/ 0 60000 65536"/>
                <a:gd name="T15" fmla="*/ 0 60000 65536"/>
                <a:gd name="T16" fmla="*/ 0 60000 65536"/>
                <a:gd name="T17" fmla="*/ 0 60000 65536"/>
                <a:gd name="T18" fmla="*/ 0 w 425"/>
                <a:gd name="T19" fmla="*/ 0 h 288"/>
                <a:gd name="T20" fmla="*/ 425 w 425"/>
                <a:gd name="T21" fmla="*/ 288 h 288"/>
              </a:gdLst>
              <a:ahLst/>
              <a:cxnLst>
                <a:cxn ang="T12">
                  <a:pos x="T0" y="T1"/>
                </a:cxn>
                <a:cxn ang="T13">
                  <a:pos x="T2" y="T3"/>
                </a:cxn>
                <a:cxn ang="T14">
                  <a:pos x="T4" y="T5"/>
                </a:cxn>
                <a:cxn ang="T15">
                  <a:pos x="T6" y="T7"/>
                </a:cxn>
                <a:cxn ang="T16">
                  <a:pos x="T8" y="T9"/>
                </a:cxn>
                <a:cxn ang="T17">
                  <a:pos x="T10" y="T11"/>
                </a:cxn>
              </a:cxnLst>
              <a:rect l="T18" t="T19" r="T20" b="T21"/>
              <a:pathLst>
                <a:path w="425" h="288">
                  <a:moveTo>
                    <a:pt x="0" y="288"/>
                  </a:moveTo>
                  <a:lnTo>
                    <a:pt x="425" y="288"/>
                  </a:lnTo>
                  <a:lnTo>
                    <a:pt x="425" y="0"/>
                  </a:lnTo>
                  <a:lnTo>
                    <a:pt x="0" y="0"/>
                  </a:lnTo>
                  <a:lnTo>
                    <a:pt x="0" y="288"/>
                  </a:lnTo>
                  <a:close/>
                </a:path>
              </a:pathLst>
            </a:custGeom>
            <a:solidFill>
              <a:srgbClr val="1747B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11"/>
            <p:cNvSpPr>
              <a:spLocks/>
            </p:cNvSpPr>
            <p:nvPr/>
          </p:nvSpPr>
          <p:spPr bwMode="auto">
            <a:xfrm>
              <a:off x="3789363" y="1630363"/>
              <a:ext cx="436563" cy="336550"/>
            </a:xfrm>
            <a:custGeom>
              <a:avLst/>
              <a:gdLst>
                <a:gd name="T0" fmla="*/ 2147483647 w 275"/>
                <a:gd name="T1" fmla="*/ 2147483647 h 212"/>
                <a:gd name="T2" fmla="*/ 2147483647 w 275"/>
                <a:gd name="T3" fmla="*/ 2147483647 h 212"/>
                <a:gd name="T4" fmla="*/ 2147483647 w 275"/>
                <a:gd name="T5" fmla="*/ 2147483647 h 212"/>
                <a:gd name="T6" fmla="*/ 2147483647 w 275"/>
                <a:gd name="T7" fmla="*/ 2147483647 h 212"/>
                <a:gd name="T8" fmla="*/ 2147483647 w 275"/>
                <a:gd name="T9" fmla="*/ 2147483647 h 212"/>
                <a:gd name="T10" fmla="*/ 0 w 275"/>
                <a:gd name="T11" fmla="*/ 2147483647 h 212"/>
                <a:gd name="T12" fmla="*/ 0 w 275"/>
                <a:gd name="T13" fmla="*/ 0 h 212"/>
                <a:gd name="T14" fmla="*/ 2147483647 w 275"/>
                <a:gd name="T15" fmla="*/ 0 h 212"/>
                <a:gd name="T16" fmla="*/ 2147483647 w 275"/>
                <a:gd name="T17" fmla="*/ 2147483647 h 212"/>
                <a:gd name="T18" fmla="*/ 2147483647 w 275"/>
                <a:gd name="T19" fmla="*/ 2147483647 h 212"/>
                <a:gd name="T20" fmla="*/ 2147483647 w 275"/>
                <a:gd name="T21" fmla="*/ 0 h 212"/>
                <a:gd name="T22" fmla="*/ 2147483647 w 275"/>
                <a:gd name="T23" fmla="*/ 0 h 212"/>
                <a:gd name="T24" fmla="*/ 2147483647 w 275"/>
                <a:gd name="T25" fmla="*/ 2147483647 h 212"/>
                <a:gd name="T26" fmla="*/ 2147483647 w 275"/>
                <a:gd name="T27" fmla="*/ 2147483647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5"/>
                <a:gd name="T43" fmla="*/ 0 h 212"/>
                <a:gd name="T44" fmla="*/ 275 w 275"/>
                <a:gd name="T45" fmla="*/ 212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5" h="212">
                  <a:moveTo>
                    <a:pt x="275" y="212"/>
                  </a:moveTo>
                  <a:lnTo>
                    <a:pt x="193" y="212"/>
                  </a:lnTo>
                  <a:lnTo>
                    <a:pt x="193" y="118"/>
                  </a:lnTo>
                  <a:lnTo>
                    <a:pt x="82" y="118"/>
                  </a:lnTo>
                  <a:lnTo>
                    <a:pt x="82" y="212"/>
                  </a:lnTo>
                  <a:lnTo>
                    <a:pt x="0" y="212"/>
                  </a:lnTo>
                  <a:lnTo>
                    <a:pt x="0" y="0"/>
                  </a:lnTo>
                  <a:lnTo>
                    <a:pt x="82" y="0"/>
                  </a:lnTo>
                  <a:lnTo>
                    <a:pt x="82" y="77"/>
                  </a:lnTo>
                  <a:lnTo>
                    <a:pt x="193" y="77"/>
                  </a:lnTo>
                  <a:lnTo>
                    <a:pt x="193" y="0"/>
                  </a:lnTo>
                  <a:lnTo>
                    <a:pt x="275" y="0"/>
                  </a:lnTo>
                  <a:lnTo>
                    <a:pt x="275" y="2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grpSp>
      <p:sp>
        <p:nvSpPr>
          <p:cNvPr id="39" name="Forme libre 38"/>
          <p:cNvSpPr>
            <a:spLocks noChangeArrowheads="1"/>
          </p:cNvSpPr>
          <p:nvPr/>
        </p:nvSpPr>
        <p:spPr bwMode="auto">
          <a:xfrm>
            <a:off x="2789095" y="3339007"/>
            <a:ext cx="3126229" cy="620712"/>
          </a:xfrm>
          <a:custGeom>
            <a:avLst/>
            <a:gdLst>
              <a:gd name="T0" fmla="*/ 0 w 1529953"/>
              <a:gd name="T1" fmla="*/ 50366 h 764976"/>
              <a:gd name="T2" fmla="*/ 17924 w 1529953"/>
              <a:gd name="T3" fmla="*/ 14752 h 764976"/>
              <a:gd name="T4" fmla="*/ 61198 w 1529953"/>
              <a:gd name="T5" fmla="*/ 0 h 764976"/>
              <a:gd name="T6" fmla="*/ 1162752 w 1529953"/>
              <a:gd name="T7" fmla="*/ 0 h 764976"/>
              <a:gd name="T8" fmla="*/ 1206026 w 1529953"/>
              <a:gd name="T9" fmla="*/ 14752 h 764976"/>
              <a:gd name="T10" fmla="*/ 1223951 w 1529953"/>
              <a:gd name="T11" fmla="*/ 50366 h 764976"/>
              <a:gd name="T12" fmla="*/ 1223951 w 1529953"/>
              <a:gd name="T13" fmla="*/ 453288 h 764976"/>
              <a:gd name="T14" fmla="*/ 1206026 w 1529953"/>
              <a:gd name="T15" fmla="*/ 488902 h 764976"/>
              <a:gd name="T16" fmla="*/ 1162752 w 1529953"/>
              <a:gd name="T17" fmla="*/ 503654 h 764976"/>
              <a:gd name="T18" fmla="*/ 61198 w 1529953"/>
              <a:gd name="T19" fmla="*/ 503654 h 764976"/>
              <a:gd name="T20" fmla="*/ 17924 w 1529953"/>
              <a:gd name="T21" fmla="*/ 488902 h 764976"/>
              <a:gd name="T22" fmla="*/ 0 w 1529953"/>
              <a:gd name="T23" fmla="*/ 453288 h 764976"/>
              <a:gd name="T24" fmla="*/ 0 w 1529953"/>
              <a:gd name="T25" fmla="*/ 50366 h 7649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9953"/>
              <a:gd name="T40" fmla="*/ 0 h 764976"/>
              <a:gd name="T41" fmla="*/ 1529953 w 1529953"/>
              <a:gd name="T42" fmla="*/ 764976 h 7649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9953" h="764976">
                <a:moveTo>
                  <a:pt x="0" y="76498"/>
                </a:moveTo>
                <a:cubicBezTo>
                  <a:pt x="0" y="56209"/>
                  <a:pt x="8060" y="36752"/>
                  <a:pt x="22406" y="22406"/>
                </a:cubicBezTo>
                <a:cubicBezTo>
                  <a:pt x="36752" y="8060"/>
                  <a:pt x="56210" y="0"/>
                  <a:pt x="76498" y="0"/>
                </a:cubicBezTo>
                <a:lnTo>
                  <a:pt x="1453455" y="0"/>
                </a:lnTo>
                <a:cubicBezTo>
                  <a:pt x="1473744" y="0"/>
                  <a:pt x="1493201" y="8060"/>
                  <a:pt x="1507547" y="22406"/>
                </a:cubicBezTo>
                <a:cubicBezTo>
                  <a:pt x="1521893" y="36752"/>
                  <a:pt x="1529953" y="56210"/>
                  <a:pt x="1529953" y="76498"/>
                </a:cubicBezTo>
                <a:lnTo>
                  <a:pt x="1529953" y="688478"/>
                </a:lnTo>
                <a:cubicBezTo>
                  <a:pt x="1529953" y="708767"/>
                  <a:pt x="1521893" y="728224"/>
                  <a:pt x="1507547" y="742570"/>
                </a:cubicBezTo>
                <a:cubicBezTo>
                  <a:pt x="1493201" y="756916"/>
                  <a:pt x="1473743" y="764976"/>
                  <a:pt x="1453455" y="764976"/>
                </a:cubicBezTo>
                <a:lnTo>
                  <a:pt x="76498" y="764976"/>
                </a:lnTo>
                <a:cubicBezTo>
                  <a:pt x="56209" y="764976"/>
                  <a:pt x="36752" y="756916"/>
                  <a:pt x="22406" y="742570"/>
                </a:cubicBezTo>
                <a:cubicBezTo>
                  <a:pt x="8060" y="728224"/>
                  <a:pt x="0" y="708766"/>
                  <a:pt x="0" y="688478"/>
                </a:cubicBezTo>
                <a:lnTo>
                  <a:pt x="0" y="76498"/>
                </a:lnTo>
                <a:close/>
              </a:path>
            </a:pathLst>
          </a:custGeom>
          <a:gradFill rotWithShape="1">
            <a:gsLst>
              <a:gs pos="0">
                <a:srgbClr val="30795A"/>
              </a:gs>
              <a:gs pos="50000">
                <a:srgbClr val="49AF83"/>
              </a:gs>
              <a:gs pos="100000">
                <a:srgbClr val="58D19D"/>
              </a:gs>
            </a:gsLst>
            <a:lin ang="16200000" scaled="1"/>
          </a:gradFill>
          <a:ln w="9525">
            <a:solidFill>
              <a:srgbClr val="FFFFFF"/>
            </a:solidFill>
            <a:miter lim="800000"/>
            <a:headEnd/>
            <a:tailEnd/>
          </a:ln>
          <a:effectLst>
            <a:outerShdw blurRad="63500" dist="20000" dir="5400000" rotWithShape="0">
              <a:srgbClr val="000000">
                <a:alpha val="37999"/>
              </a:srgbClr>
            </a:outerShdw>
          </a:effectLst>
        </p:spPr>
        <p:txBody>
          <a:bodyPr lIns="40185" tIns="40185" rIns="40185" bIns="40185" anchor="ctr"/>
          <a:lstStyle/>
          <a:p>
            <a:pPr algn="ctr" defTabSz="1244600">
              <a:lnSpc>
                <a:spcPct val="90000"/>
              </a:lnSpc>
              <a:spcAft>
                <a:spcPct val="35000"/>
              </a:spcAft>
              <a:defRPr/>
            </a:pPr>
            <a:r>
              <a:rPr lang="en-GB" sz="2000" smtClean="0">
                <a:solidFill>
                  <a:schemeClr val="dk1"/>
                </a:solidFill>
                <a:latin typeface="Arial" pitchFamily="34" charset="0"/>
                <a:cs typeface="Arial" pitchFamily="34" charset="0"/>
              </a:rPr>
              <a:t>Opertionnal Qualification</a:t>
            </a:r>
            <a:endParaRPr lang="en-GB" sz="2000">
              <a:solidFill>
                <a:schemeClr val="dk1"/>
              </a:solidFill>
              <a:latin typeface="Arial" pitchFamily="34" charset="0"/>
              <a:cs typeface="Arial" pitchFamily="34" charset="0"/>
            </a:endParaRPr>
          </a:p>
        </p:txBody>
      </p:sp>
      <p:sp>
        <p:nvSpPr>
          <p:cNvPr id="51" name="Forme libre 50"/>
          <p:cNvSpPr>
            <a:spLocks noChangeArrowheads="1"/>
          </p:cNvSpPr>
          <p:nvPr/>
        </p:nvSpPr>
        <p:spPr bwMode="auto">
          <a:xfrm>
            <a:off x="2789095" y="4131169"/>
            <a:ext cx="3126229" cy="620713"/>
          </a:xfrm>
          <a:custGeom>
            <a:avLst/>
            <a:gdLst>
              <a:gd name="T0" fmla="*/ 0 w 1529953"/>
              <a:gd name="T1" fmla="*/ 50366 h 764976"/>
              <a:gd name="T2" fmla="*/ 17924 w 1529953"/>
              <a:gd name="T3" fmla="*/ 14752 h 764976"/>
              <a:gd name="T4" fmla="*/ 61198 w 1529953"/>
              <a:gd name="T5" fmla="*/ 0 h 764976"/>
              <a:gd name="T6" fmla="*/ 1162752 w 1529953"/>
              <a:gd name="T7" fmla="*/ 0 h 764976"/>
              <a:gd name="T8" fmla="*/ 1206026 w 1529953"/>
              <a:gd name="T9" fmla="*/ 14752 h 764976"/>
              <a:gd name="T10" fmla="*/ 1223951 w 1529953"/>
              <a:gd name="T11" fmla="*/ 50366 h 764976"/>
              <a:gd name="T12" fmla="*/ 1223951 w 1529953"/>
              <a:gd name="T13" fmla="*/ 453290 h 764976"/>
              <a:gd name="T14" fmla="*/ 1206026 w 1529953"/>
              <a:gd name="T15" fmla="*/ 488904 h 764976"/>
              <a:gd name="T16" fmla="*/ 1162752 w 1529953"/>
              <a:gd name="T17" fmla="*/ 503656 h 764976"/>
              <a:gd name="T18" fmla="*/ 61198 w 1529953"/>
              <a:gd name="T19" fmla="*/ 503656 h 764976"/>
              <a:gd name="T20" fmla="*/ 17924 w 1529953"/>
              <a:gd name="T21" fmla="*/ 488904 h 764976"/>
              <a:gd name="T22" fmla="*/ 0 w 1529953"/>
              <a:gd name="T23" fmla="*/ 453290 h 764976"/>
              <a:gd name="T24" fmla="*/ 0 w 1529953"/>
              <a:gd name="T25" fmla="*/ 50366 h 7649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9953"/>
              <a:gd name="T40" fmla="*/ 0 h 764976"/>
              <a:gd name="T41" fmla="*/ 1529953 w 1529953"/>
              <a:gd name="T42" fmla="*/ 764976 h 7649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9953" h="764976">
                <a:moveTo>
                  <a:pt x="0" y="76498"/>
                </a:moveTo>
                <a:cubicBezTo>
                  <a:pt x="0" y="56209"/>
                  <a:pt x="8060" y="36752"/>
                  <a:pt x="22406" y="22406"/>
                </a:cubicBezTo>
                <a:cubicBezTo>
                  <a:pt x="36752" y="8060"/>
                  <a:pt x="56210" y="0"/>
                  <a:pt x="76498" y="0"/>
                </a:cubicBezTo>
                <a:lnTo>
                  <a:pt x="1453455" y="0"/>
                </a:lnTo>
                <a:cubicBezTo>
                  <a:pt x="1473744" y="0"/>
                  <a:pt x="1493201" y="8060"/>
                  <a:pt x="1507547" y="22406"/>
                </a:cubicBezTo>
                <a:cubicBezTo>
                  <a:pt x="1521893" y="36752"/>
                  <a:pt x="1529953" y="56210"/>
                  <a:pt x="1529953" y="76498"/>
                </a:cubicBezTo>
                <a:lnTo>
                  <a:pt x="1529953" y="688478"/>
                </a:lnTo>
                <a:cubicBezTo>
                  <a:pt x="1529953" y="708767"/>
                  <a:pt x="1521893" y="728224"/>
                  <a:pt x="1507547" y="742570"/>
                </a:cubicBezTo>
                <a:cubicBezTo>
                  <a:pt x="1493201" y="756916"/>
                  <a:pt x="1473743" y="764976"/>
                  <a:pt x="1453455" y="764976"/>
                </a:cubicBezTo>
                <a:lnTo>
                  <a:pt x="76498" y="764976"/>
                </a:lnTo>
                <a:cubicBezTo>
                  <a:pt x="56209" y="764976"/>
                  <a:pt x="36752" y="756916"/>
                  <a:pt x="22406" y="742570"/>
                </a:cubicBezTo>
                <a:cubicBezTo>
                  <a:pt x="8060" y="728224"/>
                  <a:pt x="0" y="708766"/>
                  <a:pt x="0" y="688478"/>
                </a:cubicBezTo>
                <a:lnTo>
                  <a:pt x="0" y="76498"/>
                </a:lnTo>
                <a:close/>
              </a:path>
            </a:pathLst>
          </a:custGeom>
          <a:gradFill rotWithShape="1">
            <a:gsLst>
              <a:gs pos="0">
                <a:srgbClr val="676767"/>
              </a:gs>
              <a:gs pos="50000">
                <a:srgbClr val="969696"/>
              </a:gs>
              <a:gs pos="100000">
                <a:srgbClr val="B3B3B3"/>
              </a:gs>
            </a:gsLst>
            <a:lin ang="16200000" scaled="1"/>
          </a:gradFill>
          <a:ln w="9525">
            <a:solidFill>
              <a:srgbClr val="FFFFFF"/>
            </a:solidFill>
            <a:miter lim="800000"/>
            <a:headEnd/>
            <a:tailEnd/>
          </a:ln>
          <a:effectLst>
            <a:outerShdw blurRad="63500" dist="20000" dir="5400000" rotWithShape="0">
              <a:srgbClr val="000000">
                <a:alpha val="37999"/>
              </a:srgbClr>
            </a:outerShdw>
          </a:effectLst>
        </p:spPr>
        <p:txBody>
          <a:bodyPr lIns="40185" tIns="40185" rIns="40185" bIns="40185" anchor="ctr"/>
          <a:lstStyle/>
          <a:p>
            <a:pPr algn="ctr" defTabSz="1244600">
              <a:lnSpc>
                <a:spcPct val="90000"/>
              </a:lnSpc>
              <a:spcAft>
                <a:spcPct val="35000"/>
              </a:spcAft>
              <a:defRPr/>
            </a:pPr>
            <a:r>
              <a:rPr lang="fr-FR" sz="2000" dirty="0" smtClean="0">
                <a:solidFill>
                  <a:schemeClr val="dk1"/>
                </a:solidFill>
                <a:latin typeface="Arial" pitchFamily="34" charset="0"/>
                <a:cs typeface="Arial" pitchFamily="34" charset="0"/>
              </a:rPr>
              <a:t>Performance Qualification</a:t>
            </a:r>
            <a:endParaRPr lang="fr-FR" sz="2000" dirty="0">
              <a:solidFill>
                <a:schemeClr val="dk1"/>
              </a:solidFill>
              <a:latin typeface="Arial" pitchFamily="34" charset="0"/>
              <a:cs typeface="Arial" pitchFamily="34" charset="0"/>
            </a:endParaRPr>
          </a:p>
        </p:txBody>
      </p:sp>
      <p:sp>
        <p:nvSpPr>
          <p:cNvPr id="52" name="Forme libre 51"/>
          <p:cNvSpPr>
            <a:spLocks noChangeArrowheads="1"/>
          </p:cNvSpPr>
          <p:nvPr/>
        </p:nvSpPr>
        <p:spPr bwMode="auto">
          <a:xfrm>
            <a:off x="530082" y="4535982"/>
            <a:ext cx="1574800" cy="720725"/>
          </a:xfrm>
          <a:custGeom>
            <a:avLst/>
            <a:gdLst>
              <a:gd name="T0" fmla="*/ 0 w 1529953"/>
              <a:gd name="T1" fmla="*/ 67904 h 764976"/>
              <a:gd name="T2" fmla="*/ 23739 w 1529953"/>
              <a:gd name="T3" fmla="*/ 19889 h 764976"/>
              <a:gd name="T4" fmla="*/ 81048 w 1529953"/>
              <a:gd name="T5" fmla="*/ 0 h 764976"/>
              <a:gd name="T6" fmla="*/ 1539914 w 1529953"/>
              <a:gd name="T7" fmla="*/ 0 h 764976"/>
              <a:gd name="T8" fmla="*/ 1597223 w 1529953"/>
              <a:gd name="T9" fmla="*/ 19889 h 764976"/>
              <a:gd name="T10" fmla="*/ 1620962 w 1529953"/>
              <a:gd name="T11" fmla="*/ 67904 h 764976"/>
              <a:gd name="T12" fmla="*/ 1620962 w 1529953"/>
              <a:gd name="T13" fmla="*/ 611130 h 764976"/>
              <a:gd name="T14" fmla="*/ 1597223 w 1529953"/>
              <a:gd name="T15" fmla="*/ 659145 h 764976"/>
              <a:gd name="T16" fmla="*/ 1539914 w 1529953"/>
              <a:gd name="T17" fmla="*/ 679034 h 764976"/>
              <a:gd name="T18" fmla="*/ 81048 w 1529953"/>
              <a:gd name="T19" fmla="*/ 679034 h 764976"/>
              <a:gd name="T20" fmla="*/ 23739 w 1529953"/>
              <a:gd name="T21" fmla="*/ 659145 h 764976"/>
              <a:gd name="T22" fmla="*/ 0 w 1529953"/>
              <a:gd name="T23" fmla="*/ 611130 h 764976"/>
              <a:gd name="T24" fmla="*/ 0 w 1529953"/>
              <a:gd name="T25" fmla="*/ 67904 h 7649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9953"/>
              <a:gd name="T40" fmla="*/ 0 h 764976"/>
              <a:gd name="T41" fmla="*/ 1529953 w 1529953"/>
              <a:gd name="T42" fmla="*/ 764976 h 7649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9953" h="764976">
                <a:moveTo>
                  <a:pt x="0" y="76498"/>
                </a:moveTo>
                <a:cubicBezTo>
                  <a:pt x="0" y="56209"/>
                  <a:pt x="8060" y="36752"/>
                  <a:pt x="22406" y="22406"/>
                </a:cubicBezTo>
                <a:cubicBezTo>
                  <a:pt x="36752" y="8060"/>
                  <a:pt x="56210" y="0"/>
                  <a:pt x="76498" y="0"/>
                </a:cubicBezTo>
                <a:lnTo>
                  <a:pt x="1453455" y="0"/>
                </a:lnTo>
                <a:cubicBezTo>
                  <a:pt x="1473744" y="0"/>
                  <a:pt x="1493201" y="8060"/>
                  <a:pt x="1507547" y="22406"/>
                </a:cubicBezTo>
                <a:cubicBezTo>
                  <a:pt x="1521893" y="36752"/>
                  <a:pt x="1529953" y="56210"/>
                  <a:pt x="1529953" y="76498"/>
                </a:cubicBezTo>
                <a:lnTo>
                  <a:pt x="1529953" y="688478"/>
                </a:lnTo>
                <a:cubicBezTo>
                  <a:pt x="1529953" y="708767"/>
                  <a:pt x="1521893" y="728224"/>
                  <a:pt x="1507547" y="742570"/>
                </a:cubicBezTo>
                <a:cubicBezTo>
                  <a:pt x="1493201" y="756916"/>
                  <a:pt x="1473743" y="764976"/>
                  <a:pt x="1453455" y="764976"/>
                </a:cubicBezTo>
                <a:lnTo>
                  <a:pt x="76498" y="764976"/>
                </a:lnTo>
                <a:cubicBezTo>
                  <a:pt x="56209" y="764976"/>
                  <a:pt x="36752" y="756916"/>
                  <a:pt x="22406" y="742570"/>
                </a:cubicBezTo>
                <a:cubicBezTo>
                  <a:pt x="8060" y="728224"/>
                  <a:pt x="0" y="708766"/>
                  <a:pt x="0" y="688478"/>
                </a:cubicBezTo>
                <a:lnTo>
                  <a:pt x="0" y="76498"/>
                </a:lnTo>
                <a:close/>
              </a:path>
            </a:pathLst>
          </a:custGeom>
          <a:gradFill rotWithShape="1">
            <a:gsLst>
              <a:gs pos="0">
                <a:srgbClr val="30795A"/>
              </a:gs>
              <a:gs pos="50000">
                <a:srgbClr val="49AF83"/>
              </a:gs>
              <a:gs pos="100000">
                <a:srgbClr val="58D19D"/>
              </a:gs>
            </a:gsLst>
            <a:lin ang="16200000" scaled="1"/>
          </a:gradFill>
          <a:ln w="9525">
            <a:solidFill>
              <a:srgbClr val="FFFFFF"/>
            </a:solidFill>
            <a:miter lim="800000"/>
            <a:headEnd/>
            <a:tailEnd/>
          </a:ln>
          <a:effectLst>
            <a:outerShdw blurRad="63500" dist="20000" dir="5400000" rotWithShape="0">
              <a:srgbClr val="000000">
                <a:alpha val="37999"/>
              </a:srgbClr>
            </a:outerShdw>
          </a:effectLst>
        </p:spPr>
        <p:txBody>
          <a:bodyPr lIns="40185" tIns="40185" rIns="40185" bIns="40185" anchor="ctr"/>
          <a:lstStyle/>
          <a:p>
            <a:pPr algn="ctr" defTabSz="1244600">
              <a:lnSpc>
                <a:spcPct val="90000"/>
              </a:lnSpc>
              <a:spcAft>
                <a:spcPct val="35000"/>
              </a:spcAft>
              <a:defRPr/>
            </a:pPr>
            <a:r>
              <a:rPr lang="en-GB" sz="2000" smtClean="0">
                <a:solidFill>
                  <a:schemeClr val="dk1"/>
                </a:solidFill>
                <a:latin typeface="Arial" pitchFamily="34" charset="0"/>
                <a:ea typeface="+mn-ea"/>
                <a:cs typeface="Arial" pitchFamily="34" charset="0"/>
              </a:rPr>
              <a:t>Work tests</a:t>
            </a:r>
          </a:p>
          <a:p>
            <a:pPr algn="ctr" defTabSz="1244600">
              <a:lnSpc>
                <a:spcPct val="90000"/>
              </a:lnSpc>
              <a:spcAft>
                <a:spcPct val="35000"/>
              </a:spcAft>
              <a:defRPr/>
            </a:pPr>
            <a:r>
              <a:rPr lang="en-GB" sz="1400" smtClean="0">
                <a:solidFill>
                  <a:schemeClr val="dk1"/>
                </a:solidFill>
                <a:latin typeface="Arial" pitchFamily="34" charset="0"/>
                <a:ea typeface="+mn-ea"/>
                <a:cs typeface="Arial" pitchFamily="34" charset="0"/>
              </a:rPr>
              <a:t>(Serial production)</a:t>
            </a:r>
            <a:endParaRPr lang="en-GB" sz="2000">
              <a:solidFill>
                <a:schemeClr val="dk1"/>
              </a:solidFill>
              <a:latin typeface="Arial" pitchFamily="34" charset="0"/>
              <a:ea typeface="+mn-ea"/>
              <a:cs typeface="Arial" pitchFamily="34" charset="0"/>
            </a:endParaRPr>
          </a:p>
        </p:txBody>
      </p:sp>
      <p:sp>
        <p:nvSpPr>
          <p:cNvPr id="55" name="Forme libre 54"/>
          <p:cNvSpPr>
            <a:spLocks noChangeArrowheads="1"/>
          </p:cNvSpPr>
          <p:nvPr/>
        </p:nvSpPr>
        <p:spPr bwMode="auto">
          <a:xfrm>
            <a:off x="2787507" y="2502394"/>
            <a:ext cx="3127817" cy="620713"/>
          </a:xfrm>
          <a:custGeom>
            <a:avLst/>
            <a:gdLst>
              <a:gd name="T0" fmla="*/ 0 w 1529953"/>
              <a:gd name="T1" fmla="*/ 50366 h 764976"/>
              <a:gd name="T2" fmla="*/ 17924 w 1529953"/>
              <a:gd name="T3" fmla="*/ 14752 h 764976"/>
              <a:gd name="T4" fmla="*/ 61198 w 1529953"/>
              <a:gd name="T5" fmla="*/ 0 h 764976"/>
              <a:gd name="T6" fmla="*/ 1162752 w 1529953"/>
              <a:gd name="T7" fmla="*/ 0 h 764976"/>
              <a:gd name="T8" fmla="*/ 1206026 w 1529953"/>
              <a:gd name="T9" fmla="*/ 14752 h 764976"/>
              <a:gd name="T10" fmla="*/ 1223951 w 1529953"/>
              <a:gd name="T11" fmla="*/ 50366 h 764976"/>
              <a:gd name="T12" fmla="*/ 1223951 w 1529953"/>
              <a:gd name="T13" fmla="*/ 453290 h 764976"/>
              <a:gd name="T14" fmla="*/ 1206026 w 1529953"/>
              <a:gd name="T15" fmla="*/ 488904 h 764976"/>
              <a:gd name="T16" fmla="*/ 1162752 w 1529953"/>
              <a:gd name="T17" fmla="*/ 503656 h 764976"/>
              <a:gd name="T18" fmla="*/ 61198 w 1529953"/>
              <a:gd name="T19" fmla="*/ 503656 h 764976"/>
              <a:gd name="T20" fmla="*/ 17924 w 1529953"/>
              <a:gd name="T21" fmla="*/ 488904 h 764976"/>
              <a:gd name="T22" fmla="*/ 0 w 1529953"/>
              <a:gd name="T23" fmla="*/ 453290 h 764976"/>
              <a:gd name="T24" fmla="*/ 0 w 1529953"/>
              <a:gd name="T25" fmla="*/ 50366 h 7649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9953"/>
              <a:gd name="T40" fmla="*/ 0 h 764976"/>
              <a:gd name="T41" fmla="*/ 1529953 w 1529953"/>
              <a:gd name="T42" fmla="*/ 764976 h 7649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9953" h="764976">
                <a:moveTo>
                  <a:pt x="0" y="76498"/>
                </a:moveTo>
                <a:cubicBezTo>
                  <a:pt x="0" y="56209"/>
                  <a:pt x="8060" y="36752"/>
                  <a:pt x="22406" y="22406"/>
                </a:cubicBezTo>
                <a:cubicBezTo>
                  <a:pt x="36752" y="8060"/>
                  <a:pt x="56210" y="0"/>
                  <a:pt x="76498" y="0"/>
                </a:cubicBezTo>
                <a:lnTo>
                  <a:pt x="1453455" y="0"/>
                </a:lnTo>
                <a:cubicBezTo>
                  <a:pt x="1473744" y="0"/>
                  <a:pt x="1493201" y="8060"/>
                  <a:pt x="1507547" y="22406"/>
                </a:cubicBezTo>
                <a:cubicBezTo>
                  <a:pt x="1521893" y="36752"/>
                  <a:pt x="1529953" y="56210"/>
                  <a:pt x="1529953" y="76498"/>
                </a:cubicBezTo>
                <a:lnTo>
                  <a:pt x="1529953" y="688478"/>
                </a:lnTo>
                <a:cubicBezTo>
                  <a:pt x="1529953" y="708767"/>
                  <a:pt x="1521893" y="728224"/>
                  <a:pt x="1507547" y="742570"/>
                </a:cubicBezTo>
                <a:cubicBezTo>
                  <a:pt x="1493201" y="756916"/>
                  <a:pt x="1473743" y="764976"/>
                  <a:pt x="1453455" y="764976"/>
                </a:cubicBezTo>
                <a:lnTo>
                  <a:pt x="76498" y="764976"/>
                </a:lnTo>
                <a:cubicBezTo>
                  <a:pt x="56209" y="764976"/>
                  <a:pt x="36752" y="756916"/>
                  <a:pt x="22406" y="742570"/>
                </a:cubicBezTo>
                <a:cubicBezTo>
                  <a:pt x="8060" y="728224"/>
                  <a:pt x="0" y="708766"/>
                  <a:pt x="0" y="688478"/>
                </a:cubicBezTo>
                <a:lnTo>
                  <a:pt x="0" y="76498"/>
                </a:lnTo>
                <a:close/>
              </a:path>
            </a:pathLst>
          </a:custGeom>
          <a:gradFill rotWithShape="1">
            <a:gsLst>
              <a:gs pos="0">
                <a:srgbClr val="30795A"/>
              </a:gs>
              <a:gs pos="50000">
                <a:srgbClr val="49AF83"/>
              </a:gs>
              <a:gs pos="100000">
                <a:srgbClr val="58D19D"/>
              </a:gs>
            </a:gsLst>
            <a:lin ang="16200000" scaled="1"/>
          </a:gradFill>
          <a:ln w="9525">
            <a:solidFill>
              <a:srgbClr val="FFFFFF"/>
            </a:solidFill>
            <a:miter lim="800000"/>
            <a:headEnd/>
            <a:tailEnd/>
          </a:ln>
          <a:effectLst>
            <a:outerShdw blurRad="63500" dist="20000" dir="5400000" rotWithShape="0">
              <a:srgbClr val="000000">
                <a:alpha val="37999"/>
              </a:srgbClr>
            </a:outerShdw>
          </a:effectLst>
        </p:spPr>
        <p:txBody>
          <a:bodyPr lIns="40185" tIns="40185" rIns="40185" bIns="40185" anchor="ctr"/>
          <a:lstStyle/>
          <a:p>
            <a:pPr algn="ctr" defTabSz="1244600">
              <a:lnSpc>
                <a:spcPct val="90000"/>
              </a:lnSpc>
              <a:spcAft>
                <a:spcPct val="35000"/>
              </a:spcAft>
              <a:defRPr/>
            </a:pPr>
            <a:r>
              <a:rPr lang="en-GB" sz="2000" dirty="0" smtClean="0">
                <a:solidFill>
                  <a:schemeClr val="dk1"/>
                </a:solidFill>
                <a:latin typeface="Arial" pitchFamily="34" charset="0"/>
                <a:ea typeface="+mn-ea"/>
                <a:cs typeface="Arial" pitchFamily="34" charset="0"/>
              </a:rPr>
              <a:t>Installation Qualification</a:t>
            </a:r>
            <a:endParaRPr lang="en-GB" sz="2000" dirty="0">
              <a:solidFill>
                <a:schemeClr val="dk1"/>
              </a:solidFill>
              <a:latin typeface="Arial" pitchFamily="34" charset="0"/>
              <a:ea typeface="+mn-ea"/>
              <a:cs typeface="Arial" pitchFamily="34" charset="0"/>
            </a:endParaRPr>
          </a:p>
        </p:txBody>
      </p:sp>
    </p:spTree>
    <p:extLst>
      <p:ext uri="{BB962C8B-B14F-4D97-AF65-F5344CB8AC3E}">
        <p14:creationId xmlns:p14="http://schemas.microsoft.com/office/powerpoint/2010/main" val="82078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7" grpId="0" animBg="1"/>
      <p:bldP spid="9" grpId="0" animBg="1"/>
      <p:bldP spid="11" grpId="0" animBg="1"/>
      <p:bldP spid="12" grpId="0" animBg="1"/>
      <p:bldP spid="17" grpId="0" animBg="1"/>
      <p:bldP spid="18" grpId="0" animBg="1"/>
      <p:bldP spid="19" grpId="0" animBg="1"/>
      <p:bldP spid="20" grpId="0"/>
      <p:bldP spid="21" grpId="0"/>
      <p:bldP spid="22" grpId="0" animBg="1"/>
      <p:bldP spid="23" grpId="0" animBg="1"/>
      <p:bldP spid="24" grpId="0"/>
      <p:bldP spid="26" grpId="0"/>
      <p:bldP spid="39" grpId="0" animBg="1"/>
      <p:bldP spid="51" grpId="0" animBg="1"/>
      <p:bldP spid="52" grpId="0" animBg="1"/>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25" name="Rectangle 7"/>
          <p:cNvSpPr>
            <a:spLocks noGrp="1" noChangeArrowheads="1"/>
          </p:cNvSpPr>
          <p:nvPr>
            <p:ph type="title"/>
          </p:nvPr>
        </p:nvSpPr>
        <p:spPr>
          <a:xfrm>
            <a:off x="684213" y="188913"/>
            <a:ext cx="9800343" cy="656590"/>
          </a:xfrm>
        </p:spPr>
        <p:txBody>
          <a:bodyPr wrap="square" rtlCol="0" anchor="t">
            <a:spAutoFit/>
          </a:bodyPr>
          <a:lstStyle/>
          <a:p>
            <a:pPr eaLnBrk="1" fontAlgn="auto" hangingPunct="1">
              <a:spcAft>
                <a:spcPts val="0"/>
              </a:spcAft>
              <a:defRPr/>
            </a:pPr>
            <a:r>
              <a:rPr lang="en-US" sz="4000" dirty="0" smtClean="0">
                <a:solidFill>
                  <a:schemeClr val="bg2">
                    <a:lumMod val="50000"/>
                  </a:schemeClr>
                </a:solidFill>
                <a:latin typeface="+mn-lt"/>
                <a:ea typeface="+mj-ea"/>
                <a:cs typeface="+mj-cs"/>
              </a:rPr>
              <a:t>EN 16442: TESTING FOR CONFORMITY</a:t>
            </a:r>
          </a:p>
        </p:txBody>
      </p:sp>
      <p:sp>
        <p:nvSpPr>
          <p:cNvPr id="6" name="Rectangle 4"/>
          <p:cNvSpPr txBox="1">
            <a:spLocks noChangeArrowheads="1"/>
          </p:cNvSpPr>
          <p:nvPr/>
        </p:nvSpPr>
        <p:spPr bwMode="auto">
          <a:xfrm>
            <a:off x="671513" y="1781175"/>
            <a:ext cx="8278812"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8763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lgn="just">
              <a:defRPr/>
            </a:pPr>
            <a:r>
              <a:rPr lang="en-GB" sz="2800" smtClean="0">
                <a:latin typeface="+mn-lt"/>
              </a:rPr>
              <a:t>Performance qualification tests shall be performed on </a:t>
            </a:r>
            <a:r>
              <a:rPr lang="en-GB" sz="2800" smtClean="0">
                <a:solidFill>
                  <a:srgbClr val="3E98B3"/>
                </a:solidFill>
                <a:latin typeface="+mn-lt"/>
              </a:rPr>
              <a:t>at least one model of each relevant endoscope type tests group </a:t>
            </a:r>
            <a:r>
              <a:rPr lang="en-GB" sz="2800" smtClean="0">
                <a:latin typeface="+mn-lt"/>
              </a:rPr>
              <a:t>as defined in Annex F and the choice shall be made according to the endoscopes available on site. </a:t>
            </a:r>
          </a:p>
          <a:p>
            <a:pPr marL="0" indent="0" algn="ctr">
              <a:defRPr/>
            </a:pPr>
            <a:r>
              <a:rPr lang="en-GB" sz="2800" i="1" smtClean="0">
                <a:solidFill>
                  <a:srgbClr val="3E98B3"/>
                </a:solidFill>
                <a:latin typeface="+mn-lt"/>
              </a:rPr>
              <a:t>or</a:t>
            </a:r>
          </a:p>
          <a:p>
            <a:pPr marL="0" indent="0" algn="just">
              <a:defRPr/>
            </a:pPr>
            <a:r>
              <a:rPr lang="en-GB" sz="2800" smtClean="0">
                <a:latin typeface="+mn-lt"/>
              </a:rPr>
              <a:t>Alternatively performance tests may be performed with </a:t>
            </a:r>
            <a:r>
              <a:rPr lang="en-GB" sz="2800" smtClean="0">
                <a:solidFill>
                  <a:srgbClr val="3E98B3"/>
                </a:solidFill>
                <a:latin typeface="+mn-lt"/>
              </a:rPr>
              <a:t>one model of each endoscope product family </a:t>
            </a:r>
            <a:r>
              <a:rPr lang="en-GB" sz="2800" smtClean="0">
                <a:latin typeface="+mn-lt"/>
              </a:rPr>
              <a:t>(see Annex G) for which the same ESC connector set is used, if it is demonstrated that the endoscopes selected are the most challenging. </a:t>
            </a:r>
          </a:p>
        </p:txBody>
      </p:sp>
    </p:spTree>
    <p:extLst>
      <p:ext uri="{BB962C8B-B14F-4D97-AF65-F5344CB8AC3E}">
        <p14:creationId xmlns:p14="http://schemas.microsoft.com/office/powerpoint/2010/main" val="261850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3839</TotalTime>
  <Words>2384</Words>
  <Application>Microsoft Office PowerPoint</Application>
  <PresentationFormat>Widescreen</PresentationFormat>
  <Paragraphs>241</Paragraphs>
  <Slides>29</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ＭＳ Ｐゴシック</vt:lpstr>
      <vt:lpstr>ＭＳ Ｐゴシック</vt:lpstr>
      <vt:lpstr>Arial</vt:lpstr>
      <vt:lpstr>Calibri</vt:lpstr>
      <vt:lpstr>Calibri Light</vt:lpstr>
      <vt:lpstr>Tahoma</vt:lpstr>
      <vt:lpstr>Times New Roman</vt:lpstr>
      <vt:lpstr>Thème Office</vt:lpstr>
      <vt:lpstr>Document</vt:lpstr>
      <vt:lpstr>PowerPoint Presentation</vt:lpstr>
      <vt:lpstr>ENDOSCOPE REPROCESSING PROCEDURE</vt:lpstr>
      <vt:lpstr>THE RISK ASSOCIATED WITH STORAGE</vt:lpstr>
      <vt:lpstr>THE RISK ASSOCIATED WITH STORAGE</vt:lpstr>
      <vt:lpstr>ENDOSCOPE STORAGE CABINET</vt:lpstr>
      <vt:lpstr>THE EUROPEAN STANDARD EN 16442</vt:lpstr>
      <vt:lpstr>PowerPoint Presentation</vt:lpstr>
      <vt:lpstr>EN 16442: TESTING FOR CONFORMITY</vt:lpstr>
      <vt:lpstr>EN 16442: TESTING FOR CONFORMITY</vt:lpstr>
      <vt:lpstr>EN 16442: ENDOSCOPE TYPE TEST GROUP</vt:lpstr>
      <vt:lpstr>EN 16442: ENDOSCOPE TYPE TEST GROUP</vt:lpstr>
      <vt:lpstr>FRENCH GUIDELINES (1, 2)</vt:lpstr>
      <vt:lpstr>PQ(a): ENDOSCOPE TO BE TESTED</vt:lpstr>
      <vt:lpstr>EN 16442: TEST PROGRAM</vt:lpstr>
      <vt:lpstr>EN 16442: SURFACE CONTAMINATION</vt:lpstr>
      <vt:lpstr>EN 16442: SURFACE CONTAMINATION</vt:lpstr>
      <vt:lpstr>EN 16442: ENDOSCOPES</vt:lpstr>
      <vt:lpstr>EN 16442: ENDOSCOPES</vt:lpstr>
      <vt:lpstr>ENDOSCOPE SAMPLING SOLUTION</vt:lpstr>
      <vt:lpstr>ENDOSCOPE SAMPLING SOLUTION</vt:lpstr>
      <vt:lpstr>INITIAL ENDOSCOPE QUALITY</vt:lpstr>
      <vt:lpstr>EN 16442: DRYING TESTS</vt:lpstr>
      <vt:lpstr>EN 16442: AIR QUALITY</vt:lpstr>
      <vt:lpstr>EN 16442: AIR QUALITY</vt:lpstr>
      <vt:lpstr>EN 16442: THERMOMETRIC TEST</vt:lpstr>
      <vt:lpstr>EN 16442: CHANNEL AERATION TEST</vt:lpstr>
      <vt:lpstr>ROUTINE TESTING</vt:lpstr>
      <vt:lpstr>CONCLUSIONS</vt:lpstr>
      <vt:lpstr>CONCLUSIONS</vt:lpstr>
    </vt:vector>
  </TitlesOfParts>
  <Company>Le Public Systeme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KNESS Rachel</dc:creator>
  <cp:lastModifiedBy>key4events</cp:lastModifiedBy>
  <cp:revision>136</cp:revision>
  <dcterms:created xsi:type="dcterms:W3CDTF">2015-08-21T15:46:20Z</dcterms:created>
  <dcterms:modified xsi:type="dcterms:W3CDTF">2015-10-09T10:32:22Z</dcterms:modified>
</cp:coreProperties>
</file>