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sldIdLst>
    <p:sldId id="257" r:id="rId2"/>
    <p:sldId id="260" r:id="rId3"/>
    <p:sldId id="290" r:id="rId4"/>
    <p:sldId id="262" r:id="rId5"/>
    <p:sldId id="291" r:id="rId6"/>
    <p:sldId id="264" r:id="rId7"/>
    <p:sldId id="292" r:id="rId8"/>
    <p:sldId id="266" r:id="rId9"/>
    <p:sldId id="267" r:id="rId10"/>
    <p:sldId id="268" r:id="rId11"/>
    <p:sldId id="269" r:id="rId12"/>
    <p:sldId id="270" r:id="rId13"/>
    <p:sldId id="293" r:id="rId14"/>
    <p:sldId id="272" r:id="rId15"/>
    <p:sldId id="273" r:id="rId16"/>
    <p:sldId id="274" r:id="rId17"/>
    <p:sldId id="275" r:id="rId18"/>
    <p:sldId id="276" r:id="rId19"/>
    <p:sldId id="294" r:id="rId20"/>
    <p:sldId id="278" r:id="rId21"/>
    <p:sldId id="279" r:id="rId22"/>
    <p:sldId id="280" r:id="rId23"/>
    <p:sldId id="281" r:id="rId24"/>
    <p:sldId id="282" r:id="rId25"/>
    <p:sldId id="283" r:id="rId26"/>
    <p:sldId id="284" r:id="rId27"/>
    <p:sldId id="285" r:id="rId28"/>
    <p:sldId id="295" r:id="rId29"/>
    <p:sldId id="287" r:id="rId30"/>
    <p:sldId id="288" r:id="rId31"/>
    <p:sldId id="258" r:id="rId3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77C2"/>
    <a:srgbClr val="797C80"/>
    <a:srgbClr val="4D88D4"/>
    <a:srgbClr val="617598"/>
    <a:srgbClr val="2C4C75"/>
    <a:srgbClr val="94BB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5" d="100"/>
          <a:sy n="85" d="100"/>
        </p:scale>
        <p:origin x="102" y="1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file:///E:\Th&#232;se\recueil%20donn&#233;es.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E:\Th&#232;se\recueil%20donn&#233;es.xls"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Bilan!$A$2</c:f>
              <c:strCache>
                <c:ptCount val="1"/>
                <c:pt idx="0">
                  <c:v>Conteneur</c:v>
                </c:pt>
              </c:strCache>
            </c:strRef>
          </c:tx>
          <c:invertIfNegative val="0"/>
          <c:dLbls>
            <c:dLbl>
              <c:idx val="0"/>
              <c:layout>
                <c:manualLayout>
                  <c:x val="2.4128686327077733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1447510080006948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4128686327077733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6085790884718579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6085790884718579E-2"/>
                  <c:y val="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Bilan!$B$1:$G$1</c:f>
              <c:strCache>
                <c:ptCount val="6"/>
                <c:pt idx="0">
                  <c:v>J0</c:v>
                </c:pt>
                <c:pt idx="1">
                  <c:v>J3</c:v>
                </c:pt>
                <c:pt idx="2">
                  <c:v>J7</c:v>
                </c:pt>
                <c:pt idx="3">
                  <c:v>J10</c:v>
                </c:pt>
                <c:pt idx="4">
                  <c:v>J15</c:v>
                </c:pt>
                <c:pt idx="5">
                  <c:v>J21</c:v>
                </c:pt>
              </c:strCache>
            </c:strRef>
          </c:cat>
          <c:val>
            <c:numRef>
              <c:f>Bilan!$B$2:$G$2</c:f>
              <c:numCache>
                <c:formatCode>General</c:formatCode>
                <c:ptCount val="6"/>
                <c:pt idx="0">
                  <c:v>100</c:v>
                </c:pt>
                <c:pt idx="1">
                  <c:v>40</c:v>
                </c:pt>
                <c:pt idx="2">
                  <c:v>0</c:v>
                </c:pt>
                <c:pt idx="3">
                  <c:v>0</c:v>
                </c:pt>
                <c:pt idx="4">
                  <c:v>0</c:v>
                </c:pt>
                <c:pt idx="5">
                  <c:v>0</c:v>
                </c:pt>
              </c:numCache>
            </c:numRef>
          </c:val>
        </c:ser>
        <c:ser>
          <c:idx val="1"/>
          <c:order val="1"/>
          <c:tx>
            <c:strRef>
              <c:f>Bilan!$A$3</c:f>
              <c:strCache>
                <c:ptCount val="1"/>
                <c:pt idx="0">
                  <c:v>Non-tissé</c:v>
                </c:pt>
              </c:strCache>
            </c:strRef>
          </c:tx>
          <c:spPr>
            <a:solidFill>
              <a:srgbClr val="B50422"/>
            </a:solidFill>
          </c:spPr>
          <c:invertIfNegative val="0"/>
          <c:dLbls>
            <c:dLbl>
              <c:idx val="0"/>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Bilan!$B$1:$G$1</c:f>
              <c:strCache>
                <c:ptCount val="6"/>
                <c:pt idx="0">
                  <c:v>J0</c:v>
                </c:pt>
                <c:pt idx="1">
                  <c:v>J3</c:v>
                </c:pt>
                <c:pt idx="2">
                  <c:v>J7</c:v>
                </c:pt>
                <c:pt idx="3">
                  <c:v>J10</c:v>
                </c:pt>
                <c:pt idx="4">
                  <c:v>J15</c:v>
                </c:pt>
                <c:pt idx="5">
                  <c:v>J21</c:v>
                </c:pt>
              </c:strCache>
            </c:strRef>
          </c:cat>
          <c:val>
            <c:numRef>
              <c:f>Bilan!$B$3:$G$3</c:f>
              <c:numCache>
                <c:formatCode>0</c:formatCode>
                <c:ptCount val="6"/>
                <c:pt idx="0" formatCode="General">
                  <c:v>100</c:v>
                </c:pt>
                <c:pt idx="1">
                  <c:v>83.333333333333258</c:v>
                </c:pt>
                <c:pt idx="2" formatCode="General">
                  <c:v>0</c:v>
                </c:pt>
                <c:pt idx="3" formatCode="General">
                  <c:v>0</c:v>
                </c:pt>
                <c:pt idx="4" formatCode="General">
                  <c:v>0</c:v>
                </c:pt>
                <c:pt idx="5" formatCode="General">
                  <c:v>0</c:v>
                </c:pt>
              </c:numCache>
            </c:numRef>
          </c:val>
        </c:ser>
        <c:dLbls>
          <c:showLegendKey val="0"/>
          <c:showVal val="1"/>
          <c:showCatName val="0"/>
          <c:showSerName val="0"/>
          <c:showPercent val="0"/>
          <c:showBubbleSize val="0"/>
        </c:dLbls>
        <c:gapWidth val="150"/>
        <c:shape val="box"/>
        <c:axId val="69083440"/>
        <c:axId val="69084000"/>
        <c:axId val="0"/>
      </c:bar3DChart>
      <c:catAx>
        <c:axId val="69083440"/>
        <c:scaling>
          <c:orientation val="minMax"/>
        </c:scaling>
        <c:delete val="0"/>
        <c:axPos val="b"/>
        <c:title>
          <c:tx>
            <c:rich>
              <a:bodyPr/>
              <a:lstStyle/>
              <a:p>
                <a:pPr>
                  <a:defRPr sz="1000"/>
                </a:pPr>
                <a:r>
                  <a:rPr lang="en-US" sz="1000"/>
                  <a:t>Durée de stockage en jours</a:t>
                </a:r>
              </a:p>
            </c:rich>
          </c:tx>
          <c:layout/>
          <c:overlay val="0"/>
        </c:title>
        <c:numFmt formatCode="General" sourceLinked="0"/>
        <c:majorTickMark val="out"/>
        <c:minorTickMark val="none"/>
        <c:tickLblPos val="nextTo"/>
        <c:crossAx val="69084000"/>
        <c:crosses val="autoZero"/>
        <c:auto val="1"/>
        <c:lblAlgn val="ctr"/>
        <c:lblOffset val="100"/>
        <c:noMultiLvlLbl val="0"/>
      </c:catAx>
      <c:valAx>
        <c:axId val="69084000"/>
        <c:scaling>
          <c:orientation val="minMax"/>
        </c:scaling>
        <c:delete val="0"/>
        <c:axPos val="l"/>
        <c:title>
          <c:tx>
            <c:rich>
              <a:bodyPr rot="-5400000" vert="horz"/>
              <a:lstStyle/>
              <a:p>
                <a:pPr>
                  <a:defRPr sz="1000"/>
                </a:pPr>
                <a:r>
                  <a:rPr lang="en-US" sz="1000"/>
                  <a:t>% d'emballage humide</a:t>
                </a:r>
              </a:p>
            </c:rich>
          </c:tx>
          <c:layout/>
          <c:overlay val="0"/>
        </c:title>
        <c:numFmt formatCode="General" sourceLinked="1"/>
        <c:majorTickMark val="out"/>
        <c:minorTickMark val="none"/>
        <c:tickLblPos val="nextTo"/>
        <c:crossAx val="69083440"/>
        <c:crosses val="autoZero"/>
        <c:crossBetween val="between"/>
      </c:valAx>
    </c:plotArea>
    <c:legend>
      <c:legendPos val="r"/>
      <c:layout>
        <c:manualLayout>
          <c:xMode val="edge"/>
          <c:yMode val="edge"/>
          <c:x val="0.67228044096021944"/>
          <c:y val="0.28626265331730238"/>
          <c:w val="0.24092006608209451"/>
          <c:h val="0.26109285067557125"/>
        </c:manualLayout>
      </c:layout>
      <c:overlay val="0"/>
      <c:txPr>
        <a:bodyPr/>
        <a:lstStyle/>
        <a:p>
          <a:pPr>
            <a:defRPr sz="1100"/>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Bilan!$A$7</c:f>
              <c:strCache>
                <c:ptCount val="1"/>
                <c:pt idx="0">
                  <c:v>Conteneur</c:v>
                </c:pt>
              </c:strCache>
            </c:strRef>
          </c:tx>
          <c:invertIfNegative val="0"/>
          <c:dLbls>
            <c:dLbl>
              <c:idx val="0"/>
              <c:layout>
                <c:manualLayout>
                  <c:x val="1.9444444444444445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9444444444444445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9444444444444445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delete val="1"/>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Bilan!$B$6:$G$6</c:f>
              <c:strCache>
                <c:ptCount val="6"/>
                <c:pt idx="0">
                  <c:v>J0</c:v>
                </c:pt>
                <c:pt idx="1">
                  <c:v>J3</c:v>
                </c:pt>
                <c:pt idx="2">
                  <c:v>J7</c:v>
                </c:pt>
                <c:pt idx="3">
                  <c:v>J10</c:v>
                </c:pt>
                <c:pt idx="4">
                  <c:v>J15</c:v>
                </c:pt>
                <c:pt idx="5">
                  <c:v>J21</c:v>
                </c:pt>
              </c:strCache>
            </c:strRef>
          </c:cat>
          <c:val>
            <c:numRef>
              <c:f>Bilan!$B$7:$G$7</c:f>
              <c:numCache>
                <c:formatCode>0</c:formatCode>
                <c:ptCount val="6"/>
                <c:pt idx="0" formatCode="General">
                  <c:v>100</c:v>
                </c:pt>
                <c:pt idx="1">
                  <c:v>76.666666666666671</c:v>
                </c:pt>
                <c:pt idx="2" formatCode="General">
                  <c:v>10</c:v>
                </c:pt>
                <c:pt idx="3" formatCode="General">
                  <c:v>0</c:v>
                </c:pt>
                <c:pt idx="4" formatCode="General">
                  <c:v>0</c:v>
                </c:pt>
                <c:pt idx="5" formatCode="General">
                  <c:v>0</c:v>
                </c:pt>
              </c:numCache>
            </c:numRef>
          </c:val>
        </c:ser>
        <c:ser>
          <c:idx val="1"/>
          <c:order val="1"/>
          <c:tx>
            <c:strRef>
              <c:f>Bilan!$A$8</c:f>
              <c:strCache>
                <c:ptCount val="1"/>
                <c:pt idx="0">
                  <c:v>Non-tissé</c:v>
                </c:pt>
              </c:strCache>
            </c:strRef>
          </c:tx>
          <c:spPr>
            <a:solidFill>
              <a:srgbClr val="B50422"/>
            </a:solidFill>
          </c:spPr>
          <c:invertIfNegative val="0"/>
          <c:dLbls>
            <c:dLbl>
              <c:idx val="0"/>
              <c:delete val="1"/>
              <c:extLst>
                <c:ext xmlns:c15="http://schemas.microsoft.com/office/drawing/2012/chart" uri="{CE6537A1-D6FC-4f65-9D91-7224C49458BB}"/>
              </c:extLst>
            </c:dLbl>
            <c:dLbl>
              <c:idx val="1"/>
              <c:layout>
                <c:manualLayout>
                  <c:x val="1.6666666666666701E-2"/>
                  <c:y val="4.629629629629662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layout>
                <c:manualLayout>
                  <c:x val="-8.3333333333333367E-3"/>
                  <c:y val="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Bilan!$B$6:$G$6</c:f>
              <c:strCache>
                <c:ptCount val="6"/>
                <c:pt idx="0">
                  <c:v>J0</c:v>
                </c:pt>
                <c:pt idx="1">
                  <c:v>J3</c:v>
                </c:pt>
                <c:pt idx="2">
                  <c:v>J7</c:v>
                </c:pt>
                <c:pt idx="3">
                  <c:v>J10</c:v>
                </c:pt>
                <c:pt idx="4">
                  <c:v>J15</c:v>
                </c:pt>
                <c:pt idx="5">
                  <c:v>J21</c:v>
                </c:pt>
              </c:strCache>
            </c:strRef>
          </c:cat>
          <c:val>
            <c:numRef>
              <c:f>Bilan!$B$8:$G$8</c:f>
              <c:numCache>
                <c:formatCode>General</c:formatCode>
                <c:ptCount val="6"/>
                <c:pt idx="0">
                  <c:v>100</c:v>
                </c:pt>
                <c:pt idx="1">
                  <c:v>100</c:v>
                </c:pt>
                <c:pt idx="2" formatCode="0">
                  <c:v>33.333333333333329</c:v>
                </c:pt>
                <c:pt idx="3">
                  <c:v>0</c:v>
                </c:pt>
                <c:pt idx="4">
                  <c:v>0</c:v>
                </c:pt>
                <c:pt idx="5">
                  <c:v>0</c:v>
                </c:pt>
              </c:numCache>
            </c:numRef>
          </c:val>
        </c:ser>
        <c:dLbls>
          <c:showLegendKey val="0"/>
          <c:showVal val="1"/>
          <c:showCatName val="0"/>
          <c:showSerName val="0"/>
          <c:showPercent val="0"/>
          <c:showBubbleSize val="0"/>
        </c:dLbls>
        <c:gapWidth val="150"/>
        <c:shape val="box"/>
        <c:axId val="101043184"/>
        <c:axId val="101043744"/>
        <c:axId val="0"/>
      </c:bar3DChart>
      <c:catAx>
        <c:axId val="101043184"/>
        <c:scaling>
          <c:orientation val="minMax"/>
        </c:scaling>
        <c:delete val="0"/>
        <c:axPos val="b"/>
        <c:title>
          <c:tx>
            <c:rich>
              <a:bodyPr/>
              <a:lstStyle/>
              <a:p>
                <a:pPr>
                  <a:defRPr/>
                </a:pPr>
                <a:r>
                  <a:rPr lang="en-US"/>
                  <a:t>Durée de stockage en jours</a:t>
                </a:r>
              </a:p>
            </c:rich>
          </c:tx>
          <c:layout/>
          <c:overlay val="0"/>
        </c:title>
        <c:numFmt formatCode="General" sourceLinked="0"/>
        <c:majorTickMark val="out"/>
        <c:minorTickMark val="none"/>
        <c:tickLblPos val="nextTo"/>
        <c:crossAx val="101043744"/>
        <c:crosses val="autoZero"/>
        <c:auto val="1"/>
        <c:lblAlgn val="ctr"/>
        <c:lblOffset val="100"/>
        <c:noMultiLvlLbl val="0"/>
      </c:catAx>
      <c:valAx>
        <c:axId val="101043744"/>
        <c:scaling>
          <c:orientation val="minMax"/>
        </c:scaling>
        <c:delete val="0"/>
        <c:axPos val="l"/>
        <c:title>
          <c:tx>
            <c:rich>
              <a:bodyPr rot="-5400000" vert="horz"/>
              <a:lstStyle/>
              <a:p>
                <a:pPr>
                  <a:defRPr/>
                </a:pPr>
                <a:r>
                  <a:rPr lang="en-US"/>
                  <a:t>% d'emballage humide</a:t>
                </a:r>
              </a:p>
            </c:rich>
          </c:tx>
          <c:layout/>
          <c:overlay val="0"/>
        </c:title>
        <c:numFmt formatCode="General" sourceLinked="1"/>
        <c:majorTickMark val="out"/>
        <c:minorTickMark val="none"/>
        <c:tickLblPos val="nextTo"/>
        <c:crossAx val="101043184"/>
        <c:crosses val="autoZero"/>
        <c:crossBetween val="between"/>
      </c:valAx>
    </c:plotArea>
    <c:legend>
      <c:legendPos val="r"/>
      <c:layout>
        <c:manualLayout>
          <c:xMode val="edge"/>
          <c:yMode val="edge"/>
          <c:x val="0.66181063987501665"/>
          <c:y val="0.33247983184225494"/>
          <c:w val="0.24379981108974474"/>
          <c:h val="0.26571456852806657"/>
        </c:manualLayout>
      </c:layout>
      <c:overlay val="0"/>
      <c:txPr>
        <a:bodyPr/>
        <a:lstStyle/>
        <a:p>
          <a:pPr>
            <a:defRPr sz="1100"/>
          </a:pPr>
          <a:endParaRPr lang="en-US"/>
        </a:p>
      </c:txPr>
    </c:legend>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77C4EE-D43C-4121-8848-AF9861DE644B}" type="datetimeFigureOut">
              <a:rPr lang="fr-FR" smtClean="0"/>
              <a:t>08/10/2015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CB9898-CC79-4D36-8822-E5AB0C9768C5}" type="slidenum">
              <a:rPr lang="fr-FR" smtClean="0"/>
              <a:t>‹#›</a:t>
            </a:fld>
            <a:endParaRPr lang="fr-FR"/>
          </a:p>
        </p:txBody>
      </p:sp>
    </p:spTree>
    <p:extLst>
      <p:ext uri="{BB962C8B-B14F-4D97-AF65-F5344CB8AC3E}">
        <p14:creationId xmlns:p14="http://schemas.microsoft.com/office/powerpoint/2010/main" val="3215010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 l'image des diapositives 1"/>
          <p:cNvSpPr>
            <a:spLocks noGrp="1" noRot="1" noChangeAspect="1" noTextEdit="1"/>
          </p:cNvSpPr>
          <p:nvPr>
            <p:ph type="sldImg"/>
          </p:nvPr>
        </p:nvSpPr>
        <p:spPr>
          <a:ln/>
        </p:spPr>
      </p:sp>
      <p:sp>
        <p:nvSpPr>
          <p:cNvPr id="36867"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fr-FR" altLang="fr-FR" smtClean="0"/>
          </a:p>
        </p:txBody>
      </p:sp>
      <p:sp>
        <p:nvSpPr>
          <p:cNvPr id="36868"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0B6798A-4860-4E59-8673-EA074B0DCA60}" type="slidenum">
              <a:rPr lang="fr-FR" altLang="fr-FR" smtClean="0">
                <a:latin typeface="Arial" charset="0"/>
                <a:cs typeface="Arial" charset="0"/>
              </a:rPr>
              <a:pPr>
                <a:spcBef>
                  <a:spcPct val="0"/>
                </a:spcBef>
              </a:pPr>
              <a:t>9</a:t>
            </a:fld>
            <a:endParaRPr lang="fr-FR" altLang="fr-FR" smtClean="0">
              <a:latin typeface="Arial" charset="0"/>
              <a:cs typeface="Arial" charset="0"/>
            </a:endParaRPr>
          </a:p>
        </p:txBody>
      </p:sp>
    </p:spTree>
    <p:extLst>
      <p:ext uri="{BB962C8B-B14F-4D97-AF65-F5344CB8AC3E}">
        <p14:creationId xmlns:p14="http://schemas.microsoft.com/office/powerpoint/2010/main" val="1339385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p:cNvSpPr>
            <a:spLocks noGrp="1" noRot="1" noChangeAspect="1" noTextEdit="1"/>
          </p:cNvSpPr>
          <p:nvPr>
            <p:ph type="sldImg"/>
          </p:nvPr>
        </p:nvSpPr>
        <p:spPr>
          <a:ln/>
        </p:spPr>
      </p:sp>
      <p:sp>
        <p:nvSpPr>
          <p:cNvPr id="37891"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fr-FR" altLang="fr-FR" smtClean="0"/>
              <a:t>Bien que la phase de séchage ait été supprimée dès le premier essai, cette condition était insuffisante à elle seule pour procurer des condensats récupérables dans des cupules en plastique. Afin de favoriser la production de condensats, nous avons dans un second temps augmenté la masse à stériliser en travaillant en charge pleine. Ce deuxième essai n’a apporté que quelques gouttelettes d’eau supplémentaires. C’est seulement en apportant une masse métallique au-dessus de cupules puis un plateau en PP en dessous du panier d’instrument, que nous avons réussi à obtenir une quantité d’eau résiduelle souhaitable.</a:t>
            </a:r>
          </a:p>
        </p:txBody>
      </p:sp>
      <p:sp>
        <p:nvSpPr>
          <p:cNvPr id="37892"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2681D63D-50BC-4CED-9F23-F72BB7863D3B}" type="slidenum">
              <a:rPr lang="fr-FR" altLang="fr-FR" smtClean="0">
                <a:latin typeface="Arial" charset="0"/>
                <a:cs typeface="Arial" charset="0"/>
              </a:rPr>
              <a:pPr>
                <a:spcBef>
                  <a:spcPct val="0"/>
                </a:spcBef>
              </a:pPr>
              <a:t>11</a:t>
            </a:fld>
            <a:endParaRPr lang="fr-FR" altLang="fr-FR" smtClean="0">
              <a:latin typeface="Arial" charset="0"/>
              <a:cs typeface="Arial" charset="0"/>
            </a:endParaRPr>
          </a:p>
        </p:txBody>
      </p:sp>
    </p:spTree>
    <p:extLst>
      <p:ext uri="{BB962C8B-B14F-4D97-AF65-F5344CB8AC3E}">
        <p14:creationId xmlns:p14="http://schemas.microsoft.com/office/powerpoint/2010/main" val="1988808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a:ln/>
        </p:spPr>
      </p:sp>
      <p:sp>
        <p:nvSpPr>
          <p:cNvPr id="38915"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fr-FR" altLang="fr-FR" smtClean="0">
                <a:solidFill>
                  <a:srgbClr val="FF0000"/>
                </a:solidFill>
              </a:rPr>
              <a:t>Le témoin est positif à J0 et J3 et négatif à J1 malgré la forte contamination environnementale observée.</a:t>
            </a:r>
          </a:p>
        </p:txBody>
      </p:sp>
      <p:sp>
        <p:nvSpPr>
          <p:cNvPr id="38916"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856D6A8B-F576-4711-98D0-29478DC0E9D0}" type="slidenum">
              <a:rPr lang="fr-FR" altLang="fr-FR" smtClean="0">
                <a:latin typeface="Arial" charset="0"/>
                <a:cs typeface="Arial" charset="0"/>
              </a:rPr>
              <a:pPr>
                <a:spcBef>
                  <a:spcPct val="0"/>
                </a:spcBef>
              </a:pPr>
              <a:t>21</a:t>
            </a:fld>
            <a:endParaRPr lang="fr-FR" altLang="fr-FR" smtClean="0">
              <a:latin typeface="Arial" charset="0"/>
              <a:cs typeface="Arial" charset="0"/>
            </a:endParaRPr>
          </a:p>
        </p:txBody>
      </p:sp>
    </p:spTree>
    <p:extLst>
      <p:ext uri="{BB962C8B-B14F-4D97-AF65-F5344CB8AC3E}">
        <p14:creationId xmlns:p14="http://schemas.microsoft.com/office/powerpoint/2010/main" val="3169919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image des diapositives 1"/>
          <p:cNvSpPr>
            <a:spLocks noGrp="1" noRot="1" noChangeAspect="1" noTextEdit="1"/>
          </p:cNvSpPr>
          <p:nvPr>
            <p:ph type="sldImg"/>
          </p:nvPr>
        </p:nvSpPr>
        <p:spPr>
          <a:ln/>
        </p:spPr>
      </p:sp>
      <p:sp>
        <p:nvSpPr>
          <p:cNvPr id="39939"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fr-FR" altLang="fr-FR" smtClean="0"/>
              <a:t>Est-ce que cette disparité serait expliquée par un trop faible nombre de contaminants fixés sur chaque support? </a:t>
            </a:r>
            <a:r>
              <a:rPr lang="fr-FR" altLang="fr-FR" smtClean="0">
                <a:solidFill>
                  <a:srgbClr val="C00000"/>
                </a:solidFill>
              </a:rPr>
              <a:t>Disparité déjà retrouvée dans l’étude de ….</a:t>
            </a:r>
          </a:p>
        </p:txBody>
      </p:sp>
      <p:sp>
        <p:nvSpPr>
          <p:cNvPr id="39940"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E32FFF6B-7DE5-4A27-9F07-971B51ADAE4D}" type="slidenum">
              <a:rPr lang="fr-FR" altLang="fr-FR" smtClean="0">
                <a:latin typeface="Arial" charset="0"/>
                <a:cs typeface="Arial" charset="0"/>
              </a:rPr>
              <a:pPr>
                <a:spcBef>
                  <a:spcPct val="0"/>
                </a:spcBef>
              </a:pPr>
              <a:t>22</a:t>
            </a:fld>
            <a:endParaRPr lang="fr-FR" altLang="fr-FR" smtClean="0">
              <a:latin typeface="Arial" charset="0"/>
              <a:cs typeface="Arial" charset="0"/>
            </a:endParaRPr>
          </a:p>
        </p:txBody>
      </p:sp>
    </p:spTree>
    <p:extLst>
      <p:ext uri="{BB962C8B-B14F-4D97-AF65-F5344CB8AC3E}">
        <p14:creationId xmlns:p14="http://schemas.microsoft.com/office/powerpoint/2010/main" val="3552586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a:ln/>
        </p:spPr>
      </p:sp>
      <p:sp>
        <p:nvSpPr>
          <p:cNvPr id="40963"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fr-FR" altLang="fr-FR" smtClean="0"/>
              <a:t>Ce résultat homogène répond non seulement à notre question de départ mais témoigne également de la qualité de notre protocole de prélèvement-ensemencement.</a:t>
            </a:r>
          </a:p>
        </p:txBody>
      </p:sp>
      <p:sp>
        <p:nvSpPr>
          <p:cNvPr id="40964"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748AB9E2-BB06-499B-910F-4BB5EBDAEDBF}" type="slidenum">
              <a:rPr lang="fr-FR" altLang="fr-FR" smtClean="0">
                <a:latin typeface="Arial" charset="0"/>
                <a:cs typeface="Arial" charset="0"/>
              </a:rPr>
              <a:pPr>
                <a:spcBef>
                  <a:spcPct val="0"/>
                </a:spcBef>
              </a:pPr>
              <a:t>29</a:t>
            </a:fld>
            <a:endParaRPr lang="fr-FR" altLang="fr-FR" smtClean="0">
              <a:latin typeface="Arial" charset="0"/>
              <a:cs typeface="Arial" charset="0"/>
            </a:endParaRPr>
          </a:p>
        </p:txBody>
      </p:sp>
    </p:spTree>
    <p:extLst>
      <p:ext uri="{BB962C8B-B14F-4D97-AF65-F5344CB8AC3E}">
        <p14:creationId xmlns:p14="http://schemas.microsoft.com/office/powerpoint/2010/main" val="2067145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ce réservé de l'image des diapositives 1"/>
          <p:cNvSpPr>
            <a:spLocks noGrp="1" noRot="1" noChangeAspect="1" noTextEdit="1"/>
          </p:cNvSpPr>
          <p:nvPr>
            <p:ph type="sldImg"/>
          </p:nvPr>
        </p:nvSpPr>
        <p:spPr>
          <a:ln/>
        </p:spPr>
      </p:sp>
      <p:sp>
        <p:nvSpPr>
          <p:cNvPr id="41987"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fr-FR" altLang="fr-FR" smtClean="0"/>
              <a:t>Cette 1ère étude sur le sujet montre qu’en présence d’eau résiduelle, la conservation de l’état stérile est maintenue pendant un minimum de 14 jours dans les plateaux opératoires emballés en conteneur et en double emballage non-tissé. Ces résultats apportent les premiers éléments de réponse sur l’utilisation possible ou la non-utilisation de compositions humides. Une certitude serait apportée par une étude complémentaire utilisant un nombre d’échantillon précisé dans les méthodes standards d’évaluation des agents sporicides.</a:t>
            </a:r>
          </a:p>
        </p:txBody>
      </p:sp>
      <p:sp>
        <p:nvSpPr>
          <p:cNvPr id="41988"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148C061B-BAAB-49A5-BB39-6D67ABDC8019}" type="slidenum">
              <a:rPr lang="fr-FR" altLang="fr-FR" smtClean="0">
                <a:latin typeface="Arial" charset="0"/>
                <a:cs typeface="Arial" charset="0"/>
              </a:rPr>
              <a:pPr>
                <a:spcBef>
                  <a:spcPct val="0"/>
                </a:spcBef>
              </a:pPr>
              <a:t>30</a:t>
            </a:fld>
            <a:endParaRPr lang="fr-FR" altLang="fr-FR" smtClean="0">
              <a:latin typeface="Arial" charset="0"/>
              <a:cs typeface="Arial" charset="0"/>
            </a:endParaRPr>
          </a:p>
        </p:txBody>
      </p:sp>
    </p:spTree>
    <p:extLst>
      <p:ext uri="{BB962C8B-B14F-4D97-AF65-F5344CB8AC3E}">
        <p14:creationId xmlns:p14="http://schemas.microsoft.com/office/powerpoint/2010/main" val="724495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009E63CD-38C1-4F3E-93D2-32A39BE38CB1}" type="datetime1">
              <a:rPr lang="fr-FR" smtClean="0"/>
              <a:t>08/10/2015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E38C6FA-3382-4AC8-891A-48023CB5D0D0}" type="slidenum">
              <a:rPr lang="fr-FR" smtClean="0"/>
              <a:t>‹#›</a:t>
            </a:fld>
            <a:endParaRPr lang="fr-FR"/>
          </a:p>
        </p:txBody>
      </p:sp>
    </p:spTree>
    <p:extLst>
      <p:ext uri="{BB962C8B-B14F-4D97-AF65-F5344CB8AC3E}">
        <p14:creationId xmlns:p14="http://schemas.microsoft.com/office/powerpoint/2010/main" val="130333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D02F87C-2611-4007-88B8-3C0C738C8686}" type="datetime1">
              <a:rPr lang="fr-FR" smtClean="0"/>
              <a:t>08/10/2015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E38C6FA-3382-4AC8-891A-48023CB5D0D0}" type="slidenum">
              <a:rPr lang="fr-FR" smtClean="0"/>
              <a:t>‹#›</a:t>
            </a:fld>
            <a:endParaRPr lang="fr-FR"/>
          </a:p>
        </p:txBody>
      </p:sp>
    </p:spTree>
    <p:extLst>
      <p:ext uri="{BB962C8B-B14F-4D97-AF65-F5344CB8AC3E}">
        <p14:creationId xmlns:p14="http://schemas.microsoft.com/office/powerpoint/2010/main" val="650969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E3CAA21-CB9F-40EE-8D27-E2007DE7DCCF}" type="datetime1">
              <a:rPr lang="fr-FR" smtClean="0"/>
              <a:t>08/10/2015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E38C6FA-3382-4AC8-891A-48023CB5D0D0}" type="slidenum">
              <a:rPr lang="fr-FR" smtClean="0"/>
              <a:t>‹#›</a:t>
            </a:fld>
            <a:endParaRPr lang="fr-FR"/>
          </a:p>
        </p:txBody>
      </p:sp>
    </p:spTree>
    <p:extLst>
      <p:ext uri="{BB962C8B-B14F-4D97-AF65-F5344CB8AC3E}">
        <p14:creationId xmlns:p14="http://schemas.microsoft.com/office/powerpoint/2010/main" val="971716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49F70C0-F9EC-4579-9D6E-560E711BD926}" type="datetime1">
              <a:rPr lang="fr-FR" smtClean="0"/>
              <a:t>08/10/2015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E38C6FA-3382-4AC8-891A-48023CB5D0D0}" type="slidenum">
              <a:rPr lang="fr-FR" smtClean="0"/>
              <a:t>‹#›</a:t>
            </a:fld>
            <a:endParaRPr lang="fr-FR"/>
          </a:p>
        </p:txBody>
      </p:sp>
    </p:spTree>
    <p:extLst>
      <p:ext uri="{BB962C8B-B14F-4D97-AF65-F5344CB8AC3E}">
        <p14:creationId xmlns:p14="http://schemas.microsoft.com/office/powerpoint/2010/main" val="2618053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075B7F96-7E1B-4805-B87C-FB2B2B32AA79}" type="datetime1">
              <a:rPr lang="fr-FR" smtClean="0"/>
              <a:t>08/10/2015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E38C6FA-3382-4AC8-891A-48023CB5D0D0}" type="slidenum">
              <a:rPr lang="fr-FR" smtClean="0"/>
              <a:t>‹#›</a:t>
            </a:fld>
            <a:endParaRPr lang="fr-FR"/>
          </a:p>
        </p:txBody>
      </p:sp>
    </p:spTree>
    <p:extLst>
      <p:ext uri="{BB962C8B-B14F-4D97-AF65-F5344CB8AC3E}">
        <p14:creationId xmlns:p14="http://schemas.microsoft.com/office/powerpoint/2010/main" val="4018733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324349A-25CC-4C9C-B039-8B4565541140}" type="datetime1">
              <a:rPr lang="fr-FR" smtClean="0"/>
              <a:t>08/10/2015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E38C6FA-3382-4AC8-891A-48023CB5D0D0}" type="slidenum">
              <a:rPr lang="fr-FR" smtClean="0"/>
              <a:t>‹#›</a:t>
            </a:fld>
            <a:endParaRPr lang="fr-FR"/>
          </a:p>
        </p:txBody>
      </p:sp>
    </p:spTree>
    <p:extLst>
      <p:ext uri="{BB962C8B-B14F-4D97-AF65-F5344CB8AC3E}">
        <p14:creationId xmlns:p14="http://schemas.microsoft.com/office/powerpoint/2010/main" val="1117891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07FBBCE-CE56-4B84-A42E-0CFF538C58C3}" type="datetime1">
              <a:rPr lang="fr-FR" smtClean="0"/>
              <a:t>08/10/2015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E38C6FA-3382-4AC8-891A-48023CB5D0D0}" type="slidenum">
              <a:rPr lang="fr-FR" smtClean="0"/>
              <a:t>‹#›</a:t>
            </a:fld>
            <a:endParaRPr lang="fr-FR"/>
          </a:p>
        </p:txBody>
      </p:sp>
    </p:spTree>
    <p:extLst>
      <p:ext uri="{BB962C8B-B14F-4D97-AF65-F5344CB8AC3E}">
        <p14:creationId xmlns:p14="http://schemas.microsoft.com/office/powerpoint/2010/main" val="4273638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039D4096-E74B-4BFE-8644-48C8ED96FF3E}" type="datetime1">
              <a:rPr lang="fr-FR" smtClean="0"/>
              <a:t>08/10/2015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E38C6FA-3382-4AC8-891A-48023CB5D0D0}" type="slidenum">
              <a:rPr lang="fr-FR" smtClean="0"/>
              <a:t>‹#›</a:t>
            </a:fld>
            <a:endParaRPr lang="fr-FR"/>
          </a:p>
        </p:txBody>
      </p:sp>
    </p:spTree>
    <p:extLst>
      <p:ext uri="{BB962C8B-B14F-4D97-AF65-F5344CB8AC3E}">
        <p14:creationId xmlns:p14="http://schemas.microsoft.com/office/powerpoint/2010/main" val="2783001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E7D9D2F-6998-4754-A9FC-914560D79C5C}" type="datetime1">
              <a:rPr lang="fr-FR" smtClean="0"/>
              <a:t>08/10/2015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E38C6FA-3382-4AC8-891A-48023CB5D0D0}" type="slidenum">
              <a:rPr lang="fr-FR" smtClean="0"/>
              <a:t>‹#›</a:t>
            </a:fld>
            <a:endParaRPr lang="fr-FR"/>
          </a:p>
        </p:txBody>
      </p:sp>
    </p:spTree>
    <p:extLst>
      <p:ext uri="{BB962C8B-B14F-4D97-AF65-F5344CB8AC3E}">
        <p14:creationId xmlns:p14="http://schemas.microsoft.com/office/powerpoint/2010/main" val="1676389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B50D84B-8DD8-4289-B42F-0A8A2E50F03A}" type="datetime1">
              <a:rPr lang="fr-FR" smtClean="0"/>
              <a:t>08/10/2015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E38C6FA-3382-4AC8-891A-48023CB5D0D0}" type="slidenum">
              <a:rPr lang="fr-FR" smtClean="0"/>
              <a:t>‹#›</a:t>
            </a:fld>
            <a:endParaRPr lang="fr-FR"/>
          </a:p>
        </p:txBody>
      </p:sp>
    </p:spTree>
    <p:extLst>
      <p:ext uri="{BB962C8B-B14F-4D97-AF65-F5344CB8AC3E}">
        <p14:creationId xmlns:p14="http://schemas.microsoft.com/office/powerpoint/2010/main" val="1822773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DA89067-513F-43C4-B39B-7FE11E64C5F0}" type="datetime1">
              <a:rPr lang="fr-FR" smtClean="0"/>
              <a:t>08/10/2015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E38C6FA-3382-4AC8-891A-48023CB5D0D0}" type="slidenum">
              <a:rPr lang="fr-FR" smtClean="0"/>
              <a:t>‹#›</a:t>
            </a:fld>
            <a:endParaRPr lang="fr-FR"/>
          </a:p>
        </p:txBody>
      </p:sp>
    </p:spTree>
    <p:extLst>
      <p:ext uri="{BB962C8B-B14F-4D97-AF65-F5344CB8AC3E}">
        <p14:creationId xmlns:p14="http://schemas.microsoft.com/office/powerpoint/2010/main" val="2510912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4CCC9B-C1FB-42D9-BC8A-9E5792F7A3B6}" type="datetime1">
              <a:rPr lang="fr-FR" smtClean="0"/>
              <a:t>08/10/2015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38C6FA-3382-4AC8-891A-48023CB5D0D0}" type="slidenum">
              <a:rPr lang="fr-FR" smtClean="0"/>
              <a:t>‹#›</a:t>
            </a:fld>
            <a:endParaRPr lang="fr-FR"/>
          </a:p>
        </p:txBody>
      </p:sp>
    </p:spTree>
    <p:extLst>
      <p:ext uri="{BB962C8B-B14F-4D97-AF65-F5344CB8AC3E}">
        <p14:creationId xmlns:p14="http://schemas.microsoft.com/office/powerpoint/2010/main" val="2788314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Image 28"/>
          <p:cNvPicPr>
            <a:picLocks noChangeAspect="1"/>
          </p:cNvPicPr>
          <p:nvPr/>
        </p:nvPicPr>
        <p:blipFill>
          <a:blip r:embed="rId2"/>
          <a:stretch>
            <a:fillRect/>
          </a:stretch>
        </p:blipFill>
        <p:spPr>
          <a:xfrm>
            <a:off x="-2" y="27"/>
            <a:ext cx="12192002" cy="1089706"/>
          </a:xfrm>
          <a:prstGeom prst="rect">
            <a:avLst/>
          </a:prstGeom>
        </p:spPr>
      </p:pic>
      <p:sp>
        <p:nvSpPr>
          <p:cNvPr id="3" name="Titre 1"/>
          <p:cNvSpPr txBox="1">
            <a:spLocks/>
          </p:cNvSpPr>
          <p:nvPr/>
        </p:nvSpPr>
        <p:spPr bwMode="auto">
          <a:xfrm>
            <a:off x="1548384" y="2086676"/>
            <a:ext cx="9668256" cy="18025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altLang="fr-FR" sz="4000" dirty="0" smtClean="0">
                <a:effectLst>
                  <a:outerShdw blurRad="38100" dist="38100" dir="2700000" algn="tl">
                    <a:srgbClr val="000000">
                      <a:alpha val="43137"/>
                    </a:srgbClr>
                  </a:outerShdw>
                </a:effectLst>
              </a:rPr>
              <a:t>EVALUATION DE L’IMPACT DE L’HUMIDITE RESIDUELLE DANS LES</a:t>
            </a:r>
            <a:br>
              <a:rPr lang="fr-FR" altLang="fr-FR" sz="4000" dirty="0" smtClean="0">
                <a:effectLst>
                  <a:outerShdw blurRad="38100" dist="38100" dir="2700000" algn="tl">
                    <a:srgbClr val="000000">
                      <a:alpha val="43137"/>
                    </a:srgbClr>
                  </a:outerShdw>
                </a:effectLst>
              </a:rPr>
            </a:br>
            <a:r>
              <a:rPr lang="fr-FR" altLang="fr-FR" sz="4000" dirty="0" smtClean="0">
                <a:effectLst>
                  <a:outerShdw blurRad="38100" dist="38100" dir="2700000" algn="tl">
                    <a:srgbClr val="000000">
                      <a:alpha val="43137"/>
                    </a:srgbClr>
                  </a:outerShdw>
                </a:effectLst>
              </a:rPr>
              <a:t>PLATEAUX OPERATOIRES APRES STERILISATION</a:t>
            </a:r>
          </a:p>
        </p:txBody>
      </p:sp>
      <p:sp>
        <p:nvSpPr>
          <p:cNvPr id="4" name="Espace réservé du contenu 2"/>
          <p:cNvSpPr>
            <a:spLocks noGrp="1"/>
          </p:cNvSpPr>
          <p:nvPr/>
        </p:nvSpPr>
        <p:spPr bwMode="auto">
          <a:xfrm>
            <a:off x="2730688" y="4555427"/>
            <a:ext cx="7056438" cy="1439862"/>
          </a:xfrm>
          <a:prstGeom prst="rect">
            <a:avLst/>
          </a:prstGeom>
          <a:ln>
            <a:miter lim="800000"/>
            <a:headEnd/>
            <a:tailEnd/>
          </a:ln>
        </p:spPr>
        <p:txBody>
          <a:bodyPr/>
          <a:lstStyle>
            <a:lvl1pPr marL="342900" indent="-342900" algn="l" rtl="0" eaLnBrk="0" fontAlgn="base" hangingPunct="0">
              <a:spcBef>
                <a:spcPct val="20000"/>
              </a:spcBef>
              <a:spcAft>
                <a:spcPct val="0"/>
              </a:spcAft>
              <a:buFont typeface="Calibri" pitchFamily="34" charset="0"/>
              <a:buAutoNum type="alphaUcPeriod"/>
              <a:defRPr sz="3200" b="1" kern="1200">
                <a:solidFill>
                  <a:srgbClr val="BAB0A9"/>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Clr>
                <a:srgbClr val="B50422"/>
              </a:buClr>
              <a:buSzPct val="120000"/>
              <a:buFont typeface="Arial" charset="0"/>
              <a:buChar char="•"/>
              <a:defRPr sz="1600" b="1" kern="1200">
                <a:solidFill>
                  <a:srgbClr val="B50422"/>
                </a:solidFill>
                <a:latin typeface="Verdana" pitchFamily="34" charset="0"/>
                <a:ea typeface="Verdana" pitchFamily="34" charset="0"/>
                <a:cs typeface="Verdana" pitchFamily="34" charset="0"/>
              </a:defRPr>
            </a:lvl2pPr>
            <a:lvl3pPr marL="1143000" indent="-228600" algn="l" rtl="0" eaLnBrk="0" fontAlgn="base" hangingPunct="0">
              <a:spcBef>
                <a:spcPct val="20000"/>
              </a:spcBef>
              <a:spcAft>
                <a:spcPct val="0"/>
              </a:spcAft>
              <a:buClr>
                <a:srgbClr val="82A0CE"/>
              </a:buClr>
              <a:buFont typeface="Wingdings" pitchFamily="2" charset="2"/>
              <a:buChar char="è"/>
              <a:defRPr sz="1200" kern="120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Clr>
                <a:srgbClr val="BAB0A9"/>
              </a:buClr>
              <a:buFont typeface="Wingdings" pitchFamily="2" charset="2"/>
              <a:buChar char="§"/>
              <a:defRPr sz="1200" kern="120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Clr>
                <a:schemeClr val="tx1"/>
              </a:buClr>
              <a:buFont typeface="Arial" pitchFamily="34" charset="0"/>
              <a:buChar char="•"/>
              <a:defRPr sz="1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Calibri" pitchFamily="34" charset="0"/>
              <a:buNone/>
              <a:defRPr/>
            </a:pPr>
            <a:r>
              <a:rPr lang="fr-FR" sz="1600" dirty="0" smtClean="0">
                <a:solidFill>
                  <a:srgbClr val="C00000"/>
                </a:solidFill>
                <a:latin typeface="+mn-lt"/>
              </a:rPr>
              <a:t>Dr </a:t>
            </a:r>
            <a:r>
              <a:rPr lang="fr-FR" sz="1600" dirty="0" err="1" smtClean="0">
                <a:solidFill>
                  <a:srgbClr val="C00000"/>
                </a:solidFill>
                <a:latin typeface="+mn-lt"/>
              </a:rPr>
              <a:t>C.Fayard</a:t>
            </a:r>
            <a:r>
              <a:rPr lang="fr-FR" sz="1600" dirty="0" smtClean="0">
                <a:solidFill>
                  <a:srgbClr val="C00000"/>
                </a:solidFill>
                <a:latin typeface="+mn-lt"/>
              </a:rPr>
              <a:t>, </a:t>
            </a:r>
            <a:r>
              <a:rPr lang="fr-FR" sz="1600" dirty="0">
                <a:solidFill>
                  <a:srgbClr val="C00000"/>
                </a:solidFill>
                <a:latin typeface="+mn-lt"/>
              </a:rPr>
              <a:t>Dr </a:t>
            </a:r>
            <a:r>
              <a:rPr lang="fr-FR" sz="1600" dirty="0" err="1">
                <a:solidFill>
                  <a:srgbClr val="C00000"/>
                </a:solidFill>
                <a:latin typeface="+mn-lt"/>
              </a:rPr>
              <a:t>C.Lambert</a:t>
            </a:r>
            <a:r>
              <a:rPr lang="fr-FR" sz="1600" dirty="0">
                <a:solidFill>
                  <a:srgbClr val="C00000"/>
                </a:solidFill>
                <a:latin typeface="+mn-lt"/>
              </a:rPr>
              <a:t>, Dr  </a:t>
            </a:r>
            <a:r>
              <a:rPr lang="fr-FR" sz="1600" dirty="0" err="1" smtClean="0">
                <a:solidFill>
                  <a:srgbClr val="C00000"/>
                </a:solidFill>
                <a:latin typeface="+mn-lt"/>
              </a:rPr>
              <a:t>C.Guimier-Pingault</a:t>
            </a:r>
            <a:r>
              <a:rPr lang="fr-FR" sz="1600" dirty="0">
                <a:solidFill>
                  <a:srgbClr val="C00000"/>
                </a:solidFill>
                <a:latin typeface="+mn-lt"/>
              </a:rPr>
              <a:t>, Dr </a:t>
            </a:r>
            <a:r>
              <a:rPr lang="fr-FR" sz="1600" dirty="0" err="1">
                <a:solidFill>
                  <a:srgbClr val="C00000"/>
                </a:solidFill>
                <a:latin typeface="+mn-lt"/>
              </a:rPr>
              <a:t>M.Levast</a:t>
            </a:r>
            <a:r>
              <a:rPr lang="fr-FR" sz="1600" dirty="0">
                <a:solidFill>
                  <a:srgbClr val="C00000"/>
                </a:solidFill>
                <a:latin typeface="+mn-lt"/>
              </a:rPr>
              <a:t>, Dr </a:t>
            </a:r>
            <a:r>
              <a:rPr lang="fr-FR" sz="1600" dirty="0" err="1">
                <a:solidFill>
                  <a:srgbClr val="C00000"/>
                </a:solidFill>
                <a:latin typeface="+mn-lt"/>
              </a:rPr>
              <a:t>R.Germi</a:t>
            </a:r>
            <a:endParaRPr lang="fr-FR" sz="1600" dirty="0">
              <a:solidFill>
                <a:srgbClr val="C00000"/>
              </a:solidFill>
              <a:latin typeface="+mn-lt"/>
            </a:endParaRPr>
          </a:p>
          <a:p>
            <a:pPr marL="0" indent="0" algn="ctr" eaLnBrk="1" hangingPunct="1">
              <a:buFont typeface="Calibri" pitchFamily="34" charset="0"/>
              <a:buNone/>
              <a:defRPr/>
            </a:pPr>
            <a:r>
              <a:rPr lang="fr-FR" sz="1600" dirty="0">
                <a:solidFill>
                  <a:srgbClr val="C00000"/>
                </a:solidFill>
                <a:latin typeface="+mn-lt"/>
              </a:rPr>
              <a:t>16th World </a:t>
            </a:r>
            <a:r>
              <a:rPr lang="fr-FR" sz="1600" dirty="0" err="1">
                <a:solidFill>
                  <a:srgbClr val="C00000"/>
                </a:solidFill>
                <a:latin typeface="+mn-lt"/>
              </a:rPr>
              <a:t>Sterilization</a:t>
            </a:r>
            <a:r>
              <a:rPr lang="fr-FR" sz="1600" dirty="0">
                <a:solidFill>
                  <a:srgbClr val="C00000"/>
                </a:solidFill>
                <a:latin typeface="+mn-lt"/>
              </a:rPr>
              <a:t> </a:t>
            </a:r>
            <a:r>
              <a:rPr lang="fr-FR" sz="1600" dirty="0" err="1">
                <a:solidFill>
                  <a:srgbClr val="C00000"/>
                </a:solidFill>
                <a:latin typeface="+mn-lt"/>
              </a:rPr>
              <a:t>Congress</a:t>
            </a:r>
            <a:r>
              <a:rPr lang="fr-FR" sz="1600" dirty="0">
                <a:solidFill>
                  <a:srgbClr val="C00000"/>
                </a:solidFill>
                <a:latin typeface="+mn-lt"/>
              </a:rPr>
              <a:t> </a:t>
            </a:r>
            <a:r>
              <a:rPr lang="fr-FR" sz="1600" dirty="0" smtClean="0">
                <a:solidFill>
                  <a:srgbClr val="C00000"/>
                </a:solidFill>
                <a:latin typeface="+mn-lt"/>
              </a:rPr>
              <a:t>-7 au 10 octobre 2015</a:t>
            </a:r>
          </a:p>
          <a:p>
            <a:pPr marL="0" indent="0" algn="ctr" eaLnBrk="1" hangingPunct="1">
              <a:buFont typeface="Calibri" pitchFamily="34" charset="0"/>
              <a:buNone/>
              <a:defRPr/>
            </a:pPr>
            <a:r>
              <a:rPr lang="fr-FR" sz="1600" dirty="0" smtClean="0">
                <a:solidFill>
                  <a:srgbClr val="C00000"/>
                </a:solidFill>
                <a:latin typeface="+mn-lt"/>
              </a:rPr>
              <a:t>Lille, France</a:t>
            </a:r>
          </a:p>
        </p:txBody>
      </p:sp>
      <p:sp>
        <p:nvSpPr>
          <p:cNvPr id="2" name="Espace réservé du numéro de diapositive 1"/>
          <p:cNvSpPr>
            <a:spLocks noGrp="1"/>
          </p:cNvSpPr>
          <p:nvPr>
            <p:ph type="sldNum" sz="quarter" idx="12"/>
          </p:nvPr>
        </p:nvSpPr>
        <p:spPr/>
        <p:txBody>
          <a:bodyPr/>
          <a:lstStyle/>
          <a:p>
            <a:fld id="{7E38C6FA-3382-4AC8-891A-48023CB5D0D0}" type="slidenum">
              <a:rPr lang="fr-FR" smtClean="0"/>
              <a:t>1</a:t>
            </a:fld>
            <a:endParaRPr lang="fr-FR"/>
          </a:p>
        </p:txBody>
      </p:sp>
      <p:pic>
        <p:nvPicPr>
          <p:cNvPr id="38914" name="Picture 2" descr="http://tetrasnet.chasih.chc/upload/docs/image/gif/2015-01/logo_ch_metropole_savoie_210-140.gif"/>
          <p:cNvPicPr>
            <a:picLocks noChangeAspect="1" noChangeArrowheads="1"/>
          </p:cNvPicPr>
          <p:nvPr/>
        </p:nvPicPr>
        <p:blipFill rotWithShape="1">
          <a:blip r:embed="rId3">
            <a:extLst>
              <a:ext uri="{28A0092B-C50C-407E-A947-70E740481C1C}">
                <a14:useLocalDpi xmlns:a14="http://schemas.microsoft.com/office/drawing/2010/main" val="0"/>
              </a:ext>
            </a:extLst>
          </a:blip>
          <a:srcRect l="4637" b="8087"/>
          <a:stretch/>
        </p:blipFill>
        <p:spPr bwMode="auto">
          <a:xfrm>
            <a:off x="10180704" y="1"/>
            <a:ext cx="2011296" cy="1292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8318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u contenu 2"/>
          <p:cNvSpPr>
            <a:spLocks noGrp="1"/>
          </p:cNvSpPr>
          <p:nvPr>
            <p:ph idx="1"/>
          </p:nvPr>
        </p:nvSpPr>
        <p:spPr bwMode="auto">
          <a:xfrm>
            <a:off x="609600" y="1417638"/>
            <a:ext cx="10972800" cy="571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Wingdings" pitchFamily="2" charset="2"/>
              <a:buChar char="q"/>
            </a:pPr>
            <a:r>
              <a:rPr lang="fr-FR" altLang="fr-FR" smtClean="0">
                <a:solidFill>
                  <a:srgbClr val="C00000"/>
                </a:solidFill>
                <a:latin typeface="Calibri" pitchFamily="34" charset="0"/>
              </a:rPr>
              <a:t> Cycle de stérilisation</a:t>
            </a:r>
          </a:p>
          <a:p>
            <a:endParaRPr lang="fr-FR" altLang="fr-FR" smtClean="0">
              <a:solidFill>
                <a:srgbClr val="C00000"/>
              </a:solidFill>
              <a:latin typeface="Calibri" pitchFamily="34" charset="0"/>
            </a:endParaRPr>
          </a:p>
          <a:p>
            <a:endParaRPr lang="fr-FR" altLang="fr-FR" smtClean="0">
              <a:solidFill>
                <a:srgbClr val="C00000"/>
              </a:solidFill>
              <a:latin typeface="Calibri" pitchFamily="34" charset="0"/>
            </a:endParaRPr>
          </a:p>
        </p:txBody>
      </p:sp>
      <p:sp>
        <p:nvSpPr>
          <p:cNvPr id="5" name="Espace réservé du numéro de diapositive 4"/>
          <p:cNvSpPr>
            <a:spLocks noGrp="1"/>
          </p:cNvSpPr>
          <p:nvPr>
            <p:ph type="sldNum" sz="quarter" idx="12"/>
          </p:nvPr>
        </p:nvSpPr>
        <p:spPr>
          <a:xfrm>
            <a:off x="10858500" y="6448426"/>
            <a:ext cx="1016000" cy="365125"/>
          </a:xfrm>
        </p:spPr>
        <p:txBody>
          <a:bodyPr/>
          <a:lstStyle/>
          <a:p>
            <a:pPr>
              <a:defRPr/>
            </a:pPr>
            <a:fld id="{E1A03AE8-AB7E-4431-8159-9CD6F8726771}" type="slidenum">
              <a:rPr lang="fr-FR">
                <a:solidFill>
                  <a:schemeClr val="accent2">
                    <a:lumMod val="75000"/>
                  </a:schemeClr>
                </a:solidFill>
              </a:rPr>
              <a:pPr>
                <a:defRPr/>
              </a:pPr>
              <a:t>10</a:t>
            </a:fld>
            <a:endParaRPr lang="fr-FR" dirty="0">
              <a:solidFill>
                <a:schemeClr val="accent2">
                  <a:lumMod val="75000"/>
                </a:schemeClr>
              </a:solidFill>
            </a:endParaRPr>
          </a:p>
        </p:txBody>
      </p:sp>
      <p:pic>
        <p:nvPicPr>
          <p:cNvPr id="13316" name="Imag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1" y="1928813"/>
            <a:ext cx="70485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Imag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1" y="4214814"/>
            <a:ext cx="7048500"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Ellipse 9"/>
          <p:cNvSpPr/>
          <p:nvPr/>
        </p:nvSpPr>
        <p:spPr>
          <a:xfrm>
            <a:off x="6096000" y="2643189"/>
            <a:ext cx="2762251" cy="12858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1" name="Ellipse 10"/>
          <p:cNvSpPr/>
          <p:nvPr/>
        </p:nvSpPr>
        <p:spPr>
          <a:xfrm>
            <a:off x="8191500" y="4643439"/>
            <a:ext cx="666751" cy="12858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 name="ZoneTexte 1"/>
          <p:cNvSpPr txBox="1">
            <a:spLocks noChangeArrowheads="1"/>
          </p:cNvSpPr>
          <p:nvPr/>
        </p:nvSpPr>
        <p:spPr bwMode="auto">
          <a:xfrm>
            <a:off x="6671734" y="2276476"/>
            <a:ext cx="182456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1600">
                <a:latin typeface="Calibri" pitchFamily="34" charset="0"/>
              </a:rPr>
              <a:t>35 minutes</a:t>
            </a:r>
          </a:p>
        </p:txBody>
      </p:sp>
      <p:sp>
        <p:nvSpPr>
          <p:cNvPr id="12" name="ZoneTexte 11"/>
          <p:cNvSpPr txBox="1">
            <a:spLocks noChangeArrowheads="1"/>
          </p:cNvSpPr>
          <p:nvPr/>
        </p:nvSpPr>
        <p:spPr bwMode="auto">
          <a:xfrm>
            <a:off x="7901518" y="4292601"/>
            <a:ext cx="136313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1600">
                <a:latin typeface="Calibri" pitchFamily="34" charset="0"/>
              </a:rPr>
              <a:t>1 minute</a:t>
            </a:r>
          </a:p>
        </p:txBody>
      </p:sp>
      <p:sp>
        <p:nvSpPr>
          <p:cNvPr id="13322" name="Titre 1"/>
          <p:cNvSpPr>
            <a:spLocks noGrp="1"/>
          </p:cNvSpPr>
          <p:nvPr>
            <p:ph type="title"/>
          </p:nvPr>
        </p:nvSpPr>
        <p:spPr bwMode="auto">
          <a:xfrm>
            <a:off x="266700" y="503239"/>
            <a:ext cx="10972800" cy="4778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fr-FR" altLang="fr-FR" smtClean="0"/>
              <a:t>Essais préliminaires</a:t>
            </a:r>
          </a:p>
        </p:txBody>
      </p:sp>
      <p:pic>
        <p:nvPicPr>
          <p:cNvPr id="13" name="Imag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88935" y="296429"/>
            <a:ext cx="1098958" cy="1098958"/>
          </a:xfrm>
          <a:prstGeom prst="rect">
            <a:avLst/>
          </a:prstGeom>
        </p:spPr>
      </p:pic>
      <p:sp>
        <p:nvSpPr>
          <p:cNvPr id="14" name="ZoneTexte 13"/>
          <p:cNvSpPr txBox="1"/>
          <p:nvPr/>
        </p:nvSpPr>
        <p:spPr>
          <a:xfrm>
            <a:off x="11029751" y="1346403"/>
            <a:ext cx="1490492" cy="200055"/>
          </a:xfrm>
          <a:prstGeom prst="rect">
            <a:avLst/>
          </a:prstGeom>
          <a:noFill/>
        </p:spPr>
        <p:txBody>
          <a:bodyPr wrap="square" rtlCol="0">
            <a:spAutoFit/>
          </a:bodyPr>
          <a:lstStyle/>
          <a:p>
            <a:r>
              <a:rPr lang="fr-FR" sz="700" b="1" dirty="0" smtClean="0">
                <a:solidFill>
                  <a:schemeClr val="tx1">
                    <a:lumMod val="65000"/>
                    <a:lumOff val="35000"/>
                  </a:schemeClr>
                </a:solidFill>
                <a:latin typeface="Arial Black" panose="020B0A04020102020204" pitchFamily="34" charset="0"/>
              </a:rPr>
              <a:t>7-10 oct. 2015</a:t>
            </a:r>
            <a:endParaRPr lang="fr-FR" sz="700" b="1" dirty="0">
              <a:solidFill>
                <a:schemeClr val="tx1">
                  <a:lumMod val="65000"/>
                  <a:lumOff val="35000"/>
                </a:schemeClr>
              </a:solidFill>
              <a:latin typeface="Arial Black" panose="020B0A04020102020204" pitchFamily="34" charset="0"/>
            </a:endParaRPr>
          </a:p>
        </p:txBody>
      </p:sp>
    </p:spTree>
    <p:extLst>
      <p:ext uri="{BB962C8B-B14F-4D97-AF65-F5344CB8AC3E}">
        <p14:creationId xmlns:p14="http://schemas.microsoft.com/office/powerpoint/2010/main" val="11022449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2"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contenu 2"/>
          <p:cNvSpPr>
            <a:spLocks noGrp="1"/>
          </p:cNvSpPr>
          <p:nvPr>
            <p:ph idx="1"/>
          </p:nvPr>
        </p:nvSpPr>
        <p:spPr bwMode="auto">
          <a:xfrm>
            <a:off x="571500" y="1417638"/>
            <a:ext cx="10972800" cy="571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Wingdings" pitchFamily="2" charset="2"/>
              <a:buChar char="q"/>
            </a:pPr>
            <a:r>
              <a:rPr lang="fr-FR" altLang="fr-FR" smtClean="0">
                <a:solidFill>
                  <a:srgbClr val="C00000"/>
                </a:solidFill>
                <a:latin typeface="Calibri" pitchFamily="34" charset="0"/>
              </a:rPr>
              <a:t> Composition de la charge</a:t>
            </a:r>
          </a:p>
        </p:txBody>
      </p:sp>
      <p:sp>
        <p:nvSpPr>
          <p:cNvPr id="5" name="Espace réservé du numéro de diapositive 4"/>
          <p:cNvSpPr>
            <a:spLocks noGrp="1"/>
          </p:cNvSpPr>
          <p:nvPr>
            <p:ph type="sldNum" sz="quarter" idx="12"/>
          </p:nvPr>
        </p:nvSpPr>
        <p:spPr>
          <a:xfrm>
            <a:off x="10858500" y="6519864"/>
            <a:ext cx="1016000" cy="365125"/>
          </a:xfrm>
        </p:spPr>
        <p:txBody>
          <a:bodyPr/>
          <a:lstStyle/>
          <a:p>
            <a:pPr>
              <a:defRPr/>
            </a:pPr>
            <a:fld id="{78CCE7F4-F6C6-42BF-8531-3F51AFDCC29F}" type="slidenum">
              <a:rPr lang="fr-FR">
                <a:solidFill>
                  <a:schemeClr val="accent2">
                    <a:lumMod val="75000"/>
                  </a:schemeClr>
                </a:solidFill>
              </a:rPr>
              <a:pPr>
                <a:defRPr/>
              </a:pPr>
              <a:t>11</a:t>
            </a:fld>
            <a:endParaRPr lang="fr-FR" dirty="0">
              <a:solidFill>
                <a:schemeClr val="accent2">
                  <a:lumMod val="75000"/>
                </a:schemeClr>
              </a:solidFill>
            </a:endParaRPr>
          </a:p>
        </p:txBody>
      </p:sp>
      <p:sp>
        <p:nvSpPr>
          <p:cNvPr id="12" name="ZoneTexte 11"/>
          <p:cNvSpPr txBox="1"/>
          <p:nvPr/>
        </p:nvSpPr>
        <p:spPr>
          <a:xfrm>
            <a:off x="3329517" y="2436814"/>
            <a:ext cx="5647267" cy="1328737"/>
          </a:xfrm>
          <a:prstGeom prst="round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buFont typeface="Wingdings" pitchFamily="2" charset="2"/>
              <a:buChar char="§"/>
              <a:defRPr/>
            </a:pPr>
            <a:r>
              <a:rPr lang="fr-FR" dirty="0"/>
              <a:t> masse du matériel</a:t>
            </a:r>
          </a:p>
          <a:p>
            <a:pPr algn="ctr" fontAlgn="auto">
              <a:spcBef>
                <a:spcPts val="0"/>
              </a:spcBef>
              <a:spcAft>
                <a:spcPts val="0"/>
              </a:spcAft>
              <a:buFont typeface="Wingdings" pitchFamily="2" charset="2"/>
              <a:buChar char="§"/>
              <a:defRPr/>
            </a:pPr>
            <a:r>
              <a:rPr lang="fr-FR" dirty="0"/>
              <a:t> nature des emballages</a:t>
            </a:r>
          </a:p>
          <a:p>
            <a:pPr algn="ctr" fontAlgn="auto">
              <a:spcBef>
                <a:spcPts val="0"/>
              </a:spcBef>
              <a:spcAft>
                <a:spcPts val="0"/>
              </a:spcAft>
              <a:buFont typeface="Wingdings" pitchFamily="2" charset="2"/>
              <a:buChar char="§"/>
              <a:defRPr/>
            </a:pPr>
            <a:r>
              <a:rPr lang="fr-FR" dirty="0"/>
              <a:t> stérilisateur</a:t>
            </a:r>
          </a:p>
          <a:p>
            <a:pPr algn="ctr" fontAlgn="auto">
              <a:spcBef>
                <a:spcPts val="0"/>
              </a:spcBef>
              <a:spcAft>
                <a:spcPts val="0"/>
              </a:spcAft>
              <a:buFont typeface="Wingdings" pitchFamily="2" charset="2"/>
              <a:buChar char="§"/>
              <a:defRPr/>
            </a:pPr>
            <a:r>
              <a:rPr lang="fr-FR" dirty="0"/>
              <a:t> position du matériel dans l’autoclave</a:t>
            </a:r>
          </a:p>
        </p:txBody>
      </p:sp>
      <p:sp>
        <p:nvSpPr>
          <p:cNvPr id="13" name="ZoneTexte 12"/>
          <p:cNvSpPr txBox="1"/>
          <p:nvPr/>
        </p:nvSpPr>
        <p:spPr>
          <a:xfrm>
            <a:off x="3048000" y="5357813"/>
            <a:ext cx="6381751" cy="1022350"/>
          </a:xfrm>
          <a:prstGeom prst="round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buFont typeface="Wingdings" pitchFamily="2" charset="2"/>
              <a:buChar char="§"/>
              <a:defRPr/>
            </a:pPr>
            <a:r>
              <a:rPr lang="fr-FR" dirty="0"/>
              <a:t> quantité d’eau suffisante </a:t>
            </a:r>
          </a:p>
          <a:p>
            <a:pPr algn="ctr" fontAlgn="auto">
              <a:spcBef>
                <a:spcPts val="0"/>
              </a:spcBef>
              <a:spcAft>
                <a:spcPts val="0"/>
              </a:spcAft>
              <a:buFont typeface="Wingdings" pitchFamily="2" charset="2"/>
              <a:buChar char="§"/>
              <a:defRPr/>
            </a:pPr>
            <a:r>
              <a:rPr lang="fr-FR" dirty="0"/>
              <a:t> reproductible pour tous les </a:t>
            </a:r>
            <a:r>
              <a:rPr lang="fr-FR" dirty="0">
                <a:solidFill>
                  <a:srgbClr val="C00000"/>
                </a:solidFill>
              </a:rPr>
              <a:t>échantillons</a:t>
            </a:r>
          </a:p>
          <a:p>
            <a:pPr algn="ctr" fontAlgn="auto">
              <a:spcBef>
                <a:spcPts val="0"/>
              </a:spcBef>
              <a:spcAft>
                <a:spcPts val="0"/>
              </a:spcAft>
              <a:buFont typeface="Wingdings" pitchFamily="2" charset="2"/>
              <a:buChar char="§"/>
              <a:defRPr/>
            </a:pPr>
            <a:r>
              <a:rPr lang="fr-FR" dirty="0"/>
              <a:t> permettre de récupérer l’eau résiduelle</a:t>
            </a:r>
          </a:p>
        </p:txBody>
      </p:sp>
      <p:sp>
        <p:nvSpPr>
          <p:cNvPr id="14" name="Flèche droite rayée 13"/>
          <p:cNvSpPr/>
          <p:nvPr/>
        </p:nvSpPr>
        <p:spPr>
          <a:xfrm rot="5400000">
            <a:off x="5691188" y="4191001"/>
            <a:ext cx="1000125" cy="762000"/>
          </a:xfrm>
          <a:prstGeom prst="striped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5" name="ZoneTexte 14"/>
          <p:cNvSpPr txBox="1">
            <a:spLocks noChangeArrowheads="1"/>
          </p:cNvSpPr>
          <p:nvPr/>
        </p:nvSpPr>
        <p:spPr bwMode="auto">
          <a:xfrm>
            <a:off x="6572251" y="4357689"/>
            <a:ext cx="2667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a:latin typeface="Calibri" pitchFamily="34" charset="0"/>
              </a:rPr>
              <a:t>16 cycles d’essais</a:t>
            </a:r>
          </a:p>
        </p:txBody>
      </p:sp>
      <p:sp>
        <p:nvSpPr>
          <p:cNvPr id="14344" name="ZoneTexte 15"/>
          <p:cNvSpPr txBox="1">
            <a:spLocks noChangeArrowheads="1"/>
          </p:cNvSpPr>
          <p:nvPr/>
        </p:nvSpPr>
        <p:spPr bwMode="auto">
          <a:xfrm>
            <a:off x="4030134" y="1928813"/>
            <a:ext cx="432223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altLang="fr-FR" sz="2000">
                <a:latin typeface="Calibri" pitchFamily="34" charset="0"/>
              </a:rPr>
              <a:t>Siccité est fonction de :</a:t>
            </a:r>
          </a:p>
        </p:txBody>
      </p:sp>
      <p:sp>
        <p:nvSpPr>
          <p:cNvPr id="14345" name="Titre 1"/>
          <p:cNvSpPr>
            <a:spLocks noGrp="1"/>
          </p:cNvSpPr>
          <p:nvPr>
            <p:ph type="title"/>
          </p:nvPr>
        </p:nvSpPr>
        <p:spPr bwMode="auto">
          <a:xfrm>
            <a:off x="266700" y="549276"/>
            <a:ext cx="10972800" cy="54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fr-FR" altLang="fr-FR" smtClean="0"/>
              <a:t>Essais préliminaires</a:t>
            </a: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88935" y="296429"/>
            <a:ext cx="1098958" cy="1098958"/>
          </a:xfrm>
          <a:prstGeom prst="rect">
            <a:avLst/>
          </a:prstGeom>
        </p:spPr>
      </p:pic>
      <p:sp>
        <p:nvSpPr>
          <p:cNvPr id="11" name="ZoneTexte 10"/>
          <p:cNvSpPr txBox="1"/>
          <p:nvPr/>
        </p:nvSpPr>
        <p:spPr>
          <a:xfrm>
            <a:off x="11029751" y="1346403"/>
            <a:ext cx="1490492" cy="200055"/>
          </a:xfrm>
          <a:prstGeom prst="rect">
            <a:avLst/>
          </a:prstGeom>
          <a:noFill/>
        </p:spPr>
        <p:txBody>
          <a:bodyPr wrap="square" rtlCol="0">
            <a:spAutoFit/>
          </a:bodyPr>
          <a:lstStyle/>
          <a:p>
            <a:r>
              <a:rPr lang="fr-FR" sz="700" b="1" dirty="0" smtClean="0">
                <a:solidFill>
                  <a:schemeClr val="tx1">
                    <a:lumMod val="65000"/>
                    <a:lumOff val="35000"/>
                  </a:schemeClr>
                </a:solidFill>
                <a:latin typeface="Arial Black" panose="020B0A04020102020204" pitchFamily="34" charset="0"/>
              </a:rPr>
              <a:t>7-10 oct. 2015</a:t>
            </a:r>
            <a:endParaRPr lang="fr-FR" sz="700" b="1" dirty="0">
              <a:solidFill>
                <a:schemeClr val="tx1">
                  <a:lumMod val="65000"/>
                  <a:lumOff val="35000"/>
                </a:schemeClr>
              </a:solidFill>
              <a:latin typeface="Arial Black" panose="020B0A04020102020204" pitchFamily="34" charset="0"/>
            </a:endParaRPr>
          </a:p>
        </p:txBody>
      </p:sp>
    </p:spTree>
    <p:extLst>
      <p:ext uri="{BB962C8B-B14F-4D97-AF65-F5344CB8AC3E}">
        <p14:creationId xmlns:p14="http://schemas.microsoft.com/office/powerpoint/2010/main" val="1031360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1800" y="1412876"/>
            <a:ext cx="10972800" cy="823913"/>
          </a:xfrm>
        </p:spPr>
        <p:txBody>
          <a:bodyPr>
            <a:normAutofit lnSpcReduction="10000"/>
          </a:bodyPr>
          <a:lstStyle/>
          <a:p>
            <a:pPr marL="365760" indent="-256032" fontAlgn="auto">
              <a:spcAft>
                <a:spcPts val="0"/>
              </a:spcAft>
              <a:buClr>
                <a:srgbClr val="C00000"/>
              </a:buClr>
              <a:buFont typeface="Wingdings" pitchFamily="2" charset="2"/>
              <a:buChar char="q"/>
              <a:defRPr/>
            </a:pPr>
            <a:r>
              <a:rPr lang="fr-FR" dirty="0" smtClean="0">
                <a:solidFill>
                  <a:srgbClr val="C00000"/>
                </a:solidFill>
                <a:latin typeface="Calibri" pitchFamily="34" charset="0"/>
              </a:rPr>
              <a:t> Détermination de la zone de stockage des essais</a:t>
            </a:r>
          </a:p>
          <a:p>
            <a:pPr marL="658368" lvl="1" indent="-246888" fontAlgn="auto">
              <a:spcAft>
                <a:spcPts val="0"/>
              </a:spcAft>
              <a:buFont typeface="Georgia"/>
              <a:buNone/>
              <a:defRPr/>
            </a:pPr>
            <a:r>
              <a:rPr lang="fr-FR" dirty="0" smtClean="0">
                <a:latin typeface="Calibri" pitchFamily="34" charset="0"/>
                <a:sym typeface="Wingdings" pitchFamily="2" charset="2"/>
              </a:rPr>
              <a:t> prélèvements d’</a:t>
            </a:r>
            <a:r>
              <a:rPr lang="fr-FR" dirty="0" err="1" smtClean="0">
                <a:latin typeface="Calibri" pitchFamily="34" charset="0"/>
                <a:sym typeface="Wingdings" pitchFamily="2" charset="2"/>
              </a:rPr>
              <a:t>aérobiocontamination</a:t>
            </a:r>
            <a:endParaRPr lang="fr-FR" dirty="0" smtClean="0">
              <a:latin typeface="Calibri" pitchFamily="34" charset="0"/>
            </a:endParaRPr>
          </a:p>
          <a:p>
            <a:pPr marL="365760" indent="-256032" fontAlgn="auto">
              <a:spcAft>
                <a:spcPts val="0"/>
              </a:spcAft>
              <a:buClr>
                <a:schemeClr val="accent3"/>
              </a:buClr>
              <a:buFont typeface="Wingdings" pitchFamily="2" charset="2"/>
              <a:buChar char="q"/>
              <a:defRPr/>
            </a:pPr>
            <a:endParaRPr lang="fr-FR" dirty="0">
              <a:latin typeface="Calibri" pitchFamily="34" charset="0"/>
            </a:endParaRPr>
          </a:p>
        </p:txBody>
      </p:sp>
      <p:sp>
        <p:nvSpPr>
          <p:cNvPr id="5" name="Espace réservé du numéro de diapositive 4"/>
          <p:cNvSpPr>
            <a:spLocks noGrp="1"/>
          </p:cNvSpPr>
          <p:nvPr>
            <p:ph type="sldNum" sz="quarter" idx="12"/>
          </p:nvPr>
        </p:nvSpPr>
        <p:spPr>
          <a:xfrm>
            <a:off x="10953751" y="6453189"/>
            <a:ext cx="1016000" cy="365125"/>
          </a:xfrm>
        </p:spPr>
        <p:txBody>
          <a:bodyPr/>
          <a:lstStyle/>
          <a:p>
            <a:pPr>
              <a:defRPr/>
            </a:pPr>
            <a:fld id="{F268A1DD-EE82-459B-AB49-018F09E97CB6}" type="slidenum">
              <a:rPr lang="fr-FR">
                <a:solidFill>
                  <a:schemeClr val="accent2">
                    <a:lumMod val="75000"/>
                  </a:schemeClr>
                </a:solidFill>
              </a:rPr>
              <a:pPr>
                <a:defRPr/>
              </a:pPr>
              <a:t>12</a:t>
            </a:fld>
            <a:endParaRPr lang="fr-FR" dirty="0">
              <a:solidFill>
                <a:schemeClr val="accent2">
                  <a:lumMod val="75000"/>
                </a:schemeClr>
              </a:solidFill>
            </a:endParaRPr>
          </a:p>
        </p:txBody>
      </p:sp>
      <p:graphicFrame>
        <p:nvGraphicFramePr>
          <p:cNvPr id="7" name="Tableau 6"/>
          <p:cNvGraphicFramePr>
            <a:graphicFrameLocks noGrp="1"/>
          </p:cNvGraphicFramePr>
          <p:nvPr/>
        </p:nvGraphicFramePr>
        <p:xfrm>
          <a:off x="476250" y="2500313"/>
          <a:ext cx="11463867" cy="3176586"/>
        </p:xfrm>
        <a:graphic>
          <a:graphicData uri="http://schemas.openxmlformats.org/drawingml/2006/table">
            <a:tbl>
              <a:tblPr/>
              <a:tblGrid>
                <a:gridCol w="957993"/>
                <a:gridCol w="1571880"/>
                <a:gridCol w="1526135"/>
                <a:gridCol w="1574948"/>
                <a:gridCol w="2537416"/>
                <a:gridCol w="3295495"/>
              </a:tblGrid>
              <a:tr h="595610">
                <a:tc gridSpan="2">
                  <a:txBody>
                    <a:bodyPr/>
                    <a:lstStyle/>
                    <a:p>
                      <a:pPr algn="just">
                        <a:lnSpc>
                          <a:spcPct val="115000"/>
                        </a:lnSpc>
                        <a:spcAft>
                          <a:spcPts val="0"/>
                        </a:spcAft>
                      </a:pPr>
                      <a:endParaRPr lang="fr-FR" sz="1400" dirty="0">
                        <a:latin typeface="Calibri" pitchFamily="34" charset="0"/>
                        <a:ea typeface="Calibri"/>
                        <a:cs typeface="Times New Roman"/>
                      </a:endParaRPr>
                    </a:p>
                  </a:txBody>
                  <a:tcPr marL="86321" marR="86321"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hMerge="1">
                  <a:txBody>
                    <a:bodyPr/>
                    <a:lstStyle/>
                    <a:p>
                      <a:endParaRPr lang="fr-FR"/>
                    </a:p>
                  </a:txBody>
                  <a:tcPr/>
                </a:tc>
                <a:tc>
                  <a:txBody>
                    <a:bodyPr/>
                    <a:lstStyle/>
                    <a:p>
                      <a:pPr algn="ctr">
                        <a:lnSpc>
                          <a:spcPct val="115000"/>
                        </a:lnSpc>
                        <a:spcAft>
                          <a:spcPts val="0"/>
                        </a:spcAft>
                      </a:pPr>
                      <a:r>
                        <a:rPr lang="fr-FR" sz="1400" b="1">
                          <a:latin typeface="Calibri" pitchFamily="34" charset="0"/>
                          <a:ea typeface="Calibri"/>
                          <a:cs typeface="Times New Roman"/>
                        </a:rPr>
                        <a:t>A</a:t>
                      </a:r>
                      <a:endParaRPr lang="fr-FR" sz="1400">
                        <a:latin typeface="Calibri" pitchFamily="34" charset="0"/>
                        <a:ea typeface="Calibri"/>
                        <a:cs typeface="Times New Roman"/>
                      </a:endParaRPr>
                    </a:p>
                  </a:txBody>
                  <a:tcPr marL="86321" marR="86321"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fr-FR" sz="1400" b="1">
                          <a:latin typeface="Calibri" pitchFamily="34" charset="0"/>
                          <a:ea typeface="Calibri"/>
                          <a:cs typeface="Times New Roman"/>
                        </a:rPr>
                        <a:t>C</a:t>
                      </a:r>
                      <a:endParaRPr lang="fr-FR" sz="1400">
                        <a:latin typeface="Calibri" pitchFamily="34" charset="0"/>
                        <a:ea typeface="Calibri"/>
                        <a:cs typeface="Times New Roman"/>
                      </a:endParaRPr>
                    </a:p>
                  </a:txBody>
                  <a:tcPr marL="86321" marR="86321"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fr-FR" sz="1400" b="1" dirty="0">
                          <a:latin typeface="Calibri" pitchFamily="34" charset="0"/>
                          <a:ea typeface="Calibri"/>
                          <a:cs typeface="Times New Roman"/>
                        </a:rPr>
                        <a:t>D</a:t>
                      </a:r>
                      <a:endParaRPr lang="fr-FR" sz="1400" dirty="0">
                        <a:latin typeface="Calibri" pitchFamily="34" charset="0"/>
                        <a:ea typeface="Calibri"/>
                        <a:cs typeface="Times New Roman"/>
                      </a:endParaRPr>
                    </a:p>
                  </a:txBody>
                  <a:tcPr marL="86321" marR="86321"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fr-FR" sz="1400" b="1" dirty="0">
                          <a:latin typeface="Calibri" pitchFamily="34" charset="0"/>
                          <a:ea typeface="Calibri"/>
                          <a:cs typeface="Times New Roman"/>
                        </a:rPr>
                        <a:t>Valeurs cibles selon la norme </a:t>
                      </a:r>
                      <a:endParaRPr lang="fr-FR" sz="1400" dirty="0">
                        <a:latin typeface="Calibri" pitchFamily="34" charset="0"/>
                        <a:ea typeface="Calibri"/>
                        <a:cs typeface="Times New Roman"/>
                      </a:endParaRPr>
                    </a:p>
                    <a:p>
                      <a:pPr algn="ctr">
                        <a:lnSpc>
                          <a:spcPct val="115000"/>
                        </a:lnSpc>
                        <a:spcAft>
                          <a:spcPts val="0"/>
                        </a:spcAft>
                      </a:pPr>
                      <a:r>
                        <a:rPr lang="fr-FR" sz="1400" b="1" dirty="0">
                          <a:latin typeface="Calibri" pitchFamily="34" charset="0"/>
                          <a:ea typeface="Calibri"/>
                          <a:cs typeface="Times New Roman"/>
                        </a:rPr>
                        <a:t>NF S </a:t>
                      </a:r>
                      <a:r>
                        <a:rPr lang="fr-FR" sz="1400" b="1" dirty="0" smtClean="0">
                          <a:latin typeface="Calibri" pitchFamily="34" charset="0"/>
                          <a:ea typeface="Calibri"/>
                          <a:cs typeface="Times New Roman"/>
                        </a:rPr>
                        <a:t>90-351</a:t>
                      </a:r>
                      <a:endParaRPr lang="fr-FR" sz="1400" dirty="0">
                        <a:latin typeface="Calibri" pitchFamily="34" charset="0"/>
                        <a:ea typeface="Calibri"/>
                        <a:cs typeface="Times New Roman"/>
                      </a:endParaRPr>
                    </a:p>
                  </a:txBody>
                  <a:tcPr marL="86321" marR="86321"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r>
              <a:tr h="397073">
                <a:tc rowSpan="2">
                  <a:txBody>
                    <a:bodyPr/>
                    <a:lstStyle/>
                    <a:p>
                      <a:pPr algn="ctr">
                        <a:lnSpc>
                          <a:spcPct val="115000"/>
                        </a:lnSpc>
                        <a:spcAft>
                          <a:spcPts val="0"/>
                        </a:spcAft>
                      </a:pPr>
                      <a:r>
                        <a:rPr lang="fr-FR" sz="1400" b="1">
                          <a:latin typeface="Calibri" pitchFamily="34" charset="0"/>
                          <a:ea typeface="Calibri"/>
                          <a:cs typeface="Times New Roman"/>
                        </a:rPr>
                        <a:t>Matin</a:t>
                      </a:r>
                      <a:endParaRPr lang="fr-FR" sz="1400">
                        <a:latin typeface="Calibri" pitchFamily="34" charset="0"/>
                        <a:ea typeface="Calibri"/>
                        <a:cs typeface="Times New Roman"/>
                      </a:endParaRPr>
                    </a:p>
                  </a:txBody>
                  <a:tcPr marL="86321" marR="86321"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C6D9F1"/>
                    </a:solidFill>
                  </a:tcPr>
                </a:tc>
                <a:tc>
                  <a:txBody>
                    <a:bodyPr/>
                    <a:lstStyle/>
                    <a:p>
                      <a:pPr algn="ctr">
                        <a:lnSpc>
                          <a:spcPct val="115000"/>
                        </a:lnSpc>
                        <a:spcAft>
                          <a:spcPts val="0"/>
                        </a:spcAft>
                      </a:pPr>
                      <a:r>
                        <a:rPr lang="fr-FR" sz="1400" b="1">
                          <a:latin typeface="Calibri" pitchFamily="34" charset="0"/>
                          <a:ea typeface="Calibri"/>
                          <a:cs typeface="Times New Roman"/>
                        </a:rPr>
                        <a:t>TSA</a:t>
                      </a:r>
                      <a:endParaRPr lang="fr-FR" sz="1400">
                        <a:latin typeface="Calibri" pitchFamily="34" charset="0"/>
                        <a:ea typeface="Calibri"/>
                        <a:cs typeface="Times New Roman"/>
                      </a:endParaRPr>
                    </a:p>
                  </a:txBody>
                  <a:tcPr marL="86321" marR="86321"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C6D9F1"/>
                    </a:solidFill>
                  </a:tcPr>
                </a:tc>
                <a:tc>
                  <a:txBody>
                    <a:bodyPr/>
                    <a:lstStyle/>
                    <a:p>
                      <a:pPr algn="ctr">
                        <a:lnSpc>
                          <a:spcPct val="115000"/>
                        </a:lnSpc>
                        <a:spcAft>
                          <a:spcPts val="0"/>
                        </a:spcAft>
                      </a:pPr>
                      <a:r>
                        <a:rPr lang="fr-FR" sz="1400">
                          <a:latin typeface="Calibri" pitchFamily="34" charset="0"/>
                          <a:ea typeface="Calibri"/>
                          <a:cs typeface="Times New Roman"/>
                        </a:rPr>
                        <a:t>28 UFC/m</a:t>
                      </a:r>
                      <a:r>
                        <a:rPr lang="fr-FR" sz="1400" baseline="30000">
                          <a:latin typeface="Calibri" pitchFamily="34" charset="0"/>
                          <a:ea typeface="Calibri"/>
                          <a:cs typeface="Times New Roman"/>
                        </a:rPr>
                        <a:t>3</a:t>
                      </a:r>
                      <a:endParaRPr lang="fr-FR" sz="1400">
                        <a:latin typeface="Calibri" pitchFamily="34" charset="0"/>
                        <a:ea typeface="Calibri"/>
                        <a:cs typeface="Times New Roman"/>
                      </a:endParaRPr>
                    </a:p>
                  </a:txBody>
                  <a:tcPr marL="86321" marR="86321"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C6D9F1"/>
                    </a:solidFill>
                  </a:tcPr>
                </a:tc>
                <a:tc>
                  <a:txBody>
                    <a:bodyPr/>
                    <a:lstStyle/>
                    <a:p>
                      <a:pPr algn="ctr">
                        <a:lnSpc>
                          <a:spcPct val="115000"/>
                        </a:lnSpc>
                        <a:spcAft>
                          <a:spcPts val="0"/>
                        </a:spcAft>
                      </a:pPr>
                      <a:r>
                        <a:rPr lang="fr-FR" sz="1400">
                          <a:latin typeface="Calibri" pitchFamily="34" charset="0"/>
                          <a:ea typeface="Calibri"/>
                          <a:cs typeface="Times New Roman"/>
                        </a:rPr>
                        <a:t>16 UFC/m</a:t>
                      </a:r>
                      <a:r>
                        <a:rPr lang="fr-FR" sz="1400" baseline="30000">
                          <a:latin typeface="Calibri" pitchFamily="34" charset="0"/>
                          <a:ea typeface="Calibri"/>
                          <a:cs typeface="Times New Roman"/>
                        </a:rPr>
                        <a:t>3</a:t>
                      </a:r>
                      <a:endParaRPr lang="fr-FR" sz="1400">
                        <a:latin typeface="Calibri" pitchFamily="34" charset="0"/>
                        <a:ea typeface="Calibri"/>
                        <a:cs typeface="Times New Roman"/>
                      </a:endParaRPr>
                    </a:p>
                  </a:txBody>
                  <a:tcPr marL="86321" marR="86321"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C6D9F1"/>
                    </a:solidFill>
                  </a:tcPr>
                </a:tc>
                <a:tc>
                  <a:txBody>
                    <a:bodyPr/>
                    <a:lstStyle/>
                    <a:p>
                      <a:pPr algn="ctr">
                        <a:lnSpc>
                          <a:spcPct val="115000"/>
                        </a:lnSpc>
                        <a:spcAft>
                          <a:spcPts val="0"/>
                        </a:spcAft>
                      </a:pPr>
                      <a:r>
                        <a:rPr lang="en-US" sz="1400">
                          <a:latin typeface="Calibri" pitchFamily="34" charset="0"/>
                          <a:ea typeface="Calibri"/>
                          <a:cs typeface="Times New Roman"/>
                        </a:rPr>
                        <a:t>100 UFC</a:t>
                      </a:r>
                      <a:r>
                        <a:rPr lang="fr-FR" sz="1400">
                          <a:latin typeface="Calibri" pitchFamily="34" charset="0"/>
                          <a:ea typeface="Calibri"/>
                          <a:cs typeface="Times New Roman"/>
                        </a:rPr>
                        <a:t>/m</a:t>
                      </a:r>
                      <a:r>
                        <a:rPr lang="fr-FR" sz="1400" baseline="30000">
                          <a:latin typeface="Calibri" pitchFamily="34" charset="0"/>
                          <a:ea typeface="Calibri"/>
                          <a:cs typeface="Times New Roman"/>
                        </a:rPr>
                        <a:t>3</a:t>
                      </a:r>
                      <a:endParaRPr lang="fr-FR" sz="1400">
                        <a:latin typeface="Calibri" pitchFamily="34" charset="0"/>
                        <a:ea typeface="Calibri"/>
                        <a:cs typeface="Times New Roman"/>
                      </a:endParaRPr>
                    </a:p>
                  </a:txBody>
                  <a:tcPr marL="86321" marR="86321"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C6D9F1"/>
                    </a:solidFill>
                  </a:tcPr>
                </a:tc>
                <a:tc>
                  <a:txBody>
                    <a:bodyPr/>
                    <a:lstStyle/>
                    <a:p>
                      <a:pPr algn="ctr">
                        <a:lnSpc>
                          <a:spcPct val="115000"/>
                        </a:lnSpc>
                        <a:spcAft>
                          <a:spcPts val="0"/>
                        </a:spcAft>
                      </a:pPr>
                      <a:r>
                        <a:rPr lang="en-US" sz="1400">
                          <a:latin typeface="Calibri" pitchFamily="34" charset="0"/>
                          <a:ea typeface="Calibri"/>
                          <a:cs typeface="Times New Roman"/>
                        </a:rPr>
                        <a:t>&lt;100 UFC</a:t>
                      </a:r>
                      <a:r>
                        <a:rPr lang="fr-FR" sz="1400">
                          <a:latin typeface="Calibri" pitchFamily="34" charset="0"/>
                          <a:ea typeface="Calibri"/>
                          <a:cs typeface="Times New Roman"/>
                        </a:rPr>
                        <a:t>/m</a:t>
                      </a:r>
                      <a:r>
                        <a:rPr lang="fr-FR" sz="1400" baseline="30000">
                          <a:latin typeface="Calibri" pitchFamily="34" charset="0"/>
                          <a:ea typeface="Calibri"/>
                          <a:cs typeface="Times New Roman"/>
                        </a:rPr>
                        <a:t>3</a:t>
                      </a:r>
                      <a:r>
                        <a:rPr lang="en-US" sz="1400">
                          <a:latin typeface="Calibri" pitchFamily="34" charset="0"/>
                          <a:ea typeface="Calibri"/>
                          <a:cs typeface="Times New Roman"/>
                        </a:rPr>
                        <a:t> sans pathogène</a:t>
                      </a:r>
                      <a:endParaRPr lang="fr-FR" sz="1400">
                        <a:latin typeface="Calibri" pitchFamily="34" charset="0"/>
                        <a:ea typeface="Calibri"/>
                        <a:cs typeface="Times New Roman"/>
                      </a:endParaRPr>
                    </a:p>
                  </a:txBody>
                  <a:tcPr marL="86321" marR="86321"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C6D9F1"/>
                    </a:solidFill>
                  </a:tcPr>
                </a:tc>
              </a:tr>
              <a:tr h="992683">
                <a:tc vMerge="1">
                  <a:txBody>
                    <a:bodyPr/>
                    <a:lstStyle/>
                    <a:p>
                      <a:endParaRPr lang="fr-FR"/>
                    </a:p>
                  </a:txBody>
                  <a:tcPr/>
                </a:tc>
                <a:tc>
                  <a:txBody>
                    <a:bodyPr/>
                    <a:lstStyle/>
                    <a:p>
                      <a:pPr algn="ctr">
                        <a:lnSpc>
                          <a:spcPct val="115000"/>
                        </a:lnSpc>
                        <a:spcAft>
                          <a:spcPts val="0"/>
                        </a:spcAft>
                      </a:pPr>
                      <a:r>
                        <a:rPr lang="fr-FR" sz="1400" b="1">
                          <a:latin typeface="Calibri" pitchFamily="34" charset="0"/>
                          <a:ea typeface="Calibri"/>
                          <a:cs typeface="Times New Roman"/>
                        </a:rPr>
                        <a:t>Sabouraud</a:t>
                      </a:r>
                      <a:endParaRPr lang="fr-FR" sz="1400">
                        <a:latin typeface="Calibri" pitchFamily="34" charset="0"/>
                        <a:ea typeface="Calibri"/>
                        <a:cs typeface="Times New Roman"/>
                      </a:endParaRPr>
                    </a:p>
                  </a:txBody>
                  <a:tcPr marL="86321" marR="86321"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C6D9F1"/>
                    </a:solidFill>
                  </a:tcPr>
                </a:tc>
                <a:tc>
                  <a:txBody>
                    <a:bodyPr/>
                    <a:lstStyle/>
                    <a:p>
                      <a:pPr algn="ctr">
                        <a:lnSpc>
                          <a:spcPct val="115000"/>
                        </a:lnSpc>
                        <a:spcAft>
                          <a:spcPts val="0"/>
                        </a:spcAft>
                      </a:pPr>
                      <a:r>
                        <a:rPr lang="fr-FR" sz="1400" dirty="0">
                          <a:latin typeface="Calibri" pitchFamily="34" charset="0"/>
                          <a:ea typeface="Calibri"/>
                          <a:cs typeface="Times New Roman"/>
                        </a:rPr>
                        <a:t>&lt;</a:t>
                      </a:r>
                      <a:r>
                        <a:rPr lang="fr-FR" sz="1400" dirty="0" smtClean="0">
                          <a:latin typeface="Calibri" pitchFamily="34" charset="0"/>
                          <a:ea typeface="Calibri"/>
                          <a:cs typeface="Times New Roman"/>
                        </a:rPr>
                        <a:t>1UFC/m</a:t>
                      </a:r>
                      <a:r>
                        <a:rPr lang="fr-FR" sz="1400" baseline="30000" dirty="0" smtClean="0">
                          <a:latin typeface="Calibri" pitchFamily="34" charset="0"/>
                          <a:ea typeface="Calibri"/>
                          <a:cs typeface="Times New Roman"/>
                        </a:rPr>
                        <a:t>3</a:t>
                      </a:r>
                      <a:endParaRPr lang="fr-FR" sz="1400" dirty="0">
                        <a:latin typeface="Calibri" pitchFamily="34" charset="0"/>
                        <a:ea typeface="Calibri"/>
                        <a:cs typeface="Times New Roman"/>
                      </a:endParaRPr>
                    </a:p>
                  </a:txBody>
                  <a:tcPr marL="86321" marR="86321"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C6D9F1"/>
                    </a:solidFill>
                  </a:tcPr>
                </a:tc>
                <a:tc>
                  <a:txBody>
                    <a:bodyPr/>
                    <a:lstStyle/>
                    <a:p>
                      <a:pPr algn="ctr">
                        <a:lnSpc>
                          <a:spcPct val="115000"/>
                        </a:lnSpc>
                        <a:spcAft>
                          <a:spcPts val="0"/>
                        </a:spcAft>
                      </a:pPr>
                      <a:r>
                        <a:rPr lang="fr-FR" sz="1400" dirty="0">
                          <a:latin typeface="Calibri" pitchFamily="34" charset="0"/>
                          <a:ea typeface="Calibri"/>
                          <a:cs typeface="Times New Roman"/>
                        </a:rPr>
                        <a:t>&lt;</a:t>
                      </a:r>
                      <a:r>
                        <a:rPr lang="fr-FR" sz="1400" dirty="0" smtClean="0">
                          <a:latin typeface="Calibri" pitchFamily="34" charset="0"/>
                          <a:ea typeface="Calibri"/>
                          <a:cs typeface="Times New Roman"/>
                        </a:rPr>
                        <a:t>1UFC/m</a:t>
                      </a:r>
                      <a:r>
                        <a:rPr lang="fr-FR" sz="1400" baseline="30000" dirty="0" smtClean="0">
                          <a:latin typeface="Calibri" pitchFamily="34" charset="0"/>
                          <a:ea typeface="Calibri"/>
                          <a:cs typeface="Times New Roman"/>
                        </a:rPr>
                        <a:t>3</a:t>
                      </a:r>
                      <a:endParaRPr lang="fr-FR" sz="1400" dirty="0">
                        <a:latin typeface="Calibri" pitchFamily="34" charset="0"/>
                        <a:ea typeface="Calibri"/>
                        <a:cs typeface="Times New Roman"/>
                      </a:endParaRPr>
                    </a:p>
                  </a:txBody>
                  <a:tcPr marL="86321" marR="86321"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C6D9F1"/>
                    </a:solidFill>
                  </a:tcPr>
                </a:tc>
                <a:tc>
                  <a:txBody>
                    <a:bodyPr/>
                    <a:lstStyle/>
                    <a:p>
                      <a:pPr algn="ctr">
                        <a:lnSpc>
                          <a:spcPct val="115000"/>
                        </a:lnSpc>
                        <a:spcAft>
                          <a:spcPts val="0"/>
                        </a:spcAft>
                      </a:pPr>
                      <a:r>
                        <a:rPr lang="en-US" sz="1400">
                          <a:latin typeface="Calibri" pitchFamily="34" charset="0"/>
                          <a:ea typeface="Calibri"/>
                          <a:cs typeface="Times New Roman"/>
                        </a:rPr>
                        <a:t>25 UFC</a:t>
                      </a:r>
                      <a:r>
                        <a:rPr lang="fr-FR" sz="1400">
                          <a:latin typeface="Calibri" pitchFamily="34" charset="0"/>
                          <a:ea typeface="Calibri"/>
                          <a:cs typeface="Times New Roman"/>
                        </a:rPr>
                        <a:t>/m</a:t>
                      </a:r>
                      <a:r>
                        <a:rPr lang="fr-FR" sz="1400" baseline="30000">
                          <a:latin typeface="Calibri" pitchFamily="34" charset="0"/>
                          <a:ea typeface="Calibri"/>
                          <a:cs typeface="Times New Roman"/>
                        </a:rPr>
                        <a:t>3</a:t>
                      </a:r>
                      <a:r>
                        <a:rPr lang="en-US" sz="1400">
                          <a:latin typeface="Calibri" pitchFamily="34" charset="0"/>
                          <a:ea typeface="Calibri"/>
                          <a:cs typeface="Times New Roman"/>
                        </a:rPr>
                        <a:t> (</a:t>
                      </a:r>
                      <a:r>
                        <a:rPr lang="en-US" sz="1400" i="1">
                          <a:latin typeface="Calibri" pitchFamily="34" charset="0"/>
                          <a:ea typeface="Calibri"/>
                          <a:cs typeface="Times New Roman"/>
                        </a:rPr>
                        <a:t>A.fumigatus, A.niger, Penicillium, Cladosporium</a:t>
                      </a:r>
                      <a:r>
                        <a:rPr lang="en-US" sz="1400">
                          <a:latin typeface="Calibri" pitchFamily="34" charset="0"/>
                          <a:ea typeface="Calibri"/>
                          <a:cs typeface="Times New Roman"/>
                        </a:rPr>
                        <a:t>)</a:t>
                      </a:r>
                      <a:endParaRPr lang="fr-FR" sz="1400">
                        <a:latin typeface="Calibri" pitchFamily="34" charset="0"/>
                        <a:ea typeface="Calibri"/>
                        <a:cs typeface="Times New Roman"/>
                      </a:endParaRPr>
                    </a:p>
                  </a:txBody>
                  <a:tcPr marL="86321" marR="86321"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C6D9F1"/>
                    </a:solidFill>
                  </a:tcPr>
                </a:tc>
                <a:tc>
                  <a:txBody>
                    <a:bodyPr/>
                    <a:lstStyle/>
                    <a:p>
                      <a:pPr algn="ctr">
                        <a:lnSpc>
                          <a:spcPct val="115000"/>
                        </a:lnSpc>
                        <a:spcAft>
                          <a:spcPts val="0"/>
                        </a:spcAft>
                      </a:pPr>
                      <a:r>
                        <a:rPr lang="en-US" sz="1400">
                          <a:latin typeface="Calibri" pitchFamily="34" charset="0"/>
                          <a:ea typeface="Calibri"/>
                          <a:cs typeface="Times New Roman"/>
                        </a:rPr>
                        <a:t>&lt;1 UFC</a:t>
                      </a:r>
                      <a:r>
                        <a:rPr lang="fr-FR" sz="1400">
                          <a:latin typeface="Calibri" pitchFamily="34" charset="0"/>
                          <a:ea typeface="Calibri"/>
                          <a:cs typeface="Times New Roman"/>
                        </a:rPr>
                        <a:t>/m</a:t>
                      </a:r>
                      <a:r>
                        <a:rPr lang="fr-FR" sz="1400" baseline="30000">
                          <a:latin typeface="Calibri" pitchFamily="34" charset="0"/>
                          <a:ea typeface="Calibri"/>
                          <a:cs typeface="Times New Roman"/>
                        </a:rPr>
                        <a:t>3</a:t>
                      </a:r>
                      <a:endParaRPr lang="fr-FR" sz="1400">
                        <a:latin typeface="Calibri" pitchFamily="34" charset="0"/>
                        <a:ea typeface="Calibri"/>
                        <a:cs typeface="Times New Roman"/>
                      </a:endParaRPr>
                    </a:p>
                  </a:txBody>
                  <a:tcPr marL="86321" marR="86321"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C6D9F1"/>
                    </a:solidFill>
                  </a:tcPr>
                </a:tc>
              </a:tr>
              <a:tr h="397073">
                <a:tc rowSpan="2">
                  <a:txBody>
                    <a:bodyPr/>
                    <a:lstStyle/>
                    <a:p>
                      <a:pPr algn="ctr">
                        <a:lnSpc>
                          <a:spcPct val="115000"/>
                        </a:lnSpc>
                        <a:spcAft>
                          <a:spcPts val="0"/>
                        </a:spcAft>
                      </a:pPr>
                      <a:r>
                        <a:rPr lang="fr-FR" sz="1400" b="1">
                          <a:latin typeface="Calibri" pitchFamily="34" charset="0"/>
                          <a:ea typeface="Calibri"/>
                          <a:cs typeface="Times New Roman"/>
                        </a:rPr>
                        <a:t>AM</a:t>
                      </a:r>
                      <a:endParaRPr lang="fr-FR" sz="1400">
                        <a:latin typeface="Calibri" pitchFamily="34" charset="0"/>
                        <a:ea typeface="Calibri"/>
                        <a:cs typeface="Times New Roman"/>
                      </a:endParaRPr>
                    </a:p>
                  </a:txBody>
                  <a:tcPr marL="86321" marR="86321"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fr-FR" sz="1400" b="1">
                          <a:latin typeface="Calibri" pitchFamily="34" charset="0"/>
                          <a:ea typeface="Calibri"/>
                          <a:cs typeface="Times New Roman"/>
                        </a:rPr>
                        <a:t>TSA</a:t>
                      </a:r>
                      <a:endParaRPr lang="fr-FR" sz="1400">
                        <a:latin typeface="Calibri" pitchFamily="34" charset="0"/>
                        <a:ea typeface="Calibri"/>
                        <a:cs typeface="Times New Roman"/>
                      </a:endParaRPr>
                    </a:p>
                  </a:txBody>
                  <a:tcPr marL="86321" marR="86321"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fr-FR" sz="1400">
                          <a:latin typeface="Calibri" pitchFamily="34" charset="0"/>
                          <a:ea typeface="Calibri"/>
                          <a:cs typeface="Times New Roman"/>
                        </a:rPr>
                        <a:t>18 UFC/m</a:t>
                      </a:r>
                      <a:r>
                        <a:rPr lang="fr-FR" sz="1400" baseline="30000">
                          <a:latin typeface="Calibri" pitchFamily="34" charset="0"/>
                          <a:ea typeface="Calibri"/>
                          <a:cs typeface="Times New Roman"/>
                        </a:rPr>
                        <a:t>3</a:t>
                      </a:r>
                      <a:endParaRPr lang="fr-FR" sz="1400">
                        <a:latin typeface="Calibri" pitchFamily="34" charset="0"/>
                        <a:ea typeface="Calibri"/>
                        <a:cs typeface="Times New Roman"/>
                      </a:endParaRPr>
                    </a:p>
                  </a:txBody>
                  <a:tcPr marL="86321" marR="86321"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fr-FR" sz="1400">
                          <a:latin typeface="Calibri" pitchFamily="34" charset="0"/>
                          <a:ea typeface="Calibri"/>
                          <a:cs typeface="Times New Roman"/>
                        </a:rPr>
                        <a:t>18 UFC/m</a:t>
                      </a:r>
                      <a:r>
                        <a:rPr lang="fr-FR" sz="1400" baseline="30000">
                          <a:latin typeface="Calibri" pitchFamily="34" charset="0"/>
                          <a:ea typeface="Calibri"/>
                          <a:cs typeface="Times New Roman"/>
                        </a:rPr>
                        <a:t>3</a:t>
                      </a:r>
                      <a:endParaRPr lang="fr-FR" sz="1400">
                        <a:latin typeface="Calibri" pitchFamily="34" charset="0"/>
                        <a:ea typeface="Calibri"/>
                        <a:cs typeface="Times New Roman"/>
                      </a:endParaRPr>
                    </a:p>
                  </a:txBody>
                  <a:tcPr marL="86321" marR="86321"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fr-FR" sz="1400">
                          <a:latin typeface="Calibri" pitchFamily="34" charset="0"/>
                          <a:ea typeface="Calibri"/>
                          <a:cs typeface="Times New Roman"/>
                        </a:rPr>
                        <a:t>40 UFC/m</a:t>
                      </a:r>
                      <a:r>
                        <a:rPr lang="fr-FR" sz="1400" baseline="30000">
                          <a:latin typeface="Calibri" pitchFamily="34" charset="0"/>
                          <a:ea typeface="Calibri"/>
                          <a:cs typeface="Times New Roman"/>
                        </a:rPr>
                        <a:t>3</a:t>
                      </a:r>
                      <a:endParaRPr lang="fr-FR" sz="1400">
                        <a:latin typeface="Calibri" pitchFamily="34" charset="0"/>
                        <a:ea typeface="Calibri"/>
                        <a:cs typeface="Times New Roman"/>
                      </a:endParaRPr>
                    </a:p>
                  </a:txBody>
                  <a:tcPr marL="86321" marR="86321"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n-US" sz="1400">
                          <a:latin typeface="Calibri" pitchFamily="34" charset="0"/>
                          <a:ea typeface="Calibri"/>
                          <a:cs typeface="Times New Roman"/>
                        </a:rPr>
                        <a:t>&lt;100 UFC</a:t>
                      </a:r>
                      <a:r>
                        <a:rPr lang="fr-FR" sz="1400">
                          <a:latin typeface="Calibri" pitchFamily="34" charset="0"/>
                          <a:ea typeface="Calibri"/>
                          <a:cs typeface="Times New Roman"/>
                        </a:rPr>
                        <a:t>/m</a:t>
                      </a:r>
                      <a:r>
                        <a:rPr lang="fr-FR" sz="1400" baseline="30000">
                          <a:latin typeface="Calibri" pitchFamily="34" charset="0"/>
                          <a:ea typeface="Calibri"/>
                          <a:cs typeface="Times New Roman"/>
                        </a:rPr>
                        <a:t>3</a:t>
                      </a:r>
                      <a:r>
                        <a:rPr lang="en-US" sz="1400">
                          <a:latin typeface="Calibri" pitchFamily="34" charset="0"/>
                          <a:ea typeface="Calibri"/>
                          <a:cs typeface="Times New Roman"/>
                        </a:rPr>
                        <a:t> sans pathogène</a:t>
                      </a:r>
                      <a:endParaRPr lang="fr-FR" sz="1400">
                        <a:latin typeface="Calibri" pitchFamily="34" charset="0"/>
                        <a:ea typeface="Calibri"/>
                        <a:cs typeface="Times New Roman"/>
                      </a:endParaRPr>
                    </a:p>
                  </a:txBody>
                  <a:tcPr marL="86321" marR="86321"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794147">
                <a:tc vMerge="1">
                  <a:txBody>
                    <a:bodyPr/>
                    <a:lstStyle/>
                    <a:p>
                      <a:endParaRPr lang="fr-FR"/>
                    </a:p>
                  </a:txBody>
                  <a:tcPr/>
                </a:tc>
                <a:tc>
                  <a:txBody>
                    <a:bodyPr/>
                    <a:lstStyle/>
                    <a:p>
                      <a:pPr algn="ctr">
                        <a:lnSpc>
                          <a:spcPct val="115000"/>
                        </a:lnSpc>
                        <a:spcAft>
                          <a:spcPts val="0"/>
                        </a:spcAft>
                      </a:pPr>
                      <a:r>
                        <a:rPr lang="fr-FR" sz="1400" b="1">
                          <a:latin typeface="Calibri" pitchFamily="34" charset="0"/>
                          <a:ea typeface="Calibri"/>
                          <a:cs typeface="Times New Roman"/>
                        </a:rPr>
                        <a:t>Sabouraud</a:t>
                      </a:r>
                      <a:endParaRPr lang="fr-FR" sz="1400">
                        <a:latin typeface="Calibri" pitchFamily="34" charset="0"/>
                        <a:ea typeface="Calibri"/>
                        <a:cs typeface="Times New Roman"/>
                      </a:endParaRPr>
                    </a:p>
                  </a:txBody>
                  <a:tcPr marL="86321" marR="86321"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fr-FR" sz="1400">
                          <a:latin typeface="Calibri" pitchFamily="34" charset="0"/>
                          <a:ea typeface="Calibri"/>
                          <a:cs typeface="Times New Roman"/>
                        </a:rPr>
                        <a:t>1 UFC/m</a:t>
                      </a:r>
                      <a:r>
                        <a:rPr lang="fr-FR" sz="1400" baseline="30000">
                          <a:latin typeface="Calibri" pitchFamily="34" charset="0"/>
                          <a:ea typeface="Calibri"/>
                          <a:cs typeface="Times New Roman"/>
                        </a:rPr>
                        <a:t>3</a:t>
                      </a:r>
                      <a:r>
                        <a:rPr lang="fr-FR" sz="1400" i="1">
                          <a:latin typeface="Calibri" pitchFamily="34" charset="0"/>
                          <a:ea typeface="Calibri"/>
                          <a:cs typeface="Times New Roman"/>
                        </a:rPr>
                        <a:t> (fusarium </a:t>
                      </a:r>
                      <a:r>
                        <a:rPr lang="fr-FR" sz="1400">
                          <a:latin typeface="Calibri" pitchFamily="34" charset="0"/>
                          <a:ea typeface="Calibri"/>
                          <a:cs typeface="Times New Roman"/>
                        </a:rPr>
                        <a:t>sp)</a:t>
                      </a:r>
                    </a:p>
                  </a:txBody>
                  <a:tcPr marL="86321" marR="86321"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fr-FR" sz="1400">
                          <a:latin typeface="Calibri" pitchFamily="34" charset="0"/>
                          <a:ea typeface="Calibri"/>
                          <a:cs typeface="Times New Roman"/>
                        </a:rPr>
                        <a:t>1 UFC/m</a:t>
                      </a:r>
                      <a:r>
                        <a:rPr lang="fr-FR" sz="1400" baseline="30000">
                          <a:latin typeface="Calibri" pitchFamily="34" charset="0"/>
                          <a:ea typeface="Calibri"/>
                          <a:cs typeface="Times New Roman"/>
                        </a:rPr>
                        <a:t>3</a:t>
                      </a:r>
                      <a:endParaRPr lang="fr-FR" sz="1400">
                        <a:latin typeface="Calibri" pitchFamily="34" charset="0"/>
                        <a:ea typeface="Calibri"/>
                        <a:cs typeface="Times New Roman"/>
                      </a:endParaRPr>
                    </a:p>
                    <a:p>
                      <a:pPr algn="ctr">
                        <a:lnSpc>
                          <a:spcPct val="115000"/>
                        </a:lnSpc>
                        <a:spcAft>
                          <a:spcPts val="0"/>
                        </a:spcAft>
                      </a:pPr>
                      <a:r>
                        <a:rPr lang="fr-FR" sz="1400">
                          <a:latin typeface="Calibri" pitchFamily="34" charset="0"/>
                          <a:ea typeface="Calibri"/>
                          <a:cs typeface="Times New Roman"/>
                        </a:rPr>
                        <a:t>(</a:t>
                      </a:r>
                      <a:r>
                        <a:rPr lang="fr-FR" sz="1400" i="1">
                          <a:latin typeface="Calibri" pitchFamily="34" charset="0"/>
                          <a:ea typeface="Calibri"/>
                          <a:cs typeface="Times New Roman"/>
                        </a:rPr>
                        <a:t>fusarium </a:t>
                      </a:r>
                      <a:r>
                        <a:rPr lang="fr-FR" sz="1400">
                          <a:latin typeface="Calibri" pitchFamily="34" charset="0"/>
                          <a:ea typeface="Calibri"/>
                          <a:cs typeface="Times New Roman"/>
                        </a:rPr>
                        <a:t>sp)</a:t>
                      </a:r>
                    </a:p>
                  </a:txBody>
                  <a:tcPr marL="86321" marR="86321"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fr-FR" sz="1400">
                          <a:latin typeface="Calibri" pitchFamily="34" charset="0"/>
                          <a:ea typeface="Calibri"/>
                          <a:cs typeface="Times New Roman"/>
                        </a:rPr>
                        <a:t>4 UFC/m</a:t>
                      </a:r>
                      <a:r>
                        <a:rPr lang="fr-FR" sz="1400" baseline="30000">
                          <a:latin typeface="Calibri" pitchFamily="34" charset="0"/>
                          <a:ea typeface="Calibri"/>
                          <a:cs typeface="Times New Roman"/>
                        </a:rPr>
                        <a:t>3</a:t>
                      </a:r>
                      <a:r>
                        <a:rPr lang="fr-FR" sz="1400">
                          <a:latin typeface="Calibri" pitchFamily="34" charset="0"/>
                          <a:ea typeface="Calibri"/>
                          <a:cs typeface="Times New Roman"/>
                        </a:rPr>
                        <a:t> (</a:t>
                      </a:r>
                      <a:r>
                        <a:rPr lang="fr-FR" sz="1400" i="1">
                          <a:latin typeface="Calibri" pitchFamily="34" charset="0"/>
                          <a:ea typeface="Calibri"/>
                          <a:cs typeface="Times New Roman"/>
                        </a:rPr>
                        <a:t>penicillium </a:t>
                      </a:r>
                      <a:r>
                        <a:rPr lang="fr-FR" sz="1400">
                          <a:latin typeface="Calibri" pitchFamily="34" charset="0"/>
                          <a:ea typeface="Calibri"/>
                          <a:cs typeface="Times New Roman"/>
                        </a:rPr>
                        <a:t>sp, autres champignons contaminants)</a:t>
                      </a:r>
                    </a:p>
                  </a:txBody>
                  <a:tcPr marL="86321" marR="86321"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n-US" sz="1400" dirty="0">
                          <a:latin typeface="Calibri" pitchFamily="34" charset="0"/>
                          <a:ea typeface="Calibri"/>
                          <a:cs typeface="Times New Roman"/>
                        </a:rPr>
                        <a:t>&lt;1 UFC</a:t>
                      </a:r>
                      <a:r>
                        <a:rPr lang="fr-FR" sz="1400" dirty="0">
                          <a:latin typeface="Calibri" pitchFamily="34" charset="0"/>
                          <a:ea typeface="Calibri"/>
                          <a:cs typeface="Times New Roman"/>
                        </a:rPr>
                        <a:t>/m</a:t>
                      </a:r>
                      <a:r>
                        <a:rPr lang="fr-FR" sz="1400" baseline="30000" dirty="0">
                          <a:latin typeface="Calibri" pitchFamily="34" charset="0"/>
                          <a:ea typeface="Calibri"/>
                          <a:cs typeface="Times New Roman"/>
                        </a:rPr>
                        <a:t>3</a:t>
                      </a:r>
                      <a:endParaRPr lang="fr-FR" sz="1400" dirty="0">
                        <a:latin typeface="Calibri" pitchFamily="34" charset="0"/>
                        <a:ea typeface="Calibri"/>
                        <a:cs typeface="Times New Roman"/>
                      </a:endParaRPr>
                    </a:p>
                  </a:txBody>
                  <a:tcPr marL="86321" marR="86321" marT="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bl>
          </a:graphicData>
        </a:graphic>
      </p:graphicFrame>
      <p:sp>
        <p:nvSpPr>
          <p:cNvPr id="8" name="Ellipse 7"/>
          <p:cNvSpPr/>
          <p:nvPr/>
        </p:nvSpPr>
        <p:spPr>
          <a:xfrm>
            <a:off x="5905501" y="2286000"/>
            <a:ext cx="2857500" cy="37861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5406" name="Titre 1"/>
          <p:cNvSpPr>
            <a:spLocks noGrp="1"/>
          </p:cNvSpPr>
          <p:nvPr>
            <p:ph type="title"/>
          </p:nvPr>
        </p:nvSpPr>
        <p:spPr bwMode="auto">
          <a:xfrm>
            <a:off x="431800" y="549276"/>
            <a:ext cx="10272184" cy="54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fr-FR" altLang="fr-FR" smtClean="0"/>
              <a:t>Essais préliminaires</a:t>
            </a:r>
          </a:p>
        </p:txBody>
      </p:sp>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8935" y="296429"/>
            <a:ext cx="1098958" cy="1098958"/>
          </a:xfrm>
          <a:prstGeom prst="rect">
            <a:avLst/>
          </a:prstGeom>
        </p:spPr>
      </p:pic>
      <p:sp>
        <p:nvSpPr>
          <p:cNvPr id="10" name="ZoneTexte 9"/>
          <p:cNvSpPr txBox="1"/>
          <p:nvPr/>
        </p:nvSpPr>
        <p:spPr>
          <a:xfrm>
            <a:off x="11029751" y="1346403"/>
            <a:ext cx="1490492" cy="200055"/>
          </a:xfrm>
          <a:prstGeom prst="rect">
            <a:avLst/>
          </a:prstGeom>
          <a:noFill/>
        </p:spPr>
        <p:txBody>
          <a:bodyPr wrap="square" rtlCol="0">
            <a:spAutoFit/>
          </a:bodyPr>
          <a:lstStyle/>
          <a:p>
            <a:r>
              <a:rPr lang="fr-FR" sz="700" b="1" dirty="0" smtClean="0">
                <a:solidFill>
                  <a:schemeClr val="tx1">
                    <a:lumMod val="65000"/>
                    <a:lumOff val="35000"/>
                  </a:schemeClr>
                </a:solidFill>
                <a:latin typeface="Arial Black" panose="020B0A04020102020204" pitchFamily="34" charset="0"/>
              </a:rPr>
              <a:t>7-10 oct. 2015</a:t>
            </a:r>
            <a:endParaRPr lang="fr-FR" sz="700" b="1" dirty="0">
              <a:solidFill>
                <a:schemeClr val="tx1">
                  <a:lumMod val="65000"/>
                  <a:lumOff val="35000"/>
                </a:schemeClr>
              </a:solidFill>
              <a:latin typeface="Arial Black" panose="020B0A04020102020204" pitchFamily="34" charset="0"/>
            </a:endParaRPr>
          </a:p>
        </p:txBody>
      </p:sp>
    </p:spTree>
    <p:extLst>
      <p:ext uri="{BB962C8B-B14F-4D97-AF65-F5344CB8AC3E}">
        <p14:creationId xmlns:p14="http://schemas.microsoft.com/office/powerpoint/2010/main" val="23876834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80000"/>
          </a:xfrm>
          <a:prstGeom prst="rect">
            <a:avLst/>
          </a:prstGeom>
          <a:gradFill flip="none" rotWithShape="1">
            <a:gsLst>
              <a:gs pos="0">
                <a:srgbClr val="797C80">
                  <a:tint val="66000"/>
                  <a:satMod val="160000"/>
                </a:srgbClr>
              </a:gs>
              <a:gs pos="50000">
                <a:srgbClr val="797C80">
                  <a:tint val="44500"/>
                  <a:satMod val="160000"/>
                </a:srgbClr>
              </a:gs>
              <a:gs pos="100000">
                <a:srgbClr val="797C8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0000" y="31180"/>
            <a:ext cx="972000" cy="972000"/>
          </a:xfrm>
          <a:prstGeom prst="rect">
            <a:avLst/>
          </a:prstGeom>
        </p:spPr>
      </p:pic>
      <p:sp>
        <p:nvSpPr>
          <p:cNvPr id="7" name="Espace réservé du contenu 2"/>
          <p:cNvSpPr>
            <a:spLocks noGrp="1"/>
          </p:cNvSpPr>
          <p:nvPr>
            <p:ph idx="1"/>
          </p:nvPr>
        </p:nvSpPr>
        <p:spPr bwMode="auto">
          <a:xfrm>
            <a:off x="1834991" y="1294638"/>
            <a:ext cx="8643938" cy="4803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p>
            <a:pPr algn="ctr">
              <a:lnSpc>
                <a:spcPct val="200000"/>
              </a:lnSpc>
              <a:buFont typeface="Arial" charset="0"/>
              <a:buNone/>
            </a:pPr>
            <a:r>
              <a:rPr lang="fr-FR" altLang="fr-FR" sz="2400" dirty="0" smtClean="0">
                <a:latin typeface="Calibri" pitchFamily="34" charset="0"/>
              </a:rPr>
              <a:t>Contexte</a:t>
            </a:r>
          </a:p>
          <a:p>
            <a:pPr algn="ctr">
              <a:lnSpc>
                <a:spcPct val="200000"/>
              </a:lnSpc>
              <a:buFont typeface="Arial" charset="0"/>
              <a:buNone/>
            </a:pPr>
            <a:r>
              <a:rPr lang="fr-FR" altLang="fr-FR" sz="2400" dirty="0" smtClean="0">
                <a:latin typeface="Calibri" pitchFamily="34" charset="0"/>
              </a:rPr>
              <a:t>Objectif</a:t>
            </a:r>
          </a:p>
          <a:p>
            <a:pPr algn="ctr">
              <a:lnSpc>
                <a:spcPct val="200000"/>
              </a:lnSpc>
              <a:buFont typeface="Arial" charset="0"/>
              <a:buNone/>
            </a:pPr>
            <a:r>
              <a:rPr lang="fr-FR" altLang="fr-FR" sz="2400" dirty="0" smtClean="0">
                <a:latin typeface="Calibri" pitchFamily="34" charset="0"/>
              </a:rPr>
              <a:t>Essais préliminaires</a:t>
            </a:r>
          </a:p>
          <a:p>
            <a:pPr algn="ctr">
              <a:lnSpc>
                <a:spcPct val="200000"/>
              </a:lnSpc>
              <a:buFont typeface="Arial" charset="0"/>
              <a:buNone/>
            </a:pPr>
            <a:r>
              <a:rPr lang="fr-FR" altLang="fr-FR" sz="2400" dirty="0" smtClean="0">
                <a:solidFill>
                  <a:srgbClr val="C00000"/>
                </a:solidFill>
                <a:latin typeface="Calibri" pitchFamily="34" charset="0"/>
              </a:rPr>
              <a:t>Matériel et méthodes</a:t>
            </a:r>
          </a:p>
          <a:p>
            <a:pPr algn="ctr">
              <a:lnSpc>
                <a:spcPct val="200000"/>
              </a:lnSpc>
              <a:buFont typeface="Arial" charset="0"/>
              <a:buNone/>
            </a:pPr>
            <a:r>
              <a:rPr lang="fr-FR" altLang="fr-FR" sz="2400" dirty="0" smtClean="0">
                <a:latin typeface="Calibri" pitchFamily="34" charset="0"/>
              </a:rPr>
              <a:t>Résultats-Discussion</a:t>
            </a:r>
          </a:p>
          <a:p>
            <a:pPr algn="ctr">
              <a:lnSpc>
                <a:spcPct val="200000"/>
              </a:lnSpc>
              <a:buFont typeface="Arial" charset="0"/>
              <a:buNone/>
            </a:pPr>
            <a:r>
              <a:rPr lang="fr-FR" altLang="fr-FR" sz="2400" dirty="0" smtClean="0">
                <a:latin typeface="Calibri" pitchFamily="34" charset="0"/>
              </a:rPr>
              <a:t>Conclusion</a:t>
            </a:r>
          </a:p>
        </p:txBody>
      </p:sp>
      <p:sp>
        <p:nvSpPr>
          <p:cNvPr id="8" name="Titre 1"/>
          <p:cNvSpPr>
            <a:spLocks noGrp="1"/>
          </p:cNvSpPr>
          <p:nvPr>
            <p:ph type="title"/>
          </p:nvPr>
        </p:nvSpPr>
        <p:spPr bwMode="auto">
          <a:xfrm>
            <a:off x="249174" y="209800"/>
            <a:ext cx="8229600" cy="660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fr-FR" altLang="fr-FR" smtClean="0"/>
              <a:t>Sommaire</a:t>
            </a:r>
          </a:p>
        </p:txBody>
      </p:sp>
      <p:sp>
        <p:nvSpPr>
          <p:cNvPr id="2" name="Espace réservé du numéro de diapositive 1"/>
          <p:cNvSpPr>
            <a:spLocks noGrp="1"/>
          </p:cNvSpPr>
          <p:nvPr>
            <p:ph type="sldNum" sz="quarter" idx="12"/>
          </p:nvPr>
        </p:nvSpPr>
        <p:spPr/>
        <p:txBody>
          <a:bodyPr/>
          <a:lstStyle/>
          <a:p>
            <a:fld id="{7E38C6FA-3382-4AC8-891A-48023CB5D0D0}" type="slidenum">
              <a:rPr lang="fr-FR" smtClean="0"/>
              <a:t>13</a:t>
            </a:fld>
            <a:endParaRPr lang="fr-FR"/>
          </a:p>
        </p:txBody>
      </p:sp>
    </p:spTree>
    <p:extLst>
      <p:ext uri="{BB962C8B-B14F-4D97-AF65-F5344CB8AC3E}">
        <p14:creationId xmlns:p14="http://schemas.microsoft.com/office/powerpoint/2010/main" val="23792304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u contenu 2"/>
          <p:cNvSpPr>
            <a:spLocks noGrp="1"/>
          </p:cNvSpPr>
          <p:nvPr>
            <p:ph idx="1"/>
          </p:nvPr>
        </p:nvSpPr>
        <p:spPr bwMode="auto">
          <a:xfrm>
            <a:off x="211667" y="1401763"/>
            <a:ext cx="10972800" cy="514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65125" indent="-255588">
              <a:buClr>
                <a:srgbClr val="C00000"/>
              </a:buClr>
              <a:buFont typeface="Wingdings" pitchFamily="2" charset="2"/>
              <a:buChar char="q"/>
            </a:pPr>
            <a:r>
              <a:rPr lang="fr-FR" altLang="fr-FR" smtClean="0">
                <a:solidFill>
                  <a:srgbClr val="C00000"/>
                </a:solidFill>
                <a:latin typeface="Calibri" pitchFamily="34" charset="0"/>
              </a:rPr>
              <a:t> Stérilisation des essais</a:t>
            </a:r>
          </a:p>
        </p:txBody>
      </p:sp>
      <p:sp>
        <p:nvSpPr>
          <p:cNvPr id="4" name="Espace réservé du numéro de diapositive 3"/>
          <p:cNvSpPr>
            <a:spLocks noGrp="1"/>
          </p:cNvSpPr>
          <p:nvPr>
            <p:ph type="sldNum" sz="quarter" idx="12"/>
          </p:nvPr>
        </p:nvSpPr>
        <p:spPr>
          <a:xfrm>
            <a:off x="10858500" y="6453189"/>
            <a:ext cx="1016000" cy="365125"/>
          </a:xfrm>
        </p:spPr>
        <p:txBody>
          <a:bodyPr/>
          <a:lstStyle/>
          <a:p>
            <a:pPr>
              <a:defRPr/>
            </a:pPr>
            <a:fld id="{82C3BBB7-595E-41E5-8475-E0CE2B58BDE0}" type="slidenum">
              <a:rPr lang="fr-FR">
                <a:solidFill>
                  <a:schemeClr val="accent2">
                    <a:lumMod val="75000"/>
                  </a:schemeClr>
                </a:solidFill>
              </a:rPr>
              <a:pPr>
                <a:defRPr/>
              </a:pPr>
              <a:t>14</a:t>
            </a:fld>
            <a:endParaRPr lang="fr-FR" dirty="0">
              <a:solidFill>
                <a:schemeClr val="accent2">
                  <a:lumMod val="75000"/>
                </a:schemeClr>
              </a:solidFill>
            </a:endParaRPr>
          </a:p>
        </p:txBody>
      </p:sp>
      <p:pic>
        <p:nvPicPr>
          <p:cNvPr id="1026" name="Picture 2"/>
          <p:cNvPicPr>
            <a:picLocks noChangeAspect="1" noChangeArrowheads="1"/>
          </p:cNvPicPr>
          <p:nvPr/>
        </p:nvPicPr>
        <p:blipFill>
          <a:blip r:embed="rId2" cstate="print"/>
          <a:srcRect/>
          <a:stretch>
            <a:fillRect/>
          </a:stretch>
        </p:blipFill>
        <p:spPr bwMode="auto">
          <a:xfrm>
            <a:off x="4188890" y="4835426"/>
            <a:ext cx="3960521" cy="1657334"/>
          </a:xfrm>
          <a:prstGeom prst="rect">
            <a:avLst/>
          </a:prstGeom>
          <a:ln>
            <a:noFill/>
          </a:ln>
          <a:effectLst>
            <a:softEdge rad="112500"/>
          </a:effectLst>
        </p:spPr>
      </p:pic>
      <p:pic>
        <p:nvPicPr>
          <p:cNvPr id="1029" name="Picture 5"/>
          <p:cNvPicPr>
            <a:picLocks noChangeAspect="1" noChangeArrowheads="1"/>
          </p:cNvPicPr>
          <p:nvPr/>
        </p:nvPicPr>
        <p:blipFill rotWithShape="1">
          <a:blip r:embed="rId3" cstate="print"/>
          <a:srcRect/>
          <a:stretch/>
        </p:blipFill>
        <p:spPr bwMode="auto">
          <a:xfrm>
            <a:off x="6991357" y="2071678"/>
            <a:ext cx="4184644" cy="1745128"/>
          </a:xfrm>
          <a:prstGeom prst="rect">
            <a:avLst/>
          </a:prstGeom>
          <a:ln>
            <a:noFill/>
          </a:ln>
          <a:effectLst>
            <a:softEdge rad="112500"/>
          </a:effectLst>
        </p:spPr>
      </p:pic>
      <p:sp>
        <p:nvSpPr>
          <p:cNvPr id="11" name="ZoneTexte 10"/>
          <p:cNvSpPr txBox="1">
            <a:spLocks noChangeArrowheads="1"/>
          </p:cNvSpPr>
          <p:nvPr/>
        </p:nvSpPr>
        <p:spPr bwMode="auto">
          <a:xfrm>
            <a:off x="4301117" y="6475919"/>
            <a:ext cx="4184516"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dirty="0">
                <a:latin typeface="Calibri" pitchFamily="34" charset="0"/>
              </a:rPr>
              <a:t>Panier d’instrumentation chirurgicale</a:t>
            </a:r>
          </a:p>
        </p:txBody>
      </p:sp>
      <p:sp>
        <p:nvSpPr>
          <p:cNvPr id="12" name="ZoneTexte 11"/>
          <p:cNvSpPr txBox="1">
            <a:spLocks noChangeArrowheads="1"/>
          </p:cNvSpPr>
          <p:nvPr/>
        </p:nvSpPr>
        <p:spPr bwMode="auto">
          <a:xfrm>
            <a:off x="6286501" y="3929064"/>
            <a:ext cx="5524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altLang="fr-FR">
                <a:latin typeface="Calibri" pitchFamily="34" charset="0"/>
              </a:rPr>
              <a:t>3 plateaux en polypropylène surélevés d’un coté </a:t>
            </a:r>
            <a:r>
              <a:rPr lang="fr-FR" altLang="fr-FR">
                <a:latin typeface="Calibri" pitchFamily="34" charset="0"/>
                <a:sym typeface="Wingdings" pitchFamily="2" charset="2"/>
              </a:rPr>
              <a:t> récupération de l’humidité résiduelle</a:t>
            </a:r>
            <a:endParaRPr lang="fr-FR" altLang="fr-FR">
              <a:latin typeface="Calibri" pitchFamily="34" charset="0"/>
            </a:endParaRPr>
          </a:p>
        </p:txBody>
      </p:sp>
      <p:sp>
        <p:nvSpPr>
          <p:cNvPr id="15" name="ZoneTexte 14"/>
          <p:cNvSpPr txBox="1">
            <a:spLocks noChangeArrowheads="1"/>
          </p:cNvSpPr>
          <p:nvPr/>
        </p:nvSpPr>
        <p:spPr bwMode="auto">
          <a:xfrm>
            <a:off x="-673610" y="3816806"/>
            <a:ext cx="6718301"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buFont typeface="Wingdings" pitchFamily="2" charset="2"/>
              <a:buChar char="§"/>
            </a:pPr>
            <a:r>
              <a:rPr lang="fr-FR" altLang="fr-FR">
                <a:latin typeface="Calibri" pitchFamily="34" charset="0"/>
              </a:rPr>
              <a:t> Supports inertes en céramique</a:t>
            </a:r>
          </a:p>
          <a:p>
            <a:pPr algn="ctr" eaLnBrk="1" hangingPunct="1">
              <a:buFont typeface="Wingdings" pitchFamily="2" charset="2"/>
              <a:buChar char="§"/>
            </a:pPr>
            <a:r>
              <a:rPr lang="fr-FR" altLang="fr-FR">
                <a:latin typeface="Calibri" pitchFamily="34" charset="0"/>
                <a:sym typeface="Wingdings" pitchFamily="2" charset="2"/>
              </a:rPr>
              <a:t> Propriétés d’adhésion pour les micro-organismes</a:t>
            </a:r>
          </a:p>
          <a:p>
            <a:pPr algn="ctr" eaLnBrk="1" hangingPunct="1">
              <a:buFont typeface="Wingdings" pitchFamily="2" charset="2"/>
              <a:buChar char="§"/>
            </a:pPr>
            <a:r>
              <a:rPr lang="fr-FR" altLang="fr-FR">
                <a:latin typeface="Calibri" pitchFamily="34" charset="0"/>
                <a:sym typeface="Wingdings" pitchFamily="2" charset="2"/>
              </a:rPr>
              <a:t> 15 céramiques / composition </a:t>
            </a:r>
            <a:endParaRPr lang="fr-FR" altLang="fr-FR">
              <a:latin typeface="Calibri" pitchFamily="34" charset="0"/>
            </a:endParaRPr>
          </a:p>
        </p:txBody>
      </p:sp>
      <p:sp>
        <p:nvSpPr>
          <p:cNvPr id="13" name="Flèche courbée vers la droite 12"/>
          <p:cNvSpPr/>
          <p:nvPr/>
        </p:nvSpPr>
        <p:spPr>
          <a:xfrm rot="16200000" flipH="1">
            <a:off x="5402263" y="1645179"/>
            <a:ext cx="574675" cy="226906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sp>
        <p:nvSpPr>
          <p:cNvPr id="17418" name="Titre 1"/>
          <p:cNvSpPr>
            <a:spLocks noGrp="1"/>
          </p:cNvSpPr>
          <p:nvPr>
            <p:ph type="title"/>
          </p:nvPr>
        </p:nvSpPr>
        <p:spPr bwMode="auto">
          <a:xfrm>
            <a:off x="334433" y="549275"/>
            <a:ext cx="10972800" cy="47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fr-FR" altLang="fr-FR" smtClean="0"/>
              <a:t>Matériel et Méthodes</a:t>
            </a:r>
          </a:p>
        </p:txBody>
      </p:sp>
      <p:pic>
        <p:nvPicPr>
          <p:cNvPr id="17421" name="Picture 13" descr="C:\Users\c_lambert\Pictures\2015-08-13\0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9457" y="2108399"/>
            <a:ext cx="2972169" cy="16716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Flèche courbée vers la droite 13"/>
          <p:cNvSpPr/>
          <p:nvPr/>
        </p:nvSpPr>
        <p:spPr>
          <a:xfrm flipH="1">
            <a:off x="9457267" y="4852989"/>
            <a:ext cx="1219200" cy="165893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pic>
        <p:nvPicPr>
          <p:cNvPr id="16" name="Imag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88935" y="296429"/>
            <a:ext cx="1098958" cy="1098958"/>
          </a:xfrm>
          <a:prstGeom prst="rect">
            <a:avLst/>
          </a:prstGeom>
        </p:spPr>
      </p:pic>
      <p:sp>
        <p:nvSpPr>
          <p:cNvPr id="17" name="ZoneTexte 16"/>
          <p:cNvSpPr txBox="1"/>
          <p:nvPr/>
        </p:nvSpPr>
        <p:spPr>
          <a:xfrm>
            <a:off x="11029751" y="1346403"/>
            <a:ext cx="1490492" cy="200055"/>
          </a:xfrm>
          <a:prstGeom prst="rect">
            <a:avLst/>
          </a:prstGeom>
          <a:noFill/>
        </p:spPr>
        <p:txBody>
          <a:bodyPr wrap="square" rtlCol="0">
            <a:spAutoFit/>
          </a:bodyPr>
          <a:lstStyle/>
          <a:p>
            <a:r>
              <a:rPr lang="fr-FR" sz="700" b="1" dirty="0" smtClean="0">
                <a:solidFill>
                  <a:schemeClr val="tx1">
                    <a:lumMod val="65000"/>
                    <a:lumOff val="35000"/>
                  </a:schemeClr>
                </a:solidFill>
                <a:latin typeface="Arial Black" panose="020B0A04020102020204" pitchFamily="34" charset="0"/>
              </a:rPr>
              <a:t>7-10 oct. 2015</a:t>
            </a:r>
            <a:endParaRPr lang="fr-FR" sz="700" b="1" dirty="0">
              <a:solidFill>
                <a:schemeClr val="tx1">
                  <a:lumMod val="65000"/>
                  <a:lumOff val="35000"/>
                </a:schemeClr>
              </a:solidFill>
              <a:latin typeface="Arial Black" panose="020B0A04020102020204" pitchFamily="34" charset="0"/>
            </a:endParaRPr>
          </a:p>
        </p:txBody>
      </p:sp>
    </p:spTree>
    <p:extLst>
      <p:ext uri="{BB962C8B-B14F-4D97-AF65-F5344CB8AC3E}">
        <p14:creationId xmlns:p14="http://schemas.microsoft.com/office/powerpoint/2010/main" val="284319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u contenu 2"/>
          <p:cNvSpPr>
            <a:spLocks noGrp="1"/>
          </p:cNvSpPr>
          <p:nvPr>
            <p:ph idx="1"/>
          </p:nvPr>
        </p:nvSpPr>
        <p:spPr bwMode="auto">
          <a:xfrm>
            <a:off x="95251" y="1330325"/>
            <a:ext cx="10972800" cy="514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65125" indent="-255588">
              <a:buClr>
                <a:srgbClr val="C00000"/>
              </a:buClr>
              <a:buFont typeface="Wingdings" pitchFamily="2" charset="2"/>
              <a:buChar char="q"/>
            </a:pPr>
            <a:r>
              <a:rPr lang="fr-FR" altLang="fr-FR" smtClean="0">
                <a:solidFill>
                  <a:srgbClr val="C00000"/>
                </a:solidFill>
                <a:latin typeface="Calibri" pitchFamily="34" charset="0"/>
              </a:rPr>
              <a:t> Stérilisation des essais</a:t>
            </a:r>
          </a:p>
        </p:txBody>
      </p:sp>
      <p:sp>
        <p:nvSpPr>
          <p:cNvPr id="4" name="Espace réservé du numéro de diapositive 3"/>
          <p:cNvSpPr>
            <a:spLocks noGrp="1"/>
          </p:cNvSpPr>
          <p:nvPr>
            <p:ph type="sldNum" sz="quarter" idx="12"/>
          </p:nvPr>
        </p:nvSpPr>
        <p:spPr>
          <a:xfrm>
            <a:off x="10858500" y="6519864"/>
            <a:ext cx="1016000" cy="365125"/>
          </a:xfrm>
        </p:spPr>
        <p:txBody>
          <a:bodyPr/>
          <a:lstStyle/>
          <a:p>
            <a:pPr>
              <a:defRPr/>
            </a:pPr>
            <a:fld id="{12691B7E-C845-4DD7-8011-9F4C0C6245A3}" type="slidenum">
              <a:rPr lang="fr-FR">
                <a:solidFill>
                  <a:schemeClr val="accent2">
                    <a:lumMod val="75000"/>
                  </a:schemeClr>
                </a:solidFill>
              </a:rPr>
              <a:pPr>
                <a:defRPr/>
              </a:pPr>
              <a:t>15</a:t>
            </a:fld>
            <a:endParaRPr lang="fr-FR" dirty="0">
              <a:solidFill>
                <a:schemeClr val="accent2">
                  <a:lumMod val="75000"/>
                </a:schemeClr>
              </a:solidFill>
            </a:endParaRPr>
          </a:p>
        </p:txBody>
      </p:sp>
      <p:pic>
        <p:nvPicPr>
          <p:cNvPr id="16" name="Picture 6" descr="http://www.vp-group.de/content?id=2535&amp;format=JPEG_LARGE"/>
          <p:cNvPicPr>
            <a:picLocks noChangeAspect="1" noChangeArrowheads="1"/>
          </p:cNvPicPr>
          <p:nvPr/>
        </p:nvPicPr>
        <p:blipFill>
          <a:blip r:embed="rId2" cstate="print"/>
          <a:srcRect t="46875" b="2499"/>
          <a:stretch>
            <a:fillRect/>
          </a:stretch>
        </p:blipFill>
        <p:spPr bwMode="auto">
          <a:xfrm>
            <a:off x="7905763" y="2175978"/>
            <a:ext cx="1763903" cy="8929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 name="ZoneTexte 16"/>
          <p:cNvSpPr txBox="1"/>
          <p:nvPr/>
        </p:nvSpPr>
        <p:spPr>
          <a:xfrm>
            <a:off x="2351617" y="1727264"/>
            <a:ext cx="1524000" cy="374650"/>
          </a:xfrm>
          <a:prstGeom prst="round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fr-FR" sz="1600" dirty="0"/>
              <a:t>Série n°1</a:t>
            </a:r>
          </a:p>
        </p:txBody>
      </p:sp>
      <p:sp>
        <p:nvSpPr>
          <p:cNvPr id="18" name="ZoneTexte 17"/>
          <p:cNvSpPr txBox="1">
            <a:spLocks noChangeArrowheads="1"/>
          </p:cNvSpPr>
          <p:nvPr/>
        </p:nvSpPr>
        <p:spPr bwMode="auto">
          <a:xfrm>
            <a:off x="436627" y="3162300"/>
            <a:ext cx="5232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Wingdings" pitchFamily="2" charset="2"/>
              <a:buChar char="§"/>
            </a:pPr>
            <a:r>
              <a:rPr lang="fr-FR" altLang="fr-FR" sz="1600" dirty="0">
                <a:latin typeface="Calibri" pitchFamily="34" charset="0"/>
              </a:rPr>
              <a:t> 6 conteneurs (90 porcelaines céramique)</a:t>
            </a:r>
          </a:p>
        </p:txBody>
      </p:sp>
      <p:sp>
        <p:nvSpPr>
          <p:cNvPr id="19" name="ZoneTexte 18"/>
          <p:cNvSpPr txBox="1">
            <a:spLocks noChangeArrowheads="1"/>
          </p:cNvSpPr>
          <p:nvPr/>
        </p:nvSpPr>
        <p:spPr bwMode="auto">
          <a:xfrm>
            <a:off x="412243" y="3573464"/>
            <a:ext cx="62865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Wingdings" pitchFamily="2" charset="2"/>
              <a:buChar char="§"/>
            </a:pPr>
            <a:r>
              <a:rPr lang="fr-FR" altLang="fr-FR" sz="1600" dirty="0">
                <a:latin typeface="Calibri" pitchFamily="34" charset="0"/>
              </a:rPr>
              <a:t> 1 témoin positif sans filtre (15 porcelaines)</a:t>
            </a:r>
          </a:p>
        </p:txBody>
      </p:sp>
      <p:sp>
        <p:nvSpPr>
          <p:cNvPr id="20" name="ZoneTexte 19"/>
          <p:cNvSpPr txBox="1">
            <a:spLocks noChangeArrowheads="1"/>
          </p:cNvSpPr>
          <p:nvPr/>
        </p:nvSpPr>
        <p:spPr bwMode="auto">
          <a:xfrm>
            <a:off x="400051" y="3933825"/>
            <a:ext cx="4559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Wingdings" pitchFamily="2" charset="2"/>
              <a:buChar char="§"/>
            </a:pPr>
            <a:r>
              <a:rPr lang="fr-FR" altLang="fr-FR" sz="1600">
                <a:latin typeface="Calibri" pitchFamily="34" charset="0"/>
              </a:rPr>
              <a:t> 1 témoin négatif: 5 porcelaines sous sachet papier plastique</a:t>
            </a:r>
          </a:p>
        </p:txBody>
      </p:sp>
      <p:sp>
        <p:nvSpPr>
          <p:cNvPr id="21" name="ZoneTexte 20"/>
          <p:cNvSpPr txBox="1">
            <a:spLocks noChangeArrowheads="1"/>
          </p:cNvSpPr>
          <p:nvPr/>
        </p:nvSpPr>
        <p:spPr bwMode="auto">
          <a:xfrm>
            <a:off x="6268975" y="3090864"/>
            <a:ext cx="5169439"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Wingdings" pitchFamily="2" charset="2"/>
              <a:buChar char="§"/>
            </a:pPr>
            <a:r>
              <a:rPr lang="fr-FR" altLang="fr-FR" sz="1600" dirty="0">
                <a:latin typeface="Calibri" pitchFamily="34" charset="0"/>
              </a:rPr>
              <a:t> 6 paniers emballés en NT (90 porcelaines céramique)</a:t>
            </a:r>
          </a:p>
        </p:txBody>
      </p:sp>
      <p:sp>
        <p:nvSpPr>
          <p:cNvPr id="22" name="ZoneTexte 21"/>
          <p:cNvSpPr txBox="1">
            <a:spLocks noChangeArrowheads="1"/>
          </p:cNvSpPr>
          <p:nvPr/>
        </p:nvSpPr>
        <p:spPr bwMode="auto">
          <a:xfrm>
            <a:off x="6268975" y="3506407"/>
            <a:ext cx="60007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Wingdings" pitchFamily="2" charset="2"/>
              <a:buChar char="§"/>
            </a:pPr>
            <a:r>
              <a:rPr lang="fr-FR" altLang="fr-FR" sz="1600" dirty="0">
                <a:latin typeface="Calibri" pitchFamily="34" charset="0"/>
              </a:rPr>
              <a:t> 1 témoin positif : emballage perforé en 5 points (15 porcelaines)</a:t>
            </a:r>
          </a:p>
        </p:txBody>
      </p:sp>
      <p:sp>
        <p:nvSpPr>
          <p:cNvPr id="23" name="ZoneTexte 22"/>
          <p:cNvSpPr txBox="1">
            <a:spLocks noChangeArrowheads="1"/>
          </p:cNvSpPr>
          <p:nvPr/>
        </p:nvSpPr>
        <p:spPr bwMode="auto">
          <a:xfrm>
            <a:off x="6281675" y="3911981"/>
            <a:ext cx="57975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Wingdings" pitchFamily="2" charset="2"/>
              <a:buChar char="§"/>
            </a:pPr>
            <a:r>
              <a:rPr lang="fr-FR" altLang="fr-FR" sz="1600" dirty="0">
                <a:latin typeface="Calibri" pitchFamily="34" charset="0"/>
              </a:rPr>
              <a:t> 1 témoin négatif: 5 porcelaines sous sachet papier plastique</a:t>
            </a:r>
          </a:p>
        </p:txBody>
      </p:sp>
      <p:cxnSp>
        <p:nvCxnSpPr>
          <p:cNvPr id="25" name="Connecteur droit 24"/>
          <p:cNvCxnSpPr/>
          <p:nvPr/>
        </p:nvCxnSpPr>
        <p:spPr>
          <a:xfrm rot="5400000">
            <a:off x="4666192" y="3508904"/>
            <a:ext cx="2286000" cy="2117"/>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3695701" y="5510214"/>
            <a:ext cx="4409017" cy="511175"/>
          </a:xfrm>
          <a:prstGeom prst="roundRect">
            <a:avLst/>
          </a:prstGeom>
        </p:spPr>
        <p:style>
          <a:lnRef idx="1">
            <a:schemeClr val="accent1"/>
          </a:lnRef>
          <a:fillRef idx="2">
            <a:schemeClr val="accent1"/>
          </a:fillRef>
          <a:effectRef idx="1">
            <a:schemeClr val="accent1"/>
          </a:effectRef>
          <a:fontRef idx="minor">
            <a:schemeClr val="dk1"/>
          </a:fontRef>
        </p:style>
        <p:txBody>
          <a:bodyPr>
            <a:spAutoFit/>
          </a:bodyPr>
          <a:lstStyle>
            <a:defPPr>
              <a:defRPr lang="fr-FR"/>
            </a:defPPr>
            <a:lvl1pPr algn="ctr" fontAlgn="auto">
              <a:spcBef>
                <a:spcPts val="0"/>
              </a:spcBef>
              <a:spcAft>
                <a:spcPts val="0"/>
              </a:spcAft>
              <a:defRPr sz="1600"/>
            </a:lvl1pPr>
          </a:lstStyle>
          <a:p>
            <a:pPr>
              <a:defRPr/>
            </a:pPr>
            <a:r>
              <a:rPr lang="fr-FR" dirty="0"/>
              <a:t>X </a:t>
            </a:r>
            <a:r>
              <a:rPr lang="fr-FR" sz="2400" dirty="0"/>
              <a:t>5</a:t>
            </a:r>
            <a:r>
              <a:rPr lang="fr-FR" dirty="0"/>
              <a:t> périodes de </a:t>
            </a:r>
            <a:r>
              <a:rPr lang="fr-FR" dirty="0" smtClean="0"/>
              <a:t>stockage/série</a:t>
            </a:r>
            <a:endParaRPr lang="fr-FR" dirty="0"/>
          </a:p>
        </p:txBody>
      </p:sp>
      <p:sp>
        <p:nvSpPr>
          <p:cNvPr id="27" name="ZoneTexte 26"/>
          <p:cNvSpPr txBox="1">
            <a:spLocks noChangeArrowheads="1"/>
          </p:cNvSpPr>
          <p:nvPr/>
        </p:nvSpPr>
        <p:spPr bwMode="auto">
          <a:xfrm>
            <a:off x="2476500" y="6011864"/>
            <a:ext cx="9334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b="1" dirty="0">
                <a:latin typeface="Calibri" pitchFamily="34" charset="0"/>
                <a:sym typeface="Wingdings" pitchFamily="2" charset="2"/>
              </a:rPr>
              <a:t></a:t>
            </a:r>
            <a:r>
              <a:rPr lang="fr-FR" altLang="fr-FR" b="1" dirty="0">
                <a:latin typeface="Calibri" pitchFamily="34" charset="0"/>
              </a:rPr>
              <a:t> Impact de l’eau résiduelle après 0, 1, 3, 7 et 14 jours de stockage</a:t>
            </a:r>
          </a:p>
        </p:txBody>
      </p:sp>
      <p:sp>
        <p:nvSpPr>
          <p:cNvPr id="28" name="ZoneTexte 27"/>
          <p:cNvSpPr txBox="1">
            <a:spLocks noChangeArrowheads="1"/>
          </p:cNvSpPr>
          <p:nvPr/>
        </p:nvSpPr>
        <p:spPr bwMode="auto">
          <a:xfrm>
            <a:off x="3024718" y="6372225"/>
            <a:ext cx="6936316"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b="1" dirty="0">
                <a:latin typeface="Calibri" pitchFamily="34" charset="0"/>
              </a:rPr>
              <a:t>= 30 compositions / type d’emballage (+ témoins)</a:t>
            </a:r>
          </a:p>
        </p:txBody>
      </p:sp>
      <p:sp>
        <p:nvSpPr>
          <p:cNvPr id="24" name="ZoneTexte 23"/>
          <p:cNvSpPr txBox="1"/>
          <p:nvPr/>
        </p:nvSpPr>
        <p:spPr>
          <a:xfrm>
            <a:off x="571500" y="4725988"/>
            <a:ext cx="11144251" cy="647700"/>
          </a:xfrm>
          <a:prstGeom prst="round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fr-FR" sz="1600" dirty="0"/>
              <a:t>Stérilisation: autoclave </a:t>
            </a:r>
            <a:r>
              <a:rPr lang="fr-FR" sz="1600" dirty="0" err="1"/>
              <a:t>Getinge</a:t>
            </a:r>
            <a:r>
              <a:rPr lang="fr-FR" sz="1600" dirty="0"/>
              <a:t>®HS66, plateau de 135°C-18min phase de séchage 1 min </a:t>
            </a:r>
          </a:p>
          <a:p>
            <a:pPr algn="ctr" fontAlgn="auto">
              <a:spcBef>
                <a:spcPts val="0"/>
              </a:spcBef>
              <a:spcAft>
                <a:spcPts val="0"/>
              </a:spcAft>
              <a:defRPr/>
            </a:pPr>
            <a:r>
              <a:rPr lang="fr-FR" sz="1600" dirty="0"/>
              <a:t>Compositions pesées avant et après cycle de stérilisation </a:t>
            </a:r>
            <a:r>
              <a:rPr lang="fr-FR" sz="1600" dirty="0">
                <a:sym typeface="Wingdings" pitchFamily="2" charset="2"/>
              </a:rPr>
              <a:t> </a:t>
            </a:r>
            <a:r>
              <a:rPr lang="fr-FR" sz="1600" dirty="0">
                <a:solidFill>
                  <a:srgbClr val="C00000"/>
                </a:solidFill>
                <a:sym typeface="Wingdings" pitchFamily="2" charset="2"/>
              </a:rPr>
              <a:t>vérification </a:t>
            </a:r>
            <a:r>
              <a:rPr lang="fr-FR" sz="1600" dirty="0">
                <a:solidFill>
                  <a:srgbClr val="C00000"/>
                </a:solidFill>
              </a:rPr>
              <a:t>présence </a:t>
            </a:r>
            <a:r>
              <a:rPr lang="fr-FR" sz="1600" dirty="0"/>
              <a:t>d’eau résiduelle</a:t>
            </a:r>
          </a:p>
        </p:txBody>
      </p:sp>
      <p:sp>
        <p:nvSpPr>
          <p:cNvPr id="18449" name="Titre 1"/>
          <p:cNvSpPr>
            <a:spLocks noGrp="1"/>
          </p:cNvSpPr>
          <p:nvPr>
            <p:ph type="title"/>
          </p:nvPr>
        </p:nvSpPr>
        <p:spPr bwMode="auto">
          <a:xfrm>
            <a:off x="266700" y="574676"/>
            <a:ext cx="10972800" cy="550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fr-FR" altLang="fr-FR" smtClean="0"/>
              <a:t>Matériel et Méthodes</a:t>
            </a:r>
          </a:p>
        </p:txBody>
      </p:sp>
      <p:pic>
        <p:nvPicPr>
          <p:cNvPr id="29" name="Picture 2" descr="C:\Users\c_lambert\Pictures\2015-03-19 Poster Camille\Poster Camille 00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793" b="4191"/>
          <a:stretch/>
        </p:blipFill>
        <p:spPr bwMode="auto">
          <a:xfrm>
            <a:off x="1953758" y="2164118"/>
            <a:ext cx="2278392" cy="9768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0" name="ZoneTexte 29"/>
          <p:cNvSpPr txBox="1"/>
          <p:nvPr/>
        </p:nvSpPr>
        <p:spPr>
          <a:xfrm>
            <a:off x="7933267" y="1700213"/>
            <a:ext cx="1524000" cy="374650"/>
          </a:xfrm>
          <a:prstGeom prst="round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fr-FR" sz="1600" dirty="0"/>
              <a:t>Série n°2</a:t>
            </a:r>
          </a:p>
        </p:txBody>
      </p:sp>
      <p:pic>
        <p:nvPicPr>
          <p:cNvPr id="31" name="Imag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88935" y="296429"/>
            <a:ext cx="1098958" cy="1098958"/>
          </a:xfrm>
          <a:prstGeom prst="rect">
            <a:avLst/>
          </a:prstGeom>
        </p:spPr>
      </p:pic>
      <p:sp>
        <p:nvSpPr>
          <p:cNvPr id="32" name="ZoneTexte 31"/>
          <p:cNvSpPr txBox="1"/>
          <p:nvPr/>
        </p:nvSpPr>
        <p:spPr>
          <a:xfrm>
            <a:off x="11029751" y="1346403"/>
            <a:ext cx="1490492" cy="200055"/>
          </a:xfrm>
          <a:prstGeom prst="rect">
            <a:avLst/>
          </a:prstGeom>
          <a:noFill/>
        </p:spPr>
        <p:txBody>
          <a:bodyPr wrap="square" rtlCol="0">
            <a:spAutoFit/>
          </a:bodyPr>
          <a:lstStyle/>
          <a:p>
            <a:r>
              <a:rPr lang="fr-FR" sz="700" b="1" dirty="0" smtClean="0">
                <a:solidFill>
                  <a:schemeClr val="tx1">
                    <a:lumMod val="65000"/>
                    <a:lumOff val="35000"/>
                  </a:schemeClr>
                </a:solidFill>
                <a:latin typeface="Arial Black" panose="020B0A04020102020204" pitchFamily="34" charset="0"/>
              </a:rPr>
              <a:t>7-10 oct. 2015</a:t>
            </a:r>
            <a:endParaRPr lang="fr-FR" sz="700" b="1" dirty="0">
              <a:solidFill>
                <a:schemeClr val="tx1">
                  <a:lumMod val="65000"/>
                  <a:lumOff val="35000"/>
                </a:schemeClr>
              </a:solidFill>
              <a:latin typeface="Arial Black" panose="020B0A04020102020204" pitchFamily="34" charset="0"/>
            </a:endParaRPr>
          </a:p>
        </p:txBody>
      </p:sp>
    </p:spTree>
    <p:extLst>
      <p:ext uri="{BB962C8B-B14F-4D97-AF65-F5344CB8AC3E}">
        <p14:creationId xmlns:p14="http://schemas.microsoft.com/office/powerpoint/2010/main" val="28093763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7" grpId="0"/>
      <p:bldP spid="28" grpId="0"/>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u contenu 2"/>
          <p:cNvSpPr>
            <a:spLocks noGrp="1"/>
          </p:cNvSpPr>
          <p:nvPr>
            <p:ph idx="1"/>
          </p:nvPr>
        </p:nvSpPr>
        <p:spPr bwMode="auto">
          <a:xfrm>
            <a:off x="95251" y="1401763"/>
            <a:ext cx="10972800" cy="514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65125" indent="-255588">
              <a:buClr>
                <a:srgbClr val="C00000"/>
              </a:buClr>
              <a:buFont typeface="Wingdings" pitchFamily="2" charset="2"/>
              <a:buChar char="q"/>
            </a:pPr>
            <a:r>
              <a:rPr lang="fr-FR" altLang="fr-FR" smtClean="0">
                <a:solidFill>
                  <a:srgbClr val="C00000"/>
                </a:solidFill>
                <a:latin typeface="Calibri" pitchFamily="34" charset="0"/>
              </a:rPr>
              <a:t> Analyses bactériologiques</a:t>
            </a:r>
          </a:p>
        </p:txBody>
      </p:sp>
      <p:sp>
        <p:nvSpPr>
          <p:cNvPr id="4" name="Espace réservé du numéro de diapositive 3"/>
          <p:cNvSpPr>
            <a:spLocks noGrp="1"/>
          </p:cNvSpPr>
          <p:nvPr>
            <p:ph type="sldNum" sz="quarter" idx="12"/>
          </p:nvPr>
        </p:nvSpPr>
        <p:spPr>
          <a:xfrm>
            <a:off x="10858500" y="6519864"/>
            <a:ext cx="1016000" cy="365125"/>
          </a:xfrm>
        </p:spPr>
        <p:txBody>
          <a:bodyPr/>
          <a:lstStyle/>
          <a:p>
            <a:pPr>
              <a:defRPr/>
            </a:pPr>
            <a:fld id="{306FB8AE-6237-4D02-BA4F-E7B0136D60BC}" type="slidenum">
              <a:rPr lang="fr-FR">
                <a:solidFill>
                  <a:schemeClr val="accent2">
                    <a:lumMod val="75000"/>
                  </a:schemeClr>
                </a:solidFill>
              </a:rPr>
              <a:pPr>
                <a:defRPr/>
              </a:pPr>
              <a:t>16</a:t>
            </a:fld>
            <a:endParaRPr lang="fr-FR" dirty="0">
              <a:solidFill>
                <a:schemeClr val="accent2">
                  <a:lumMod val="75000"/>
                </a:schemeClr>
              </a:solidFill>
            </a:endParaRPr>
          </a:p>
        </p:txBody>
      </p:sp>
      <p:sp>
        <p:nvSpPr>
          <p:cNvPr id="19460" name="Rectangle 29"/>
          <p:cNvSpPr>
            <a:spLocks noChangeArrowheads="1"/>
          </p:cNvSpPr>
          <p:nvPr/>
        </p:nvSpPr>
        <p:spPr bwMode="auto">
          <a:xfrm>
            <a:off x="476251" y="1846263"/>
            <a:ext cx="112395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Wingdings" pitchFamily="2" charset="2"/>
              <a:buChar char="§"/>
            </a:pPr>
            <a:r>
              <a:rPr lang="fr-FR" altLang="fr-FR">
                <a:latin typeface="Calibri" pitchFamily="34" charset="0"/>
              </a:rPr>
              <a:t> Retrait aseptique sous hotte à flux laminaire des plateaux en PP contenant l’eau résiduelle et les porcelaines</a:t>
            </a:r>
          </a:p>
        </p:txBody>
      </p:sp>
      <p:sp>
        <p:nvSpPr>
          <p:cNvPr id="19461" name="Titre 1"/>
          <p:cNvSpPr>
            <a:spLocks noGrp="1"/>
          </p:cNvSpPr>
          <p:nvPr>
            <p:ph type="title"/>
          </p:nvPr>
        </p:nvSpPr>
        <p:spPr bwMode="auto">
          <a:xfrm>
            <a:off x="266700" y="503239"/>
            <a:ext cx="10972800" cy="54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fr-FR" altLang="fr-FR" smtClean="0"/>
              <a:t>Matériel et Méthodes</a:t>
            </a:r>
          </a:p>
        </p:txBody>
      </p:sp>
      <p:pic>
        <p:nvPicPr>
          <p:cNvPr id="6" name="Picture 2" descr="E:\Thèse\photo\P1070936.JPG"/>
          <p:cNvPicPr>
            <a:picLocks noChangeAspect="1" noChangeArrowheads="1"/>
          </p:cNvPicPr>
          <p:nvPr/>
        </p:nvPicPr>
        <p:blipFill rotWithShape="1">
          <a:blip r:embed="rId2" cstate="print"/>
          <a:srcRect/>
          <a:stretch/>
        </p:blipFill>
        <p:spPr bwMode="auto">
          <a:xfrm>
            <a:off x="1032538" y="2502644"/>
            <a:ext cx="3746726" cy="23900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463" name="Rectangle 12"/>
          <p:cNvSpPr>
            <a:spLocks noChangeArrowheads="1"/>
          </p:cNvSpPr>
          <p:nvPr/>
        </p:nvSpPr>
        <p:spPr bwMode="auto">
          <a:xfrm>
            <a:off x="259647" y="5013325"/>
            <a:ext cx="5633156"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altLang="fr-FR" dirty="0">
                <a:latin typeface="Calibri" pitchFamily="34" charset="0"/>
              </a:rPr>
              <a:t>Après récupération dans une cupule en plastique stérile, l’eau résiduelle</a:t>
            </a:r>
          </a:p>
          <a:p>
            <a:pPr algn="ctr" eaLnBrk="1" hangingPunct="1"/>
            <a:r>
              <a:rPr lang="fr-FR" altLang="fr-FR" dirty="0">
                <a:latin typeface="Calibri" pitchFamily="34" charset="0"/>
              </a:rPr>
              <a:t>contenue dans les 3 plateaux en PP est mise en culture dans le milieu liquide TSA (1 ml d’eau)</a:t>
            </a:r>
          </a:p>
        </p:txBody>
      </p:sp>
      <p:sp>
        <p:nvSpPr>
          <p:cNvPr id="19464" name="Rectangle 7"/>
          <p:cNvSpPr>
            <a:spLocks noChangeArrowheads="1"/>
          </p:cNvSpPr>
          <p:nvPr/>
        </p:nvSpPr>
        <p:spPr bwMode="auto">
          <a:xfrm>
            <a:off x="6661152" y="2333626"/>
            <a:ext cx="5429249"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altLang="fr-FR">
                <a:latin typeface="Calibri" pitchFamily="34" charset="0"/>
              </a:rPr>
              <a:t>Mise en culture des porcelaines dans un milieu de culture liquide TSA</a:t>
            </a:r>
          </a:p>
          <a:p>
            <a:pPr algn="ctr" eaLnBrk="1" hangingPunct="1"/>
            <a:r>
              <a:rPr lang="fr-FR" altLang="fr-FR">
                <a:latin typeface="Calibri" pitchFamily="34" charset="0"/>
              </a:rPr>
              <a:t> (5 porcelaines/tube)</a:t>
            </a:r>
          </a:p>
        </p:txBody>
      </p:sp>
      <p:pic>
        <p:nvPicPr>
          <p:cNvPr id="9" name="Picture 3" descr="E:\Thèse\photo\P1070937.JPG"/>
          <p:cNvPicPr>
            <a:picLocks noChangeAspect="1" noChangeArrowheads="1"/>
          </p:cNvPicPr>
          <p:nvPr/>
        </p:nvPicPr>
        <p:blipFill>
          <a:blip r:embed="rId3" cstate="print"/>
          <a:srcRect/>
          <a:stretch>
            <a:fillRect/>
          </a:stretch>
        </p:blipFill>
        <p:spPr bwMode="auto">
          <a:xfrm>
            <a:off x="7010400" y="3282080"/>
            <a:ext cx="4638298" cy="29312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88935" y="296429"/>
            <a:ext cx="1098958" cy="1098958"/>
          </a:xfrm>
          <a:prstGeom prst="rect">
            <a:avLst/>
          </a:prstGeom>
        </p:spPr>
      </p:pic>
      <p:sp>
        <p:nvSpPr>
          <p:cNvPr id="11" name="ZoneTexte 10"/>
          <p:cNvSpPr txBox="1"/>
          <p:nvPr/>
        </p:nvSpPr>
        <p:spPr>
          <a:xfrm>
            <a:off x="11029751" y="1346403"/>
            <a:ext cx="1490492" cy="200055"/>
          </a:xfrm>
          <a:prstGeom prst="rect">
            <a:avLst/>
          </a:prstGeom>
          <a:noFill/>
        </p:spPr>
        <p:txBody>
          <a:bodyPr wrap="square" rtlCol="0">
            <a:spAutoFit/>
          </a:bodyPr>
          <a:lstStyle/>
          <a:p>
            <a:r>
              <a:rPr lang="fr-FR" sz="700" b="1" dirty="0" smtClean="0">
                <a:solidFill>
                  <a:schemeClr val="tx1">
                    <a:lumMod val="65000"/>
                    <a:lumOff val="35000"/>
                  </a:schemeClr>
                </a:solidFill>
                <a:latin typeface="Arial Black" panose="020B0A04020102020204" pitchFamily="34" charset="0"/>
              </a:rPr>
              <a:t>7-10 oct. 2015</a:t>
            </a:r>
            <a:endParaRPr lang="fr-FR" sz="700" b="1" dirty="0">
              <a:solidFill>
                <a:schemeClr val="tx1">
                  <a:lumMod val="65000"/>
                  <a:lumOff val="35000"/>
                </a:schemeClr>
              </a:solidFill>
              <a:latin typeface="Arial Black" panose="020B0A04020102020204" pitchFamily="34" charset="0"/>
            </a:endParaRPr>
          </a:p>
        </p:txBody>
      </p:sp>
    </p:spTree>
    <p:extLst>
      <p:ext uri="{BB962C8B-B14F-4D97-AF65-F5344CB8AC3E}">
        <p14:creationId xmlns:p14="http://schemas.microsoft.com/office/powerpoint/2010/main" val="34424878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a:xfrm>
            <a:off x="10858500" y="6448426"/>
            <a:ext cx="1016000" cy="365125"/>
          </a:xfrm>
        </p:spPr>
        <p:txBody>
          <a:bodyPr/>
          <a:lstStyle/>
          <a:p>
            <a:pPr>
              <a:defRPr/>
            </a:pPr>
            <a:fld id="{C26A3E6A-99CC-44E2-846E-0923F076DA0F}" type="slidenum">
              <a:rPr lang="fr-FR">
                <a:solidFill>
                  <a:schemeClr val="accent2">
                    <a:lumMod val="75000"/>
                  </a:schemeClr>
                </a:solidFill>
              </a:rPr>
              <a:pPr>
                <a:defRPr/>
              </a:pPr>
              <a:t>17</a:t>
            </a:fld>
            <a:endParaRPr lang="fr-FR" dirty="0">
              <a:solidFill>
                <a:schemeClr val="accent2">
                  <a:lumMod val="75000"/>
                </a:schemeClr>
              </a:solidFill>
            </a:endParaRPr>
          </a:p>
        </p:txBody>
      </p:sp>
      <p:pic>
        <p:nvPicPr>
          <p:cNvPr id="6" name="Image 5"/>
          <p:cNvPicPr/>
          <p:nvPr/>
        </p:nvPicPr>
        <p:blipFill>
          <a:blip r:embed="rId2" cstate="print"/>
          <a:srcRect/>
          <a:stretch>
            <a:fillRect/>
          </a:stretch>
        </p:blipFill>
        <p:spPr bwMode="auto">
          <a:xfrm rot="5400000">
            <a:off x="2104000" y="3670265"/>
            <a:ext cx="2457450" cy="6604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Image 6"/>
          <p:cNvPicPr/>
          <p:nvPr/>
        </p:nvPicPr>
        <p:blipFill>
          <a:blip r:embed="rId3" cstate="print"/>
          <a:srcRect/>
          <a:stretch>
            <a:fillRect/>
          </a:stretch>
        </p:blipFill>
        <p:spPr bwMode="auto">
          <a:xfrm>
            <a:off x="7293878" y="2771750"/>
            <a:ext cx="771130" cy="2457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Espace réservé du contenu 2"/>
          <p:cNvSpPr txBox="1">
            <a:spLocks/>
          </p:cNvSpPr>
          <p:nvPr/>
        </p:nvSpPr>
        <p:spPr>
          <a:xfrm>
            <a:off x="95251" y="1330325"/>
            <a:ext cx="6477000" cy="514350"/>
          </a:xfrm>
          <a:prstGeom prst="rect">
            <a:avLst/>
          </a:prstGeom>
        </p:spPr>
        <p:txBody>
          <a:bodyPr>
            <a:normAutofit/>
          </a:bodyPr>
          <a:lstStyle/>
          <a:p>
            <a:pPr marL="365760" indent="-256032" fontAlgn="auto">
              <a:spcBef>
                <a:spcPts val="300"/>
              </a:spcBef>
              <a:spcAft>
                <a:spcPts val="0"/>
              </a:spcAft>
              <a:buClr>
                <a:srgbClr val="C00000"/>
              </a:buClr>
              <a:buFont typeface="Wingdings" pitchFamily="2" charset="2"/>
              <a:buChar char="q"/>
              <a:defRPr/>
            </a:pPr>
            <a:r>
              <a:rPr lang="fr-FR" dirty="0">
                <a:solidFill>
                  <a:srgbClr val="C00000"/>
                </a:solidFill>
                <a:latin typeface="Calibri" pitchFamily="34" charset="0"/>
                <a:cs typeface="+mn-cs"/>
              </a:rPr>
              <a:t> Analyses bactériologiques</a:t>
            </a:r>
          </a:p>
        </p:txBody>
      </p:sp>
      <p:sp>
        <p:nvSpPr>
          <p:cNvPr id="20486" name="ZoneTexte 9"/>
          <p:cNvSpPr txBox="1">
            <a:spLocks noChangeArrowheads="1"/>
          </p:cNvSpPr>
          <p:nvPr/>
        </p:nvSpPr>
        <p:spPr bwMode="auto">
          <a:xfrm>
            <a:off x="2455928" y="5373689"/>
            <a:ext cx="2762249"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dirty="0">
                <a:latin typeface="Calibri" pitchFamily="34" charset="0"/>
              </a:rPr>
              <a:t>Culture négative</a:t>
            </a:r>
          </a:p>
        </p:txBody>
      </p:sp>
      <p:sp>
        <p:nvSpPr>
          <p:cNvPr id="20487" name="ZoneTexte 10"/>
          <p:cNvSpPr txBox="1">
            <a:spLocks noChangeArrowheads="1"/>
          </p:cNvSpPr>
          <p:nvPr/>
        </p:nvSpPr>
        <p:spPr bwMode="auto">
          <a:xfrm>
            <a:off x="6771979" y="5364163"/>
            <a:ext cx="2762251"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dirty="0">
                <a:latin typeface="Calibri" pitchFamily="34" charset="0"/>
              </a:rPr>
              <a:t>Culture positive</a:t>
            </a:r>
          </a:p>
        </p:txBody>
      </p:sp>
      <p:sp>
        <p:nvSpPr>
          <p:cNvPr id="12" name="ZoneTexte 11"/>
          <p:cNvSpPr txBox="1"/>
          <p:nvPr/>
        </p:nvSpPr>
        <p:spPr>
          <a:xfrm>
            <a:off x="2673096" y="1812862"/>
            <a:ext cx="6123517" cy="715962"/>
          </a:xfrm>
          <a:prstGeom prst="round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fr-FR" dirty="0"/>
              <a:t>Incubation 36 ± 1°C pendant 14 jours</a:t>
            </a:r>
          </a:p>
          <a:p>
            <a:pPr algn="ctr" fontAlgn="auto">
              <a:spcBef>
                <a:spcPts val="0"/>
              </a:spcBef>
              <a:spcAft>
                <a:spcPts val="0"/>
              </a:spcAft>
              <a:defRPr/>
            </a:pPr>
            <a:r>
              <a:rPr lang="fr-FR" dirty="0"/>
              <a:t>Lecture des cultures à J0, J2, J5, J10 et J14</a:t>
            </a:r>
          </a:p>
        </p:txBody>
      </p:sp>
      <p:sp>
        <p:nvSpPr>
          <p:cNvPr id="13" name="Rectangle à coins arrondis 12"/>
          <p:cNvSpPr/>
          <p:nvPr/>
        </p:nvSpPr>
        <p:spPr>
          <a:xfrm>
            <a:off x="2676144" y="5781231"/>
            <a:ext cx="6096000" cy="715962"/>
          </a:xfrm>
          <a:prstGeom prst="round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fr-FR" dirty="0"/>
              <a:t>Analyse de la flore totale et identification du germe pour les prélèvements positifs</a:t>
            </a:r>
          </a:p>
        </p:txBody>
      </p:sp>
      <p:sp>
        <p:nvSpPr>
          <p:cNvPr id="20490" name="Titre 1"/>
          <p:cNvSpPr>
            <a:spLocks noGrp="1"/>
          </p:cNvSpPr>
          <p:nvPr>
            <p:ph type="title"/>
          </p:nvPr>
        </p:nvSpPr>
        <p:spPr bwMode="auto">
          <a:xfrm>
            <a:off x="334433" y="503238"/>
            <a:ext cx="10972800" cy="622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fr-FR" altLang="fr-FR" smtClean="0"/>
              <a:t>Matériel et Méthodes</a:t>
            </a:r>
          </a:p>
        </p:txBody>
      </p:sp>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88935" y="296429"/>
            <a:ext cx="1098958" cy="1098958"/>
          </a:xfrm>
          <a:prstGeom prst="rect">
            <a:avLst/>
          </a:prstGeom>
        </p:spPr>
      </p:pic>
      <p:sp>
        <p:nvSpPr>
          <p:cNvPr id="14" name="ZoneTexte 13"/>
          <p:cNvSpPr txBox="1"/>
          <p:nvPr/>
        </p:nvSpPr>
        <p:spPr>
          <a:xfrm>
            <a:off x="11029751" y="1346403"/>
            <a:ext cx="1490492" cy="200055"/>
          </a:xfrm>
          <a:prstGeom prst="rect">
            <a:avLst/>
          </a:prstGeom>
          <a:noFill/>
        </p:spPr>
        <p:txBody>
          <a:bodyPr wrap="square" rtlCol="0">
            <a:spAutoFit/>
          </a:bodyPr>
          <a:lstStyle/>
          <a:p>
            <a:r>
              <a:rPr lang="fr-FR" sz="700" b="1" dirty="0" smtClean="0">
                <a:solidFill>
                  <a:schemeClr val="tx1">
                    <a:lumMod val="65000"/>
                    <a:lumOff val="35000"/>
                  </a:schemeClr>
                </a:solidFill>
                <a:latin typeface="Arial Black" panose="020B0A04020102020204" pitchFamily="34" charset="0"/>
              </a:rPr>
              <a:t>7-10 oct. 2015</a:t>
            </a:r>
            <a:endParaRPr lang="fr-FR" sz="700" b="1" dirty="0">
              <a:solidFill>
                <a:schemeClr val="tx1">
                  <a:lumMod val="65000"/>
                  <a:lumOff val="35000"/>
                </a:schemeClr>
              </a:solidFill>
              <a:latin typeface="Arial Black" panose="020B0A04020102020204" pitchFamily="34" charset="0"/>
            </a:endParaRPr>
          </a:p>
        </p:txBody>
      </p:sp>
    </p:spTree>
    <p:extLst>
      <p:ext uri="{BB962C8B-B14F-4D97-AF65-F5344CB8AC3E}">
        <p14:creationId xmlns:p14="http://schemas.microsoft.com/office/powerpoint/2010/main" val="34221551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Espace réservé du numéro de diapositive 4"/>
          <p:cNvSpPr>
            <a:spLocks noGrp="1"/>
          </p:cNvSpPr>
          <p:nvPr>
            <p:ph type="sldNum" sz="quarter" idx="12"/>
          </p:nvPr>
        </p:nvSpPr>
        <p:spPr bwMode="auto">
          <a:xfrm>
            <a:off x="10953751" y="6453188"/>
            <a:ext cx="1016000" cy="366712"/>
          </a:xfrm>
          <a:ln>
            <a:miter lim="800000"/>
            <a:headEnd/>
            <a:tailEnd/>
          </a:ln>
        </p:spPr>
        <p:txBody>
          <a:bodyPr wrap="square" lIns="91440" tIns="45720" rIns="91440" bIns="45720" numCol="1" anchorCtr="0" compatLnSpc="1">
            <a:prstTxWarp prst="textNoShape">
              <a:avLst/>
            </a:prstTxWarp>
          </a:bodyPr>
          <a:lstStyle/>
          <a:p>
            <a:pPr>
              <a:defRPr/>
            </a:pPr>
            <a:fld id="{96D58377-E802-4636-855F-BD7730A4AB40}" type="slidenum">
              <a:rPr lang="fr-FR">
                <a:solidFill>
                  <a:schemeClr val="accent2">
                    <a:lumMod val="75000"/>
                  </a:schemeClr>
                </a:solidFill>
                <a:cs typeface="Arial" charset="0"/>
              </a:rPr>
              <a:pPr>
                <a:defRPr/>
              </a:pPr>
              <a:t>18</a:t>
            </a:fld>
            <a:endParaRPr lang="fr-FR" dirty="0">
              <a:solidFill>
                <a:schemeClr val="accent2">
                  <a:lumMod val="75000"/>
                </a:schemeClr>
              </a:solidFill>
              <a:cs typeface="Arial" charset="0"/>
            </a:endParaRPr>
          </a:p>
        </p:txBody>
      </p:sp>
      <p:sp>
        <p:nvSpPr>
          <p:cNvPr id="7" name="Espace réservé du contenu 2"/>
          <p:cNvSpPr txBox="1">
            <a:spLocks/>
          </p:cNvSpPr>
          <p:nvPr/>
        </p:nvSpPr>
        <p:spPr>
          <a:xfrm>
            <a:off x="194733" y="1341438"/>
            <a:ext cx="6477000" cy="514350"/>
          </a:xfrm>
          <a:prstGeom prst="rect">
            <a:avLst/>
          </a:prstGeom>
        </p:spPr>
        <p:txBody>
          <a:bodyPr>
            <a:normAutofit/>
          </a:bodyPr>
          <a:lstStyle/>
          <a:p>
            <a:pPr marL="365760" indent="-256032" fontAlgn="auto">
              <a:spcBef>
                <a:spcPts val="300"/>
              </a:spcBef>
              <a:spcAft>
                <a:spcPts val="0"/>
              </a:spcAft>
              <a:buClr>
                <a:srgbClr val="C00000"/>
              </a:buClr>
              <a:buFont typeface="Wingdings" pitchFamily="2" charset="2"/>
              <a:buChar char="q"/>
              <a:defRPr/>
            </a:pPr>
            <a:r>
              <a:rPr lang="fr-FR" dirty="0">
                <a:solidFill>
                  <a:srgbClr val="C00000"/>
                </a:solidFill>
                <a:latin typeface="Calibri" pitchFamily="34" charset="0"/>
                <a:cs typeface="+mn-cs"/>
              </a:rPr>
              <a:t> Analyses bactériologiques</a:t>
            </a:r>
          </a:p>
        </p:txBody>
      </p:sp>
      <p:sp>
        <p:nvSpPr>
          <p:cNvPr id="21508" name="ZoneTexte 7"/>
          <p:cNvSpPr txBox="1">
            <a:spLocks noChangeArrowheads="1"/>
          </p:cNvSpPr>
          <p:nvPr/>
        </p:nvSpPr>
        <p:spPr bwMode="auto">
          <a:xfrm>
            <a:off x="527051" y="1773239"/>
            <a:ext cx="11239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Wingdings" pitchFamily="2" charset="2"/>
              <a:buChar char="§"/>
            </a:pPr>
            <a:r>
              <a:rPr lang="fr-FR" altLang="fr-FR">
                <a:latin typeface="Calibri" pitchFamily="34" charset="0"/>
              </a:rPr>
              <a:t> Tests d’aérobiocontamination dans la </a:t>
            </a:r>
            <a:r>
              <a:rPr lang="fr-FR" altLang="fr-FR" b="1">
                <a:latin typeface="Calibri" pitchFamily="34" charset="0"/>
              </a:rPr>
              <a:t>zone de stockage</a:t>
            </a:r>
          </a:p>
          <a:p>
            <a:pPr eaLnBrk="1" hangingPunct="1"/>
            <a:endParaRPr lang="fr-FR" altLang="fr-FR" b="1">
              <a:latin typeface="Calibri" pitchFamily="34" charset="0"/>
            </a:endParaRPr>
          </a:p>
          <a:p>
            <a:pPr lvl="1" eaLnBrk="1" hangingPunct="1"/>
            <a:r>
              <a:rPr lang="fr-FR" altLang="fr-FR">
                <a:solidFill>
                  <a:srgbClr val="C00000"/>
                </a:solidFill>
                <a:latin typeface="Calibri" pitchFamily="34" charset="0"/>
              </a:rPr>
              <a:t>Pour les 2 séries</a:t>
            </a:r>
          </a:p>
        </p:txBody>
      </p:sp>
      <p:pic>
        <p:nvPicPr>
          <p:cNvPr id="21509" name="Picture 2" descr="http://www.vigilab.com/images/impacteu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9547352">
            <a:off x="2964937" y="4722863"/>
            <a:ext cx="1841776" cy="1225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http://ecatalogue-biomerieux.com/france/pharma/bo/images_contenu/locksure_pla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4281" y="4693920"/>
            <a:ext cx="2066870" cy="1314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Titre 1"/>
          <p:cNvSpPr>
            <a:spLocks noGrp="1"/>
          </p:cNvSpPr>
          <p:nvPr>
            <p:ph type="title"/>
          </p:nvPr>
        </p:nvSpPr>
        <p:spPr bwMode="auto">
          <a:xfrm>
            <a:off x="334433" y="549275"/>
            <a:ext cx="10972800" cy="47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fr-FR" altLang="fr-FR" smtClean="0"/>
              <a:t>Matériel et Méthodes</a:t>
            </a:r>
          </a:p>
        </p:txBody>
      </p:sp>
      <p:graphicFrame>
        <p:nvGraphicFramePr>
          <p:cNvPr id="3" name="Tableau 2"/>
          <p:cNvGraphicFramePr>
            <a:graphicFrameLocks noGrp="1"/>
          </p:cNvGraphicFramePr>
          <p:nvPr/>
        </p:nvGraphicFramePr>
        <p:xfrm>
          <a:off x="2832100" y="3068638"/>
          <a:ext cx="6121401" cy="736600"/>
        </p:xfrm>
        <a:graphic>
          <a:graphicData uri="http://schemas.openxmlformats.org/drawingml/2006/table">
            <a:tbl>
              <a:tblPr firstRow="1" bandRow="1">
                <a:tableStyleId>{5C22544A-7EE6-4342-B048-85BDC9FD1C3A}</a:tableStyleId>
              </a:tblPr>
              <a:tblGrid>
                <a:gridCol w="3625744"/>
                <a:gridCol w="468227"/>
                <a:gridCol w="468227"/>
                <a:gridCol w="468227"/>
                <a:gridCol w="468227"/>
                <a:gridCol w="622749"/>
              </a:tblGrid>
              <a:tr h="0">
                <a:tc>
                  <a:txBody>
                    <a:bodyPr/>
                    <a:lstStyle/>
                    <a:p>
                      <a:pPr algn="ctr"/>
                      <a:r>
                        <a:rPr lang="fr-FR" b="0" dirty="0" smtClean="0">
                          <a:solidFill>
                            <a:schemeClr val="tx1"/>
                          </a:solidFill>
                        </a:rPr>
                        <a:t>Durée de stockage (j)</a:t>
                      </a:r>
                      <a:endParaRPr lang="fr-FR" b="0" dirty="0">
                        <a:solidFill>
                          <a:schemeClr val="tx1"/>
                        </a:solidFill>
                      </a:endParaRPr>
                    </a:p>
                  </a:txBody>
                  <a:tcPr marL="121925" marR="121925" anchor="ctr">
                    <a:solidFill>
                      <a:schemeClr val="tx2">
                        <a:lumMod val="40000"/>
                        <a:lumOff val="60000"/>
                      </a:schemeClr>
                    </a:solidFill>
                  </a:tcPr>
                </a:tc>
                <a:tc>
                  <a:txBody>
                    <a:bodyPr/>
                    <a:lstStyle/>
                    <a:p>
                      <a:pPr algn="ctr"/>
                      <a:r>
                        <a:rPr lang="fr-FR" b="0" dirty="0" smtClean="0">
                          <a:solidFill>
                            <a:schemeClr val="tx1"/>
                          </a:solidFill>
                        </a:rPr>
                        <a:t>0</a:t>
                      </a:r>
                      <a:endParaRPr lang="fr-FR" b="0" dirty="0">
                        <a:solidFill>
                          <a:schemeClr val="tx1"/>
                        </a:solidFill>
                      </a:endParaRPr>
                    </a:p>
                  </a:txBody>
                  <a:tcPr marL="121925" marR="121925" anchor="ctr">
                    <a:solidFill>
                      <a:schemeClr val="tx2">
                        <a:lumMod val="40000"/>
                        <a:lumOff val="60000"/>
                      </a:schemeClr>
                    </a:solidFill>
                  </a:tcPr>
                </a:tc>
                <a:tc>
                  <a:txBody>
                    <a:bodyPr/>
                    <a:lstStyle/>
                    <a:p>
                      <a:pPr algn="ctr"/>
                      <a:r>
                        <a:rPr lang="fr-FR" b="0" dirty="0" smtClean="0">
                          <a:solidFill>
                            <a:schemeClr val="tx1"/>
                          </a:solidFill>
                        </a:rPr>
                        <a:t>1</a:t>
                      </a:r>
                      <a:endParaRPr lang="fr-FR" b="0" dirty="0">
                        <a:solidFill>
                          <a:schemeClr val="tx1"/>
                        </a:solidFill>
                      </a:endParaRPr>
                    </a:p>
                  </a:txBody>
                  <a:tcPr marL="121925" marR="121925" anchor="ctr">
                    <a:solidFill>
                      <a:schemeClr val="tx2">
                        <a:lumMod val="40000"/>
                        <a:lumOff val="60000"/>
                      </a:schemeClr>
                    </a:solidFill>
                  </a:tcPr>
                </a:tc>
                <a:tc>
                  <a:txBody>
                    <a:bodyPr/>
                    <a:lstStyle/>
                    <a:p>
                      <a:pPr algn="ctr"/>
                      <a:r>
                        <a:rPr lang="fr-FR" b="0" dirty="0" smtClean="0">
                          <a:solidFill>
                            <a:schemeClr val="tx1"/>
                          </a:solidFill>
                        </a:rPr>
                        <a:t>3</a:t>
                      </a:r>
                      <a:endParaRPr lang="fr-FR" b="0" dirty="0">
                        <a:solidFill>
                          <a:schemeClr val="tx1"/>
                        </a:solidFill>
                      </a:endParaRPr>
                    </a:p>
                  </a:txBody>
                  <a:tcPr marL="121925" marR="121925" anchor="ctr">
                    <a:solidFill>
                      <a:schemeClr val="tx2">
                        <a:lumMod val="40000"/>
                        <a:lumOff val="60000"/>
                      </a:schemeClr>
                    </a:solidFill>
                  </a:tcPr>
                </a:tc>
                <a:tc>
                  <a:txBody>
                    <a:bodyPr/>
                    <a:lstStyle/>
                    <a:p>
                      <a:pPr algn="ctr"/>
                      <a:r>
                        <a:rPr lang="fr-FR" b="0" dirty="0" smtClean="0">
                          <a:solidFill>
                            <a:schemeClr val="tx1"/>
                          </a:solidFill>
                        </a:rPr>
                        <a:t>7</a:t>
                      </a:r>
                      <a:endParaRPr lang="fr-FR" b="0" dirty="0">
                        <a:solidFill>
                          <a:schemeClr val="tx1"/>
                        </a:solidFill>
                      </a:endParaRPr>
                    </a:p>
                  </a:txBody>
                  <a:tcPr marL="121925" marR="121925" anchor="ctr">
                    <a:solidFill>
                      <a:schemeClr val="tx2">
                        <a:lumMod val="40000"/>
                        <a:lumOff val="60000"/>
                      </a:schemeClr>
                    </a:solidFill>
                  </a:tcPr>
                </a:tc>
                <a:tc>
                  <a:txBody>
                    <a:bodyPr/>
                    <a:lstStyle/>
                    <a:p>
                      <a:pPr algn="ctr"/>
                      <a:r>
                        <a:rPr lang="fr-FR" b="0" dirty="0" smtClean="0">
                          <a:solidFill>
                            <a:schemeClr val="tx1"/>
                          </a:solidFill>
                        </a:rPr>
                        <a:t>14</a:t>
                      </a:r>
                      <a:endParaRPr lang="fr-FR" b="0" dirty="0">
                        <a:solidFill>
                          <a:schemeClr val="tx1"/>
                        </a:solidFill>
                      </a:endParaRPr>
                    </a:p>
                  </a:txBody>
                  <a:tcPr marL="121925" marR="121925" anchor="ctr">
                    <a:solidFill>
                      <a:schemeClr val="tx2">
                        <a:lumMod val="40000"/>
                        <a:lumOff val="60000"/>
                      </a:schemeClr>
                    </a:solidFill>
                  </a:tcPr>
                </a:tc>
              </a:tr>
              <a:tr h="370840">
                <a:tc>
                  <a:txBody>
                    <a:bodyPr/>
                    <a:lstStyle/>
                    <a:p>
                      <a:pPr algn="ctr"/>
                      <a:r>
                        <a:rPr lang="fr-FR" dirty="0" smtClean="0"/>
                        <a:t>Test </a:t>
                      </a:r>
                      <a:r>
                        <a:rPr lang="fr-FR" dirty="0" err="1" smtClean="0"/>
                        <a:t>aérobiocontamination</a:t>
                      </a:r>
                      <a:endParaRPr lang="fr-FR" dirty="0"/>
                    </a:p>
                  </a:txBody>
                  <a:tcPr marL="121925" marR="121925" anchor="ctr">
                    <a:solidFill>
                      <a:schemeClr val="tx2">
                        <a:lumMod val="40000"/>
                        <a:lumOff val="60000"/>
                      </a:schemeClr>
                    </a:solidFill>
                  </a:tcPr>
                </a:tc>
                <a:tc>
                  <a:txBody>
                    <a:bodyPr/>
                    <a:lstStyle/>
                    <a:p>
                      <a:pPr algn="ctr"/>
                      <a:endParaRPr lang="fr-FR" dirty="0"/>
                    </a:p>
                  </a:txBody>
                  <a:tcPr marL="121925" marR="121925" anchor="ctr">
                    <a:solidFill>
                      <a:schemeClr val="tx2">
                        <a:lumMod val="40000"/>
                        <a:lumOff val="60000"/>
                      </a:schemeClr>
                    </a:solidFill>
                  </a:tcPr>
                </a:tc>
                <a:tc>
                  <a:txBody>
                    <a:bodyPr/>
                    <a:lstStyle/>
                    <a:p>
                      <a:pPr algn="ctr"/>
                      <a:r>
                        <a:rPr lang="fr-FR" dirty="0" smtClean="0"/>
                        <a:t>x</a:t>
                      </a:r>
                      <a:endParaRPr lang="fr-FR" dirty="0"/>
                    </a:p>
                  </a:txBody>
                  <a:tcPr marL="121925" marR="121925" anchor="ctr">
                    <a:solidFill>
                      <a:schemeClr val="tx2">
                        <a:lumMod val="40000"/>
                        <a:lumOff val="60000"/>
                      </a:schemeClr>
                    </a:solidFill>
                  </a:tcPr>
                </a:tc>
                <a:tc>
                  <a:txBody>
                    <a:bodyPr/>
                    <a:lstStyle/>
                    <a:p>
                      <a:pPr algn="ctr"/>
                      <a:endParaRPr lang="fr-FR" dirty="0"/>
                    </a:p>
                  </a:txBody>
                  <a:tcPr marL="121925" marR="121925" anchor="ctr">
                    <a:solidFill>
                      <a:schemeClr val="tx2">
                        <a:lumMod val="40000"/>
                        <a:lumOff val="60000"/>
                      </a:schemeClr>
                    </a:solidFill>
                  </a:tcPr>
                </a:tc>
                <a:tc>
                  <a:txBody>
                    <a:bodyPr/>
                    <a:lstStyle/>
                    <a:p>
                      <a:pPr algn="ctr"/>
                      <a:r>
                        <a:rPr lang="fr-FR" dirty="0" smtClean="0"/>
                        <a:t>x</a:t>
                      </a:r>
                      <a:endParaRPr lang="fr-FR" dirty="0"/>
                    </a:p>
                  </a:txBody>
                  <a:tcPr marL="121925" marR="121925" anchor="ctr">
                    <a:solidFill>
                      <a:schemeClr val="tx2">
                        <a:lumMod val="40000"/>
                        <a:lumOff val="60000"/>
                      </a:schemeClr>
                    </a:solidFill>
                  </a:tcPr>
                </a:tc>
                <a:tc>
                  <a:txBody>
                    <a:bodyPr/>
                    <a:lstStyle/>
                    <a:p>
                      <a:pPr algn="ctr"/>
                      <a:r>
                        <a:rPr lang="fr-FR" dirty="0" smtClean="0"/>
                        <a:t>x</a:t>
                      </a:r>
                      <a:endParaRPr lang="fr-FR" dirty="0"/>
                    </a:p>
                  </a:txBody>
                  <a:tcPr marL="121925" marR="121925" anchor="ctr">
                    <a:solidFill>
                      <a:schemeClr val="tx2">
                        <a:lumMod val="40000"/>
                        <a:lumOff val="60000"/>
                      </a:schemeClr>
                    </a:solidFill>
                  </a:tcPr>
                </a:tc>
              </a:tr>
            </a:tbl>
          </a:graphicData>
        </a:graphic>
      </p:graphicFrame>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88935" y="296429"/>
            <a:ext cx="1098958" cy="1098958"/>
          </a:xfrm>
          <a:prstGeom prst="rect">
            <a:avLst/>
          </a:prstGeom>
        </p:spPr>
      </p:pic>
      <p:sp>
        <p:nvSpPr>
          <p:cNvPr id="10" name="ZoneTexte 9"/>
          <p:cNvSpPr txBox="1"/>
          <p:nvPr/>
        </p:nvSpPr>
        <p:spPr>
          <a:xfrm>
            <a:off x="11029751" y="1346403"/>
            <a:ext cx="1490492" cy="200055"/>
          </a:xfrm>
          <a:prstGeom prst="rect">
            <a:avLst/>
          </a:prstGeom>
          <a:noFill/>
        </p:spPr>
        <p:txBody>
          <a:bodyPr wrap="square" rtlCol="0">
            <a:spAutoFit/>
          </a:bodyPr>
          <a:lstStyle/>
          <a:p>
            <a:r>
              <a:rPr lang="fr-FR" sz="700" b="1" dirty="0" smtClean="0">
                <a:solidFill>
                  <a:schemeClr val="tx1">
                    <a:lumMod val="65000"/>
                    <a:lumOff val="35000"/>
                  </a:schemeClr>
                </a:solidFill>
                <a:latin typeface="Arial Black" panose="020B0A04020102020204" pitchFamily="34" charset="0"/>
              </a:rPr>
              <a:t>7-10 oct. 2015</a:t>
            </a:r>
            <a:endParaRPr lang="fr-FR" sz="700" b="1" dirty="0">
              <a:solidFill>
                <a:schemeClr val="tx1">
                  <a:lumMod val="65000"/>
                  <a:lumOff val="35000"/>
                </a:schemeClr>
              </a:solidFill>
              <a:latin typeface="Arial Black" panose="020B0A04020102020204" pitchFamily="34" charset="0"/>
            </a:endParaRPr>
          </a:p>
        </p:txBody>
      </p:sp>
    </p:spTree>
    <p:extLst>
      <p:ext uri="{BB962C8B-B14F-4D97-AF65-F5344CB8AC3E}">
        <p14:creationId xmlns:p14="http://schemas.microsoft.com/office/powerpoint/2010/main" val="11905058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80000"/>
          </a:xfrm>
          <a:prstGeom prst="rect">
            <a:avLst/>
          </a:prstGeom>
          <a:gradFill flip="none" rotWithShape="1">
            <a:gsLst>
              <a:gs pos="0">
                <a:srgbClr val="797C80">
                  <a:tint val="66000"/>
                  <a:satMod val="160000"/>
                </a:srgbClr>
              </a:gs>
              <a:gs pos="50000">
                <a:srgbClr val="797C80">
                  <a:tint val="44500"/>
                  <a:satMod val="160000"/>
                </a:srgbClr>
              </a:gs>
              <a:gs pos="100000">
                <a:srgbClr val="797C8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0000" y="31180"/>
            <a:ext cx="972000" cy="972000"/>
          </a:xfrm>
          <a:prstGeom prst="rect">
            <a:avLst/>
          </a:prstGeom>
        </p:spPr>
      </p:pic>
      <p:sp>
        <p:nvSpPr>
          <p:cNvPr id="7" name="Espace réservé du contenu 2"/>
          <p:cNvSpPr>
            <a:spLocks noGrp="1"/>
          </p:cNvSpPr>
          <p:nvPr>
            <p:ph idx="1"/>
          </p:nvPr>
        </p:nvSpPr>
        <p:spPr bwMode="auto">
          <a:xfrm>
            <a:off x="1834991" y="1294638"/>
            <a:ext cx="8643938" cy="4803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p>
            <a:pPr algn="ctr">
              <a:lnSpc>
                <a:spcPct val="200000"/>
              </a:lnSpc>
              <a:buFont typeface="Arial" charset="0"/>
              <a:buNone/>
            </a:pPr>
            <a:r>
              <a:rPr lang="fr-FR" altLang="fr-FR" sz="2400" dirty="0" smtClean="0">
                <a:latin typeface="Calibri" pitchFamily="34" charset="0"/>
              </a:rPr>
              <a:t>Contexte</a:t>
            </a:r>
          </a:p>
          <a:p>
            <a:pPr algn="ctr">
              <a:lnSpc>
                <a:spcPct val="200000"/>
              </a:lnSpc>
              <a:buFont typeface="Arial" charset="0"/>
              <a:buNone/>
            </a:pPr>
            <a:r>
              <a:rPr lang="fr-FR" altLang="fr-FR" sz="2400" dirty="0" smtClean="0">
                <a:latin typeface="Calibri" pitchFamily="34" charset="0"/>
              </a:rPr>
              <a:t>Objectif</a:t>
            </a:r>
          </a:p>
          <a:p>
            <a:pPr algn="ctr">
              <a:lnSpc>
                <a:spcPct val="200000"/>
              </a:lnSpc>
              <a:buFont typeface="Arial" charset="0"/>
              <a:buNone/>
            </a:pPr>
            <a:r>
              <a:rPr lang="fr-FR" altLang="fr-FR" sz="2400" dirty="0" smtClean="0">
                <a:latin typeface="Calibri" pitchFamily="34" charset="0"/>
              </a:rPr>
              <a:t>Essais préliminaires</a:t>
            </a:r>
          </a:p>
          <a:p>
            <a:pPr algn="ctr">
              <a:lnSpc>
                <a:spcPct val="200000"/>
              </a:lnSpc>
              <a:buFont typeface="Arial" charset="0"/>
              <a:buNone/>
            </a:pPr>
            <a:r>
              <a:rPr lang="fr-FR" altLang="fr-FR" sz="2400" dirty="0" smtClean="0">
                <a:latin typeface="Calibri" pitchFamily="34" charset="0"/>
              </a:rPr>
              <a:t>Matériel et méthodes</a:t>
            </a:r>
          </a:p>
          <a:p>
            <a:pPr algn="ctr">
              <a:lnSpc>
                <a:spcPct val="200000"/>
              </a:lnSpc>
              <a:buFont typeface="Arial" charset="0"/>
              <a:buNone/>
            </a:pPr>
            <a:r>
              <a:rPr lang="fr-FR" altLang="fr-FR" sz="2400" dirty="0" smtClean="0">
                <a:solidFill>
                  <a:srgbClr val="C00000"/>
                </a:solidFill>
                <a:latin typeface="Calibri" pitchFamily="34" charset="0"/>
              </a:rPr>
              <a:t>Résultats-Discussion</a:t>
            </a:r>
          </a:p>
          <a:p>
            <a:pPr algn="ctr">
              <a:lnSpc>
                <a:spcPct val="200000"/>
              </a:lnSpc>
              <a:buFont typeface="Arial" charset="0"/>
              <a:buNone/>
            </a:pPr>
            <a:r>
              <a:rPr lang="fr-FR" altLang="fr-FR" sz="2400" dirty="0" smtClean="0">
                <a:latin typeface="Calibri" pitchFamily="34" charset="0"/>
              </a:rPr>
              <a:t>Conclusion</a:t>
            </a:r>
          </a:p>
        </p:txBody>
      </p:sp>
      <p:sp>
        <p:nvSpPr>
          <p:cNvPr id="8" name="Titre 1"/>
          <p:cNvSpPr>
            <a:spLocks noGrp="1"/>
          </p:cNvSpPr>
          <p:nvPr>
            <p:ph type="title"/>
          </p:nvPr>
        </p:nvSpPr>
        <p:spPr bwMode="auto">
          <a:xfrm>
            <a:off x="249174" y="209800"/>
            <a:ext cx="8229600" cy="660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fr-FR" altLang="fr-FR" smtClean="0"/>
              <a:t>Sommaire</a:t>
            </a:r>
          </a:p>
        </p:txBody>
      </p:sp>
      <p:sp>
        <p:nvSpPr>
          <p:cNvPr id="2" name="Espace réservé du numéro de diapositive 1"/>
          <p:cNvSpPr>
            <a:spLocks noGrp="1"/>
          </p:cNvSpPr>
          <p:nvPr>
            <p:ph type="sldNum" sz="quarter" idx="12"/>
          </p:nvPr>
        </p:nvSpPr>
        <p:spPr/>
        <p:txBody>
          <a:bodyPr/>
          <a:lstStyle/>
          <a:p>
            <a:fld id="{7E38C6FA-3382-4AC8-891A-48023CB5D0D0}" type="slidenum">
              <a:rPr lang="fr-FR" smtClean="0"/>
              <a:t>19</a:t>
            </a:fld>
            <a:endParaRPr lang="fr-FR"/>
          </a:p>
        </p:txBody>
      </p:sp>
    </p:spTree>
    <p:extLst>
      <p:ext uri="{BB962C8B-B14F-4D97-AF65-F5344CB8AC3E}">
        <p14:creationId xmlns:p14="http://schemas.microsoft.com/office/powerpoint/2010/main" val="23792304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80000"/>
          </a:xfrm>
          <a:prstGeom prst="rect">
            <a:avLst/>
          </a:prstGeom>
          <a:gradFill flip="none" rotWithShape="1">
            <a:gsLst>
              <a:gs pos="0">
                <a:srgbClr val="797C80">
                  <a:tint val="66000"/>
                  <a:satMod val="160000"/>
                </a:srgbClr>
              </a:gs>
              <a:gs pos="50000">
                <a:srgbClr val="797C80">
                  <a:tint val="44500"/>
                  <a:satMod val="160000"/>
                </a:srgbClr>
              </a:gs>
              <a:gs pos="100000">
                <a:srgbClr val="797C8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0000" y="31180"/>
            <a:ext cx="972000" cy="972000"/>
          </a:xfrm>
          <a:prstGeom prst="rect">
            <a:avLst/>
          </a:prstGeom>
        </p:spPr>
      </p:pic>
      <p:sp>
        <p:nvSpPr>
          <p:cNvPr id="7" name="Espace réservé du contenu 2"/>
          <p:cNvSpPr>
            <a:spLocks noGrp="1"/>
          </p:cNvSpPr>
          <p:nvPr>
            <p:ph idx="1"/>
          </p:nvPr>
        </p:nvSpPr>
        <p:spPr bwMode="auto">
          <a:xfrm>
            <a:off x="1834991" y="1294638"/>
            <a:ext cx="8643938" cy="4803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p>
            <a:pPr algn="ctr">
              <a:lnSpc>
                <a:spcPct val="200000"/>
              </a:lnSpc>
              <a:buFont typeface="Arial" charset="0"/>
              <a:buNone/>
            </a:pPr>
            <a:r>
              <a:rPr lang="fr-FR" altLang="fr-FR" sz="2400" dirty="0" smtClean="0">
                <a:latin typeface="Calibri" pitchFamily="34" charset="0"/>
              </a:rPr>
              <a:t>Contexte</a:t>
            </a:r>
          </a:p>
          <a:p>
            <a:pPr algn="ctr">
              <a:lnSpc>
                <a:spcPct val="200000"/>
              </a:lnSpc>
              <a:buFont typeface="Arial" charset="0"/>
              <a:buNone/>
            </a:pPr>
            <a:r>
              <a:rPr lang="fr-FR" altLang="fr-FR" sz="2400" dirty="0" smtClean="0">
                <a:latin typeface="Calibri" pitchFamily="34" charset="0"/>
              </a:rPr>
              <a:t>Objectif</a:t>
            </a:r>
          </a:p>
          <a:p>
            <a:pPr algn="ctr">
              <a:lnSpc>
                <a:spcPct val="200000"/>
              </a:lnSpc>
              <a:buFont typeface="Arial" charset="0"/>
              <a:buNone/>
            </a:pPr>
            <a:r>
              <a:rPr lang="fr-FR" altLang="fr-FR" sz="2400" dirty="0" smtClean="0">
                <a:latin typeface="Calibri" pitchFamily="34" charset="0"/>
              </a:rPr>
              <a:t>Essais préliminaires</a:t>
            </a:r>
          </a:p>
          <a:p>
            <a:pPr algn="ctr">
              <a:lnSpc>
                <a:spcPct val="200000"/>
              </a:lnSpc>
              <a:buFont typeface="Arial" charset="0"/>
              <a:buNone/>
            </a:pPr>
            <a:r>
              <a:rPr lang="fr-FR" altLang="fr-FR" sz="2400" dirty="0" smtClean="0">
                <a:latin typeface="Calibri" pitchFamily="34" charset="0"/>
              </a:rPr>
              <a:t>Matériel et méthodes</a:t>
            </a:r>
          </a:p>
          <a:p>
            <a:pPr algn="ctr">
              <a:lnSpc>
                <a:spcPct val="200000"/>
              </a:lnSpc>
              <a:buFont typeface="Arial" charset="0"/>
              <a:buNone/>
            </a:pPr>
            <a:r>
              <a:rPr lang="fr-FR" altLang="fr-FR" sz="2400" dirty="0" smtClean="0">
                <a:latin typeface="Calibri" pitchFamily="34" charset="0"/>
              </a:rPr>
              <a:t>Résultats-Discussion</a:t>
            </a:r>
          </a:p>
          <a:p>
            <a:pPr algn="ctr">
              <a:lnSpc>
                <a:spcPct val="200000"/>
              </a:lnSpc>
              <a:buFont typeface="Arial" charset="0"/>
              <a:buNone/>
            </a:pPr>
            <a:r>
              <a:rPr lang="fr-FR" altLang="fr-FR" sz="2400" dirty="0" smtClean="0">
                <a:latin typeface="Calibri" pitchFamily="34" charset="0"/>
              </a:rPr>
              <a:t>Conclusion</a:t>
            </a:r>
          </a:p>
        </p:txBody>
      </p:sp>
      <p:sp>
        <p:nvSpPr>
          <p:cNvPr id="8" name="Titre 1"/>
          <p:cNvSpPr>
            <a:spLocks noGrp="1"/>
          </p:cNvSpPr>
          <p:nvPr>
            <p:ph type="title"/>
          </p:nvPr>
        </p:nvSpPr>
        <p:spPr bwMode="auto">
          <a:xfrm>
            <a:off x="249174" y="209800"/>
            <a:ext cx="8229600" cy="660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fr-FR" altLang="fr-FR" smtClean="0"/>
              <a:t>Sommaire</a:t>
            </a:r>
          </a:p>
        </p:txBody>
      </p:sp>
      <p:sp>
        <p:nvSpPr>
          <p:cNvPr id="2" name="Espace réservé du numéro de diapositive 1"/>
          <p:cNvSpPr>
            <a:spLocks noGrp="1"/>
          </p:cNvSpPr>
          <p:nvPr>
            <p:ph type="sldNum" sz="quarter" idx="12"/>
          </p:nvPr>
        </p:nvSpPr>
        <p:spPr/>
        <p:txBody>
          <a:bodyPr/>
          <a:lstStyle/>
          <a:p>
            <a:fld id="{7E38C6FA-3382-4AC8-891A-48023CB5D0D0}" type="slidenum">
              <a:rPr lang="fr-FR" smtClean="0"/>
              <a:t>2</a:t>
            </a:fld>
            <a:endParaRPr lang="fr-FR"/>
          </a:p>
        </p:txBody>
      </p:sp>
    </p:spTree>
    <p:extLst>
      <p:ext uri="{BB962C8B-B14F-4D97-AF65-F5344CB8AC3E}">
        <p14:creationId xmlns:p14="http://schemas.microsoft.com/office/powerpoint/2010/main" val="2584153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p:cNvSpPr>
          <p:nvPr>
            <p:ph type="title"/>
          </p:nvPr>
        </p:nvSpPr>
        <p:spPr bwMode="auto">
          <a:xfrm>
            <a:off x="239184" y="620713"/>
            <a:ext cx="10972800" cy="4778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fr-FR" altLang="fr-FR" smtClean="0"/>
              <a:t>Résultats-Discussion</a:t>
            </a:r>
          </a:p>
        </p:txBody>
      </p:sp>
      <p:sp>
        <p:nvSpPr>
          <p:cNvPr id="5" name="ZoneTexte 4"/>
          <p:cNvSpPr txBox="1"/>
          <p:nvPr/>
        </p:nvSpPr>
        <p:spPr>
          <a:xfrm>
            <a:off x="719667" y="1760538"/>
            <a:ext cx="10668000" cy="646112"/>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defPPr>
              <a:defRPr lang="fr-FR"/>
            </a:defPPr>
            <a:lvl1pPr algn="ctr" fontAlgn="auto">
              <a:spcBef>
                <a:spcPts val="0"/>
              </a:spcBef>
              <a:spcAft>
                <a:spcPts val="0"/>
              </a:spcAft>
              <a:defRPr sz="1600">
                <a:solidFill>
                  <a:schemeClr val="dk1"/>
                </a:solidFill>
                <a:latin typeface="+mn-lt"/>
                <a:cs typeface="+mn-cs"/>
              </a:defRPr>
            </a:lvl1pPr>
            <a:lvl2pPr>
              <a:defRPr>
                <a:solidFill>
                  <a:schemeClr val="dk1"/>
                </a:solidFill>
                <a:latin typeface="+mn-lt"/>
                <a:cs typeface="+mn-cs"/>
              </a:defRPr>
            </a:lvl2pPr>
            <a:lvl3pPr>
              <a:defRPr>
                <a:solidFill>
                  <a:schemeClr val="dk1"/>
                </a:solidFill>
                <a:latin typeface="+mn-lt"/>
                <a:cs typeface="+mn-cs"/>
              </a:defRPr>
            </a:lvl3pPr>
            <a:lvl4pPr>
              <a:defRPr>
                <a:solidFill>
                  <a:schemeClr val="dk1"/>
                </a:solidFill>
                <a:latin typeface="+mn-lt"/>
                <a:cs typeface="+mn-cs"/>
              </a:defRPr>
            </a:lvl4pPr>
            <a:lvl5pPr>
              <a:defRPr>
                <a:solidFill>
                  <a:schemeClr val="dk1"/>
                </a:solidFill>
                <a:latin typeface="+mn-lt"/>
                <a:cs typeface="+mn-cs"/>
              </a:defRPr>
            </a:lvl5pPr>
            <a:lvl6pPr>
              <a:defRPr>
                <a:solidFill>
                  <a:schemeClr val="dk1"/>
                </a:solidFill>
                <a:latin typeface="+mn-lt"/>
                <a:cs typeface="+mn-cs"/>
              </a:defRPr>
            </a:lvl6pPr>
            <a:lvl7pPr>
              <a:defRPr>
                <a:solidFill>
                  <a:schemeClr val="dk1"/>
                </a:solidFill>
                <a:latin typeface="+mn-lt"/>
                <a:cs typeface="+mn-cs"/>
              </a:defRPr>
            </a:lvl7pPr>
            <a:lvl8pPr>
              <a:defRPr>
                <a:solidFill>
                  <a:schemeClr val="dk1"/>
                </a:solidFill>
                <a:latin typeface="+mn-lt"/>
                <a:cs typeface="+mn-cs"/>
              </a:defRPr>
            </a:lvl8pPr>
            <a:lvl9pPr>
              <a:defRPr>
                <a:solidFill>
                  <a:schemeClr val="dk1"/>
                </a:solidFill>
                <a:latin typeface="+mn-lt"/>
                <a:cs typeface="+mn-cs"/>
              </a:defRPr>
            </a:lvl9pPr>
          </a:lstStyle>
          <a:p>
            <a:pPr>
              <a:defRPr/>
            </a:pPr>
            <a:r>
              <a:rPr lang="fr-FR" sz="3600" dirty="0"/>
              <a:t>Série </a:t>
            </a:r>
            <a:r>
              <a:rPr lang="fr-FR" sz="3600" dirty="0" smtClean="0"/>
              <a:t>n°1: </a:t>
            </a:r>
            <a:r>
              <a:rPr lang="fr-FR" sz="3600" dirty="0"/>
              <a:t>Conteneurs </a:t>
            </a:r>
          </a:p>
        </p:txBody>
      </p:sp>
      <p:pic>
        <p:nvPicPr>
          <p:cNvPr id="6" name="Picture 2" descr="C:\Users\c_lambert\Pictures\2015-03-19 Poster Camille\Poster Camille 00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4793" b="4191"/>
          <a:stretch/>
        </p:blipFill>
        <p:spPr bwMode="auto">
          <a:xfrm>
            <a:off x="3695733" y="3140968"/>
            <a:ext cx="4972779" cy="2304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3557" name="Espace réservé du numéro de diapositive 6"/>
          <p:cNvSpPr>
            <a:spLocks noGrp="1"/>
          </p:cNvSpPr>
          <p:nvPr>
            <p:ph type="sldNum" sz="quarter" idx="12"/>
          </p:nvPr>
        </p:nvSpPr>
        <p:spPr bwMode="auto">
          <a:xfrm>
            <a:off x="10991851" y="6491288"/>
            <a:ext cx="1016000" cy="366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6323153-DFA5-4C59-AAEF-C6A4FDEE0DE0}" type="slidenum">
              <a:rPr lang="fr-FR" altLang="fr-FR" smtClean="0">
                <a:solidFill>
                  <a:srgbClr val="C00000"/>
                </a:solidFill>
              </a:rPr>
              <a:pPr eaLnBrk="1" hangingPunct="1"/>
              <a:t>20</a:t>
            </a:fld>
            <a:endParaRPr lang="fr-FR" altLang="fr-FR" smtClean="0">
              <a:solidFill>
                <a:srgbClr val="C00000"/>
              </a:solidFill>
            </a:endParaRP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88935" y="296429"/>
            <a:ext cx="1098958" cy="1098958"/>
          </a:xfrm>
          <a:prstGeom prst="rect">
            <a:avLst/>
          </a:prstGeom>
        </p:spPr>
      </p:pic>
      <p:sp>
        <p:nvSpPr>
          <p:cNvPr id="8" name="ZoneTexte 7"/>
          <p:cNvSpPr txBox="1"/>
          <p:nvPr/>
        </p:nvSpPr>
        <p:spPr>
          <a:xfrm>
            <a:off x="11029751" y="1346403"/>
            <a:ext cx="1490492" cy="200055"/>
          </a:xfrm>
          <a:prstGeom prst="rect">
            <a:avLst/>
          </a:prstGeom>
          <a:noFill/>
        </p:spPr>
        <p:txBody>
          <a:bodyPr wrap="square" rtlCol="0">
            <a:spAutoFit/>
          </a:bodyPr>
          <a:lstStyle/>
          <a:p>
            <a:r>
              <a:rPr lang="fr-FR" sz="700" b="1" dirty="0" smtClean="0">
                <a:solidFill>
                  <a:schemeClr val="tx1">
                    <a:lumMod val="65000"/>
                    <a:lumOff val="35000"/>
                  </a:schemeClr>
                </a:solidFill>
                <a:latin typeface="Arial Black" panose="020B0A04020102020204" pitchFamily="34" charset="0"/>
              </a:rPr>
              <a:t>7-10 oct. 2015</a:t>
            </a:r>
            <a:endParaRPr lang="fr-FR" sz="700" b="1" dirty="0">
              <a:solidFill>
                <a:schemeClr val="tx1">
                  <a:lumMod val="65000"/>
                  <a:lumOff val="35000"/>
                </a:schemeClr>
              </a:solidFill>
              <a:latin typeface="Arial Black" panose="020B0A04020102020204" pitchFamily="34" charset="0"/>
            </a:endParaRPr>
          </a:p>
        </p:txBody>
      </p:sp>
    </p:spTree>
    <p:extLst>
      <p:ext uri="{BB962C8B-B14F-4D97-AF65-F5344CB8AC3E}">
        <p14:creationId xmlns:p14="http://schemas.microsoft.com/office/powerpoint/2010/main" val="27502430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1914360192"/>
              </p:ext>
            </p:extLst>
          </p:nvPr>
        </p:nvGraphicFramePr>
        <p:xfrm>
          <a:off x="285751" y="1357314"/>
          <a:ext cx="11620499" cy="5391151"/>
        </p:xfrm>
        <a:graphic>
          <a:graphicData uri="http://schemas.openxmlformats.org/drawingml/2006/table">
            <a:tbl>
              <a:tblPr/>
              <a:tblGrid>
                <a:gridCol w="1397865"/>
                <a:gridCol w="1359200"/>
                <a:gridCol w="567113"/>
                <a:gridCol w="636112"/>
                <a:gridCol w="628927"/>
                <a:gridCol w="610957"/>
                <a:gridCol w="593708"/>
                <a:gridCol w="713741"/>
                <a:gridCol w="1581300"/>
                <a:gridCol w="3531576"/>
              </a:tblGrid>
              <a:tr h="876385">
                <a:tc>
                  <a:txBody>
                    <a:bodyPr/>
                    <a:lstStyle/>
                    <a:p>
                      <a:pPr algn="ctr">
                        <a:lnSpc>
                          <a:spcPct val="115000"/>
                        </a:lnSpc>
                        <a:spcAft>
                          <a:spcPts val="0"/>
                        </a:spcAft>
                      </a:pPr>
                      <a:r>
                        <a:rPr lang="fr-FR" sz="1000" b="1" dirty="0">
                          <a:solidFill>
                            <a:srgbClr val="000000"/>
                          </a:solidFill>
                          <a:latin typeface="Calibri" pitchFamily="34" charset="0"/>
                          <a:ea typeface="Calibri"/>
                          <a:cs typeface="Times New Roman"/>
                        </a:rPr>
                        <a:t>N° échantillon</a:t>
                      </a:r>
                      <a:endParaRPr lang="fr-FR" sz="1000" dirty="0">
                        <a:latin typeface="Calibri" pitchFamily="34" charset="0"/>
                        <a:ea typeface="Calibri"/>
                        <a:cs typeface="Times New Roman"/>
                      </a:endParaRPr>
                    </a:p>
                  </a:txBody>
                  <a:tcPr marL="36788" marR="36788" marT="0" marB="0" anchor="ctr">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28575" cap="flat" cmpd="sng" algn="ctr">
                      <a:solidFill>
                        <a:srgbClr val="8DB3E2"/>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rgbClr val="C5D9F1"/>
                    </a:solidFill>
                  </a:tcPr>
                </a:tc>
                <a:tc gridSpan="2">
                  <a:txBody>
                    <a:bodyPr/>
                    <a:lstStyle/>
                    <a:p>
                      <a:pPr>
                        <a:lnSpc>
                          <a:spcPct val="115000"/>
                        </a:lnSpc>
                        <a:spcAft>
                          <a:spcPts val="0"/>
                        </a:spcAft>
                      </a:pPr>
                      <a:r>
                        <a:rPr lang="fr-FR" sz="1000" b="1" dirty="0">
                          <a:solidFill>
                            <a:srgbClr val="000000"/>
                          </a:solidFill>
                          <a:latin typeface="Calibri" pitchFamily="34" charset="0"/>
                          <a:ea typeface="Calibri"/>
                          <a:cs typeface="Times New Roman"/>
                        </a:rPr>
                        <a:t>                </a:t>
                      </a:r>
                      <a:r>
                        <a:rPr lang="fr-FR" sz="1000" b="1" dirty="0" smtClean="0">
                          <a:solidFill>
                            <a:srgbClr val="000000"/>
                          </a:solidFill>
                          <a:latin typeface="Calibri" pitchFamily="34" charset="0"/>
                          <a:ea typeface="Calibri"/>
                          <a:cs typeface="Times New Roman"/>
                        </a:rPr>
                        <a:t>                       </a:t>
                      </a:r>
                      <a:r>
                        <a:rPr lang="fr-FR" sz="1000" b="1" dirty="0">
                          <a:solidFill>
                            <a:srgbClr val="000000"/>
                          </a:solidFill>
                          <a:latin typeface="Calibri" pitchFamily="34" charset="0"/>
                          <a:ea typeface="Calibri"/>
                          <a:cs typeface="Times New Roman"/>
                        </a:rPr>
                        <a:t>Jour de </a:t>
                      </a:r>
                      <a:endParaRPr lang="fr-FR" sz="1000" b="1" dirty="0" smtClean="0">
                        <a:solidFill>
                          <a:srgbClr val="000000"/>
                        </a:solidFill>
                        <a:latin typeface="Calibri" pitchFamily="34" charset="0"/>
                        <a:ea typeface="Calibri"/>
                        <a:cs typeface="Times New Roman"/>
                      </a:endParaRPr>
                    </a:p>
                    <a:p>
                      <a:pPr>
                        <a:lnSpc>
                          <a:spcPct val="115000"/>
                        </a:lnSpc>
                        <a:spcAft>
                          <a:spcPts val="0"/>
                        </a:spcAft>
                      </a:pPr>
                      <a:r>
                        <a:rPr lang="fr-FR" sz="1000" b="1" dirty="0" smtClean="0">
                          <a:solidFill>
                            <a:srgbClr val="000000"/>
                          </a:solidFill>
                          <a:latin typeface="Calibri" pitchFamily="34" charset="0"/>
                          <a:ea typeface="Calibri"/>
                          <a:cs typeface="Times New Roman"/>
                        </a:rPr>
                        <a:t>                    </a:t>
                      </a:r>
                      <a:r>
                        <a:rPr lang="fr-FR" sz="1000" b="1" dirty="0" smtClean="0">
                          <a:solidFill>
                            <a:srgbClr val="000000"/>
                          </a:solidFill>
                          <a:latin typeface="Calibri" pitchFamily="34" charset="0"/>
                          <a:ea typeface="Calibri"/>
                          <a:cs typeface="Times New Roman"/>
                        </a:rPr>
                        <a:t>                          </a:t>
                      </a:r>
                      <a:r>
                        <a:rPr lang="fr-FR" sz="1000" b="1" dirty="0" smtClean="0">
                          <a:solidFill>
                            <a:srgbClr val="000000"/>
                          </a:solidFill>
                          <a:latin typeface="Calibri" pitchFamily="34" charset="0"/>
                          <a:ea typeface="Calibri"/>
                          <a:cs typeface="Times New Roman"/>
                        </a:rPr>
                        <a:t>lecture</a:t>
                      </a:r>
                      <a:endParaRPr lang="fr-FR" sz="1000" dirty="0">
                        <a:latin typeface="Calibri" pitchFamily="34" charset="0"/>
                        <a:ea typeface="Calibri"/>
                        <a:cs typeface="Times New Roman"/>
                      </a:endParaRPr>
                    </a:p>
                    <a:p>
                      <a:pPr>
                        <a:lnSpc>
                          <a:spcPct val="115000"/>
                        </a:lnSpc>
                        <a:spcAft>
                          <a:spcPts val="0"/>
                        </a:spcAft>
                      </a:pPr>
                      <a:r>
                        <a:rPr lang="fr-FR" sz="1000" b="1" dirty="0" smtClean="0">
                          <a:solidFill>
                            <a:srgbClr val="C00000"/>
                          </a:solidFill>
                          <a:latin typeface="Calibri" pitchFamily="34" charset="0"/>
                          <a:ea typeface="Calibri"/>
                          <a:cs typeface="Times New Roman"/>
                        </a:rPr>
                        <a:t>Nb de jours de </a:t>
                      </a:r>
                    </a:p>
                    <a:p>
                      <a:pPr>
                        <a:lnSpc>
                          <a:spcPct val="115000"/>
                        </a:lnSpc>
                        <a:spcAft>
                          <a:spcPts val="0"/>
                        </a:spcAft>
                      </a:pPr>
                      <a:r>
                        <a:rPr lang="fr-FR" sz="1000" b="1" dirty="0" smtClean="0">
                          <a:solidFill>
                            <a:srgbClr val="C00000"/>
                          </a:solidFill>
                          <a:latin typeface="Calibri" pitchFamily="34" charset="0"/>
                          <a:ea typeface="Calibri"/>
                          <a:cs typeface="Times New Roman"/>
                        </a:rPr>
                        <a:t>stockage  </a:t>
                      </a:r>
                      <a:endParaRPr lang="fr-FR" sz="1000" dirty="0">
                        <a:solidFill>
                          <a:srgbClr val="C00000"/>
                        </a:solidFill>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28575" cap="flat" cmpd="sng" algn="ctr">
                      <a:solidFill>
                        <a:srgbClr val="8DB3E2"/>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ap="flat" cmpd="sng" algn="ctr">
                      <a:solidFill>
                        <a:srgbClr val="8DB3E2"/>
                      </a:solidFill>
                      <a:prstDash val="solid"/>
                      <a:round/>
                      <a:headEnd type="none" w="med" len="med"/>
                      <a:tailEnd type="none" w="med" len="med"/>
                    </a:lnTlToBr>
                    <a:solidFill>
                      <a:srgbClr val="C5D9F1"/>
                    </a:solidFill>
                  </a:tcPr>
                </a:tc>
                <a:tc hMerge="1">
                  <a:txBody>
                    <a:bodyPr/>
                    <a:lstStyle/>
                    <a:p>
                      <a:endParaRPr lang="fr-FR"/>
                    </a:p>
                  </a:txBody>
                  <a:tcPr/>
                </a:tc>
                <a:tc>
                  <a:txBody>
                    <a:bodyPr/>
                    <a:lstStyle/>
                    <a:p>
                      <a:pPr algn="ctr">
                        <a:lnSpc>
                          <a:spcPct val="115000"/>
                        </a:lnSpc>
                        <a:spcAft>
                          <a:spcPts val="0"/>
                        </a:spcAft>
                      </a:pPr>
                      <a:r>
                        <a:rPr lang="fr-FR" sz="1000" b="1" dirty="0">
                          <a:solidFill>
                            <a:srgbClr val="000000"/>
                          </a:solidFill>
                          <a:latin typeface="Calibri" pitchFamily="34" charset="0"/>
                          <a:ea typeface="Calibri"/>
                          <a:cs typeface="Times New Roman"/>
                        </a:rPr>
                        <a:t>J0</a:t>
                      </a:r>
                      <a:endParaRPr lang="fr-FR" sz="1000" dirty="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28575" cap="flat" cmpd="sng" algn="ctr">
                      <a:solidFill>
                        <a:srgbClr val="8DB3E2"/>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b="1">
                          <a:solidFill>
                            <a:srgbClr val="000000"/>
                          </a:solidFill>
                          <a:latin typeface="Calibri" pitchFamily="34" charset="0"/>
                          <a:ea typeface="Calibri"/>
                          <a:cs typeface="Times New Roman"/>
                        </a:rPr>
                        <a:t>J2</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28575" cap="flat" cmpd="sng" algn="ctr">
                      <a:solidFill>
                        <a:srgbClr val="8DB3E2"/>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b="1">
                          <a:solidFill>
                            <a:srgbClr val="000000"/>
                          </a:solidFill>
                          <a:latin typeface="Calibri" pitchFamily="34" charset="0"/>
                          <a:ea typeface="Calibri"/>
                          <a:cs typeface="Times New Roman"/>
                        </a:rPr>
                        <a:t>J5</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28575" cap="flat" cmpd="sng" algn="ctr">
                      <a:solidFill>
                        <a:srgbClr val="8DB3E2"/>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b="1">
                          <a:solidFill>
                            <a:srgbClr val="000000"/>
                          </a:solidFill>
                          <a:latin typeface="Calibri" pitchFamily="34" charset="0"/>
                          <a:ea typeface="Calibri"/>
                          <a:cs typeface="Times New Roman"/>
                        </a:rPr>
                        <a:t>J10</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28575" cap="flat" cmpd="sng" algn="ctr">
                      <a:solidFill>
                        <a:srgbClr val="8DB3E2"/>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b="1">
                          <a:solidFill>
                            <a:srgbClr val="000000"/>
                          </a:solidFill>
                          <a:latin typeface="Calibri" pitchFamily="34" charset="0"/>
                          <a:ea typeface="Calibri"/>
                          <a:cs typeface="Times New Roman"/>
                        </a:rPr>
                        <a:t>J14</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28575" cap="flat" cmpd="sng" algn="ctr">
                      <a:solidFill>
                        <a:srgbClr val="8DB3E2"/>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rgbClr val="C5D9F1"/>
                    </a:solidFill>
                  </a:tcPr>
                </a:tc>
                <a:tc gridSpan="2">
                  <a:txBody>
                    <a:bodyPr/>
                    <a:lstStyle/>
                    <a:p>
                      <a:pPr algn="ctr">
                        <a:lnSpc>
                          <a:spcPct val="115000"/>
                        </a:lnSpc>
                        <a:spcAft>
                          <a:spcPts val="0"/>
                        </a:spcAft>
                      </a:pPr>
                      <a:r>
                        <a:rPr lang="fr-FR" sz="1000" b="1" dirty="0">
                          <a:solidFill>
                            <a:srgbClr val="000000"/>
                          </a:solidFill>
                          <a:latin typeface="Calibri" pitchFamily="34" charset="0"/>
                          <a:ea typeface="Calibri"/>
                          <a:cs typeface="Times New Roman"/>
                        </a:rPr>
                        <a:t>Résultats Prélèvements d'air</a:t>
                      </a:r>
                      <a:endParaRPr lang="fr-FR" sz="1000" dirty="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28575" cap="flat" cmpd="sng" algn="ctr">
                      <a:solidFill>
                        <a:srgbClr val="8DB3E2"/>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rgbClr val="C5D9F1"/>
                    </a:solidFill>
                  </a:tcPr>
                </a:tc>
                <a:tc hMerge="1">
                  <a:txBody>
                    <a:bodyPr/>
                    <a:lstStyle/>
                    <a:p>
                      <a:endParaRPr lang="fr-FR"/>
                    </a:p>
                  </a:txBody>
                  <a:tcPr/>
                </a:tc>
              </a:tr>
              <a:tr h="175277">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1</a:t>
                      </a:r>
                      <a:endParaRPr lang="fr-FR" sz="1000" dirty="0">
                        <a:latin typeface="Calibri" pitchFamily="34" charset="0"/>
                        <a:ea typeface="Calibri"/>
                        <a:cs typeface="Times New Roman"/>
                      </a:endParaRPr>
                    </a:p>
                  </a:txBody>
                  <a:tcPr marL="36788" marR="36788" marT="0" marB="0" anchor="ctr">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Conteneur A</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rowSpan="7">
                  <a:txBody>
                    <a:bodyPr/>
                    <a:lstStyle/>
                    <a:p>
                      <a:pPr algn="ctr">
                        <a:lnSpc>
                          <a:spcPct val="115000"/>
                        </a:lnSpc>
                        <a:spcAft>
                          <a:spcPts val="0"/>
                        </a:spcAft>
                      </a:pPr>
                      <a:r>
                        <a:rPr lang="fr-FR" sz="1400" b="1" dirty="0">
                          <a:solidFill>
                            <a:srgbClr val="C00000"/>
                          </a:solidFill>
                          <a:latin typeface="Calibri" pitchFamily="34" charset="0"/>
                          <a:ea typeface="Calibri"/>
                          <a:cs typeface="Times New Roman"/>
                        </a:rPr>
                        <a:t>0</a:t>
                      </a: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rowSpan="7" gridSpan="2">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 </a:t>
                      </a:r>
                      <a:endParaRPr lang="fr-FR" sz="1000" dirty="0">
                        <a:latin typeface="Calibri" pitchFamily="34" charset="0"/>
                        <a:ea typeface="Calibri"/>
                        <a:cs typeface="Times New Roman"/>
                      </a:endParaRPr>
                    </a:p>
                  </a:txBody>
                  <a:tcPr marL="36788" marR="36788" marT="0" marB="0" anchor="ctr">
                    <a:lnL w="28575"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rgbClr val="C0C0C0"/>
                    </a:solidFill>
                  </a:tcPr>
                </a:tc>
                <a:tc rowSpan="7" hMerge="1">
                  <a:txBody>
                    <a:bodyPr/>
                    <a:lstStyle/>
                    <a:p>
                      <a:endParaRPr lang="fr-FR"/>
                    </a:p>
                  </a:txBody>
                  <a:tcPr/>
                </a:tc>
              </a:tr>
              <a:tr h="175277">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2</a:t>
                      </a:r>
                      <a:endParaRPr lang="fr-FR" sz="1000" dirty="0">
                        <a:latin typeface="Calibri" pitchFamily="34" charset="0"/>
                        <a:ea typeface="Calibri"/>
                        <a:cs typeface="Times New Roman"/>
                      </a:endParaRPr>
                    </a:p>
                  </a:txBody>
                  <a:tcPr marL="36788" marR="36788" marT="0" marB="0" anchor="ctr">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Conteneur B</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vMerge="1">
                  <a:txBody>
                    <a:bodyPr/>
                    <a:lstStyle/>
                    <a:p>
                      <a:endParaRPr lang="fr-FR"/>
                    </a:p>
                  </a:txBody>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gridSpan="2" vMerge="1">
                  <a:txBody>
                    <a:bodyPr/>
                    <a:lstStyle/>
                    <a:p>
                      <a:endParaRPr lang="fr-FR"/>
                    </a:p>
                  </a:txBody>
                  <a:tcPr/>
                </a:tc>
                <a:tc hMerge="1" vMerge="1">
                  <a:txBody>
                    <a:bodyPr/>
                    <a:lstStyle/>
                    <a:p>
                      <a:endParaRPr lang="fr-FR"/>
                    </a:p>
                  </a:txBody>
                  <a:tcPr/>
                </a:tc>
              </a:tr>
              <a:tr h="175277">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3</a:t>
                      </a:r>
                      <a:endParaRPr lang="fr-FR" sz="1000" dirty="0">
                        <a:latin typeface="Calibri" pitchFamily="34" charset="0"/>
                        <a:ea typeface="Calibri"/>
                        <a:cs typeface="Times New Roman"/>
                      </a:endParaRPr>
                    </a:p>
                  </a:txBody>
                  <a:tcPr marL="36788" marR="36788" marT="0" marB="0" anchor="ctr">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Conteneur C</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vMerge="1">
                  <a:txBody>
                    <a:bodyPr/>
                    <a:lstStyle/>
                    <a:p>
                      <a:endParaRPr lang="fr-FR"/>
                    </a:p>
                  </a:txBody>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gridSpan="2" vMerge="1">
                  <a:txBody>
                    <a:bodyPr/>
                    <a:lstStyle/>
                    <a:p>
                      <a:endParaRPr lang="fr-FR"/>
                    </a:p>
                  </a:txBody>
                  <a:tcPr/>
                </a:tc>
                <a:tc hMerge="1" vMerge="1">
                  <a:txBody>
                    <a:bodyPr/>
                    <a:lstStyle/>
                    <a:p>
                      <a:endParaRPr lang="fr-FR"/>
                    </a:p>
                  </a:txBody>
                  <a:tcPr/>
                </a:tc>
              </a:tr>
              <a:tr h="175277">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4</a:t>
                      </a:r>
                      <a:endParaRPr lang="fr-FR" sz="1000" dirty="0">
                        <a:latin typeface="Calibri" pitchFamily="34" charset="0"/>
                        <a:ea typeface="Calibri"/>
                        <a:cs typeface="Times New Roman"/>
                      </a:endParaRPr>
                    </a:p>
                  </a:txBody>
                  <a:tcPr marL="36788" marR="36788" marT="0" marB="0" anchor="ctr">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Conteneur D</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vMerge="1">
                  <a:txBody>
                    <a:bodyPr/>
                    <a:lstStyle/>
                    <a:p>
                      <a:endParaRPr lang="fr-FR"/>
                    </a:p>
                  </a:txBody>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gridSpan="2" vMerge="1">
                  <a:txBody>
                    <a:bodyPr/>
                    <a:lstStyle/>
                    <a:p>
                      <a:endParaRPr lang="fr-FR"/>
                    </a:p>
                  </a:txBody>
                  <a:tcPr/>
                </a:tc>
                <a:tc hMerge="1" vMerge="1">
                  <a:txBody>
                    <a:bodyPr/>
                    <a:lstStyle/>
                    <a:p>
                      <a:endParaRPr lang="fr-FR"/>
                    </a:p>
                  </a:txBody>
                  <a:tcPr/>
                </a:tc>
              </a:tr>
              <a:tr h="175277">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5</a:t>
                      </a:r>
                      <a:endParaRPr lang="fr-FR" sz="1000" dirty="0">
                        <a:latin typeface="Calibri" pitchFamily="34" charset="0"/>
                        <a:ea typeface="Calibri"/>
                        <a:cs typeface="Times New Roman"/>
                      </a:endParaRPr>
                    </a:p>
                  </a:txBody>
                  <a:tcPr marL="36788" marR="36788" marT="0" marB="0" anchor="ctr">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Conteneur E</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vMerge="1">
                  <a:txBody>
                    <a:bodyPr/>
                    <a:lstStyle/>
                    <a:p>
                      <a:endParaRPr lang="fr-FR"/>
                    </a:p>
                  </a:txBody>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gridSpan="2" vMerge="1">
                  <a:txBody>
                    <a:bodyPr/>
                    <a:lstStyle/>
                    <a:p>
                      <a:endParaRPr lang="fr-FR"/>
                    </a:p>
                  </a:txBody>
                  <a:tcPr/>
                </a:tc>
                <a:tc hMerge="1" vMerge="1">
                  <a:txBody>
                    <a:bodyPr/>
                    <a:lstStyle/>
                    <a:p>
                      <a:endParaRPr lang="fr-FR"/>
                    </a:p>
                  </a:txBody>
                  <a:tcPr/>
                </a:tc>
              </a:tr>
              <a:tr h="175277">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6</a:t>
                      </a:r>
                      <a:endParaRPr lang="fr-FR" sz="1000" dirty="0">
                        <a:latin typeface="Calibri" pitchFamily="34" charset="0"/>
                        <a:ea typeface="Calibri"/>
                        <a:cs typeface="Times New Roman"/>
                      </a:endParaRPr>
                    </a:p>
                  </a:txBody>
                  <a:tcPr marL="36788" marR="36788" marT="0" marB="0" anchor="ctr">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Conteneur F </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vMerge="1">
                  <a:txBody>
                    <a:bodyPr/>
                    <a:lstStyle/>
                    <a:p>
                      <a:endParaRPr lang="fr-FR"/>
                    </a:p>
                  </a:txBody>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gridSpan="2" vMerge="1">
                  <a:txBody>
                    <a:bodyPr/>
                    <a:lstStyle/>
                    <a:p>
                      <a:endParaRPr lang="fr-FR"/>
                    </a:p>
                  </a:txBody>
                  <a:tcPr/>
                </a:tc>
                <a:tc hMerge="1" vMerge="1">
                  <a:txBody>
                    <a:bodyPr/>
                    <a:lstStyle/>
                    <a:p>
                      <a:endParaRPr lang="fr-FR"/>
                    </a:p>
                  </a:txBody>
                  <a:tcPr/>
                </a:tc>
              </a:tr>
              <a:tr h="175277">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7</a:t>
                      </a:r>
                      <a:endParaRPr lang="fr-FR" sz="1000" dirty="0">
                        <a:latin typeface="Calibri" pitchFamily="34" charset="0"/>
                        <a:ea typeface="Calibri"/>
                        <a:cs typeface="Times New Roman"/>
                      </a:endParaRPr>
                    </a:p>
                  </a:txBody>
                  <a:tcPr marL="36788" marR="36788" marT="0" marB="0" anchor="ctr">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Témoin +</a:t>
                      </a:r>
                      <a:endParaRPr lang="fr-FR" sz="1000" dirty="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rgbClr val="C5D9F1"/>
                    </a:solidFill>
                  </a:tcPr>
                </a:tc>
                <a:tc vMerge="1">
                  <a:txBody>
                    <a:bodyPr/>
                    <a:lstStyle/>
                    <a:p>
                      <a:endParaRPr lang="fr-FR"/>
                    </a:p>
                  </a:txBody>
                  <a:tcPr/>
                </a:tc>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 - - -</a:t>
                      </a:r>
                      <a:endParaRPr lang="fr-FR" sz="1000" dirty="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 + - -</a:t>
                      </a:r>
                      <a:endParaRPr lang="fr-FR" sz="1000" dirty="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 + - -</a:t>
                      </a:r>
                      <a:endParaRPr lang="fr-FR" sz="1000" dirty="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 + - -</a:t>
                      </a:r>
                      <a:endParaRPr lang="fr-FR" sz="1000" dirty="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rgbClr val="8DB3E2"/>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 + - -</a:t>
                      </a:r>
                      <a:endParaRPr lang="fr-FR" sz="1000" dirty="0">
                        <a:latin typeface="Calibri" pitchFamily="34" charset="0"/>
                        <a:ea typeface="Calibri"/>
                        <a:cs typeface="Times New Roman"/>
                      </a:endParaRPr>
                    </a:p>
                  </a:txBody>
                  <a:tcPr marL="36788" marR="36788" marT="0" marB="0" anchor="ctr">
                    <a:lnL w="12700" cap="flat" cmpd="sng" algn="ctr">
                      <a:solidFill>
                        <a:schemeClr val="tx2">
                          <a:lumMod val="40000"/>
                          <a:lumOff val="60000"/>
                        </a:schemeClr>
                      </a:solidFill>
                      <a:prstDash val="solid"/>
                      <a:round/>
                      <a:headEnd type="none" w="med" len="med"/>
                      <a:tailEnd type="none" w="med" len="med"/>
                    </a:lnL>
                    <a:lnR w="28575"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gridSpan="2" vMerge="1">
                  <a:txBody>
                    <a:bodyPr/>
                    <a:lstStyle/>
                    <a:p>
                      <a:endParaRPr lang="fr-FR"/>
                    </a:p>
                  </a:txBody>
                  <a:tcPr/>
                </a:tc>
                <a:tc hMerge="1" vMerge="1">
                  <a:txBody>
                    <a:bodyPr/>
                    <a:lstStyle/>
                    <a:p>
                      <a:endParaRPr lang="fr-FR"/>
                    </a:p>
                  </a:txBody>
                  <a:tcPr/>
                </a:tc>
              </a:tr>
              <a:tr h="175277">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8</a:t>
                      </a:r>
                      <a:endParaRPr lang="fr-FR" sz="1000" dirty="0">
                        <a:latin typeface="Calibri" pitchFamily="34" charset="0"/>
                        <a:ea typeface="Calibri"/>
                        <a:cs typeface="Times New Roman"/>
                      </a:endParaRPr>
                    </a:p>
                  </a:txBody>
                  <a:tcPr marL="36788" marR="36788" marT="0" marB="0" anchor="ctr">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Conteneur A</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rowSpan="7">
                  <a:txBody>
                    <a:bodyPr/>
                    <a:lstStyle/>
                    <a:p>
                      <a:pPr algn="ctr">
                        <a:lnSpc>
                          <a:spcPct val="115000"/>
                        </a:lnSpc>
                        <a:spcAft>
                          <a:spcPts val="0"/>
                        </a:spcAft>
                      </a:pPr>
                      <a:r>
                        <a:rPr lang="fr-FR" sz="1400" b="1" dirty="0">
                          <a:solidFill>
                            <a:srgbClr val="C00000"/>
                          </a:solidFill>
                          <a:latin typeface="Calibri" pitchFamily="34" charset="0"/>
                          <a:ea typeface="Calibri"/>
                          <a:cs typeface="Times New Roman"/>
                        </a:rPr>
                        <a:t>1</a:t>
                      </a:r>
                    </a:p>
                  </a:txBody>
                  <a:tcPr marL="36788" marR="36788" marT="0" marB="0" anchor="ctr">
                    <a:lnL w="12700" cap="flat" cmpd="sng" algn="ctr">
                      <a:solidFill>
                        <a:srgbClr val="8DB3E2"/>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6788" marR="36788" marT="0" marB="0" anchor="ctr">
                    <a:lnL w="12700" cap="flat" cmpd="sng" algn="ctr">
                      <a:solidFill>
                        <a:schemeClr val="tx2">
                          <a:lumMod val="40000"/>
                          <a:lumOff val="60000"/>
                        </a:schemeClr>
                      </a:solidFill>
                      <a:prstDash val="solid"/>
                      <a:round/>
                      <a:headEnd type="none" w="med" len="med"/>
                      <a:tailEnd type="none" w="med" len="med"/>
                    </a:lnL>
                    <a:lnR w="12700"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 - - -</a:t>
                      </a:r>
                      <a:endParaRPr lang="fr-FR" sz="1000" dirty="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 - - -</a:t>
                      </a:r>
                      <a:endParaRPr lang="fr-FR" sz="1000" dirty="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rowSpan="4">
                  <a:txBody>
                    <a:bodyPr/>
                    <a:lstStyle/>
                    <a:p>
                      <a:pPr algn="ctr">
                        <a:lnSpc>
                          <a:spcPct val="115000"/>
                        </a:lnSpc>
                        <a:spcAft>
                          <a:spcPts val="0"/>
                        </a:spcAft>
                      </a:pPr>
                      <a:r>
                        <a:rPr lang="fr-FR" sz="1000" dirty="0">
                          <a:latin typeface="Calibri" pitchFamily="34" charset="0"/>
                          <a:ea typeface="Calibri"/>
                          <a:cs typeface="Times New Roman"/>
                        </a:rPr>
                        <a:t>Contaminants totaux (PNC/m3: particules viables donnant naissance à colonies)</a:t>
                      </a:r>
                    </a:p>
                  </a:txBody>
                  <a:tcPr marL="36788" marR="36788" marT="0" marB="0" anchor="ctr">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latin typeface="Calibri" pitchFamily="34" charset="0"/>
                          <a:ea typeface="Calibri"/>
                          <a:cs typeface="Times New Roman"/>
                        </a:rPr>
                        <a:t>82</a:t>
                      </a:r>
                    </a:p>
                  </a:txBody>
                  <a:tcPr marL="36788" marR="36788"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r>
              <a:tr h="175277">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9</a:t>
                      </a:r>
                      <a:endParaRPr lang="fr-FR" sz="1000" dirty="0">
                        <a:latin typeface="Calibri" pitchFamily="34" charset="0"/>
                        <a:ea typeface="Calibri"/>
                        <a:cs typeface="Times New Roman"/>
                      </a:endParaRPr>
                    </a:p>
                  </a:txBody>
                  <a:tcPr marL="36788" marR="36788" marT="0" marB="0" anchor="ctr">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Conteneur B</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vMerge="1">
                  <a:txBody>
                    <a:bodyPr/>
                    <a:lstStyle/>
                    <a:p>
                      <a:endParaRPr lang="fr-FR"/>
                    </a:p>
                  </a:txBody>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6788" marR="36788" marT="0" marB="0" anchor="ctr">
                    <a:lnL w="12700" cap="flat" cmpd="sng" algn="ctr">
                      <a:solidFill>
                        <a:schemeClr val="tx2">
                          <a:lumMod val="40000"/>
                          <a:lumOff val="60000"/>
                        </a:schemeClr>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vMerge="1">
                  <a:txBody>
                    <a:bodyPr/>
                    <a:lstStyle/>
                    <a:p>
                      <a:endParaRPr lang="fr-FR"/>
                    </a:p>
                  </a:txBody>
                  <a:tcPr/>
                </a:tc>
                <a:tc rowSpan="3">
                  <a:txBody>
                    <a:bodyPr/>
                    <a:lstStyle/>
                    <a:p>
                      <a:pPr algn="ctr">
                        <a:lnSpc>
                          <a:spcPct val="115000"/>
                        </a:lnSpc>
                        <a:spcAft>
                          <a:spcPts val="0"/>
                        </a:spcAft>
                      </a:pPr>
                      <a:r>
                        <a:rPr lang="fr-FR" sz="1000">
                          <a:latin typeface="Calibri" pitchFamily="34" charset="0"/>
                          <a:ea typeface="Calibri"/>
                          <a:cs typeface="Times New Roman"/>
                        </a:rPr>
                        <a:t>quelques colonies </a:t>
                      </a:r>
                      <a:r>
                        <a:rPr lang="fr-FR" sz="1000" i="1">
                          <a:latin typeface="Calibri" pitchFamily="34" charset="0"/>
                          <a:ea typeface="Calibri"/>
                          <a:cs typeface="Times New Roman"/>
                        </a:rPr>
                        <a:t>Micrococcus sp</a:t>
                      </a:r>
                      <a:r>
                        <a:rPr lang="fr-FR" sz="1000">
                          <a:latin typeface="Calibri" pitchFamily="34" charset="0"/>
                          <a:ea typeface="Calibri"/>
                          <a:cs typeface="Times New Roman"/>
                        </a:rPr>
                        <a:t/>
                      </a:r>
                      <a:br>
                        <a:rPr lang="fr-FR" sz="1000">
                          <a:latin typeface="Calibri" pitchFamily="34" charset="0"/>
                          <a:ea typeface="Calibri"/>
                          <a:cs typeface="Times New Roman"/>
                        </a:rPr>
                      </a:br>
                      <a:r>
                        <a:rPr lang="fr-FR" sz="1000">
                          <a:latin typeface="Calibri" pitchFamily="34" charset="0"/>
                          <a:ea typeface="Calibri"/>
                          <a:cs typeface="Times New Roman"/>
                        </a:rPr>
                        <a:t>Nombreuses colonies </a:t>
                      </a:r>
                      <a:r>
                        <a:rPr lang="fr-FR" sz="1000" i="1">
                          <a:latin typeface="Calibri" pitchFamily="34" charset="0"/>
                          <a:ea typeface="Calibri"/>
                          <a:cs typeface="Times New Roman"/>
                        </a:rPr>
                        <a:t>Staphylococcus coagulase négative</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r>
              <a:tr h="175277">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10</a:t>
                      </a:r>
                      <a:endParaRPr lang="fr-FR" sz="1000" dirty="0">
                        <a:latin typeface="Calibri" pitchFamily="34" charset="0"/>
                        <a:ea typeface="Calibri"/>
                        <a:cs typeface="Times New Roman"/>
                      </a:endParaRPr>
                    </a:p>
                  </a:txBody>
                  <a:tcPr marL="36788" marR="36788" marT="0" marB="0" anchor="ctr">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Conteneur C</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vMerge="1">
                  <a:txBody>
                    <a:bodyPr/>
                    <a:lstStyle/>
                    <a:p>
                      <a:endParaRPr lang="fr-FR"/>
                    </a:p>
                  </a:txBody>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6788" marR="36788" marT="0" marB="0" anchor="ctr">
                    <a:lnL w="12700" cap="flat" cmpd="sng" algn="ctr">
                      <a:solidFill>
                        <a:schemeClr val="tx2">
                          <a:lumMod val="40000"/>
                          <a:lumOff val="60000"/>
                        </a:schemeClr>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 - - -</a:t>
                      </a:r>
                      <a:endParaRPr lang="fr-FR" sz="1000" dirty="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 - - -</a:t>
                      </a:r>
                      <a:endParaRPr lang="fr-FR" sz="1000" dirty="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r>
              <a:tr h="308118">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11</a:t>
                      </a:r>
                      <a:endParaRPr lang="fr-FR" sz="1000" dirty="0">
                        <a:latin typeface="Calibri" pitchFamily="34" charset="0"/>
                        <a:ea typeface="Calibri"/>
                        <a:cs typeface="Times New Roman"/>
                      </a:endParaRPr>
                    </a:p>
                  </a:txBody>
                  <a:tcPr marL="36788" marR="36788" marT="0" marB="0" anchor="ctr">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Conteneur D</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vMerge="1">
                  <a:txBody>
                    <a:bodyPr/>
                    <a:lstStyle/>
                    <a:p>
                      <a:endParaRPr lang="fr-FR"/>
                    </a:p>
                  </a:txBody>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6788" marR="36788" marT="0" marB="0" anchor="ctr">
                    <a:lnL w="12700" cap="flat" cmpd="sng" algn="ctr">
                      <a:solidFill>
                        <a:schemeClr val="tx2">
                          <a:lumMod val="40000"/>
                          <a:lumOff val="60000"/>
                        </a:schemeClr>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 - - -</a:t>
                      </a:r>
                      <a:endParaRPr lang="fr-FR" sz="1000" dirty="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r>
              <a:tr h="175277">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12</a:t>
                      </a:r>
                      <a:endParaRPr lang="fr-FR" sz="1000" dirty="0">
                        <a:latin typeface="Calibri" pitchFamily="34" charset="0"/>
                        <a:ea typeface="Calibri"/>
                        <a:cs typeface="Times New Roman"/>
                      </a:endParaRPr>
                    </a:p>
                  </a:txBody>
                  <a:tcPr marL="36788" marR="36788" marT="0" marB="0" anchor="ctr">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Conteneur E</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vMerge="1">
                  <a:txBody>
                    <a:bodyPr/>
                    <a:lstStyle/>
                    <a:p>
                      <a:endParaRPr lang="fr-FR"/>
                    </a:p>
                  </a:txBody>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6788" marR="36788" marT="0" marB="0" anchor="ctr">
                    <a:lnL w="12700" cap="flat" cmpd="sng" algn="ctr">
                      <a:solidFill>
                        <a:schemeClr val="tx2">
                          <a:lumMod val="40000"/>
                          <a:lumOff val="60000"/>
                        </a:schemeClr>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rowSpan="3">
                  <a:txBody>
                    <a:bodyPr/>
                    <a:lstStyle/>
                    <a:p>
                      <a:pPr algn="ctr">
                        <a:lnSpc>
                          <a:spcPct val="115000"/>
                        </a:lnSpc>
                        <a:spcAft>
                          <a:spcPts val="0"/>
                        </a:spcAft>
                      </a:pPr>
                      <a:r>
                        <a:rPr lang="fr-FR" sz="1000">
                          <a:latin typeface="Calibri" pitchFamily="34" charset="0"/>
                          <a:ea typeface="Calibri"/>
                          <a:cs typeface="Times New Roman"/>
                        </a:rPr>
                        <a:t>Levures et moisissures</a:t>
                      </a:r>
                    </a:p>
                  </a:txBody>
                  <a:tcPr marL="36788" marR="36788" marT="0" marB="0" anchor="ctr">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latin typeface="Calibri" pitchFamily="34" charset="0"/>
                          <a:ea typeface="Calibri"/>
                          <a:cs typeface="Times New Roman"/>
                        </a:rPr>
                        <a:t>33</a:t>
                      </a:r>
                    </a:p>
                  </a:txBody>
                  <a:tcPr marL="36788" marR="36788"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r>
              <a:tr h="214391">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13</a:t>
                      </a:r>
                      <a:endParaRPr lang="fr-FR" sz="1000" dirty="0">
                        <a:latin typeface="Calibri" pitchFamily="34" charset="0"/>
                        <a:ea typeface="Calibri"/>
                        <a:cs typeface="Times New Roman"/>
                      </a:endParaRPr>
                    </a:p>
                  </a:txBody>
                  <a:tcPr marL="36788" marR="36788" marT="0" marB="0" anchor="ctr">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Conteneur F </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vMerge="1">
                  <a:txBody>
                    <a:bodyPr/>
                    <a:lstStyle/>
                    <a:p>
                      <a:endParaRPr lang="fr-FR"/>
                    </a:p>
                  </a:txBody>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6788" marR="36788" marT="0" marB="0" anchor="ctr">
                    <a:lnL w="12700" cap="flat" cmpd="sng" algn="ctr">
                      <a:solidFill>
                        <a:schemeClr val="tx2">
                          <a:lumMod val="40000"/>
                          <a:lumOff val="60000"/>
                        </a:schemeClr>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 - - -</a:t>
                      </a:r>
                      <a:endParaRPr lang="fr-FR" sz="1000" dirty="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vMerge="1">
                  <a:txBody>
                    <a:bodyPr/>
                    <a:lstStyle/>
                    <a:p>
                      <a:endParaRPr lang="fr-FR"/>
                    </a:p>
                  </a:txBody>
                  <a:tcPr/>
                </a:tc>
                <a:tc rowSpan="2">
                  <a:txBody>
                    <a:bodyPr/>
                    <a:lstStyle/>
                    <a:p>
                      <a:pPr algn="ctr">
                        <a:lnSpc>
                          <a:spcPct val="115000"/>
                        </a:lnSpc>
                        <a:spcAft>
                          <a:spcPts val="0"/>
                        </a:spcAft>
                      </a:pPr>
                      <a:r>
                        <a:rPr lang="fr-FR" sz="1000" dirty="0">
                          <a:latin typeface="Calibri" pitchFamily="34" charset="0"/>
                          <a:ea typeface="Calibri"/>
                          <a:cs typeface="Times New Roman"/>
                        </a:rPr>
                        <a:t>1 colonie </a:t>
                      </a:r>
                      <a:r>
                        <a:rPr lang="fr-FR" sz="1000" i="1" dirty="0">
                          <a:latin typeface="Calibri" pitchFamily="34" charset="0"/>
                          <a:ea typeface="Calibri"/>
                          <a:cs typeface="Times New Roman"/>
                        </a:rPr>
                        <a:t>Aspergillus </a:t>
                      </a:r>
                      <a:r>
                        <a:rPr lang="fr-FR" sz="1000" i="1" dirty="0" err="1">
                          <a:latin typeface="Calibri" pitchFamily="34" charset="0"/>
                          <a:ea typeface="Calibri"/>
                          <a:cs typeface="Times New Roman"/>
                        </a:rPr>
                        <a:t>niger</a:t>
                      </a:r>
                      <a:r>
                        <a:rPr lang="fr-FR" sz="1000" dirty="0">
                          <a:latin typeface="Calibri" pitchFamily="34" charset="0"/>
                          <a:ea typeface="Calibri"/>
                          <a:cs typeface="Times New Roman"/>
                        </a:rPr>
                        <a:t/>
                      </a:r>
                      <a:br>
                        <a:rPr lang="fr-FR" sz="1000" dirty="0">
                          <a:latin typeface="Calibri" pitchFamily="34" charset="0"/>
                          <a:ea typeface="Calibri"/>
                          <a:cs typeface="Times New Roman"/>
                        </a:rPr>
                      </a:br>
                      <a:r>
                        <a:rPr lang="fr-FR" sz="1000" dirty="0">
                          <a:latin typeface="Calibri" pitchFamily="34" charset="0"/>
                          <a:ea typeface="Calibri"/>
                          <a:cs typeface="Times New Roman"/>
                        </a:rPr>
                        <a:t>1 colonie </a:t>
                      </a:r>
                      <a:r>
                        <a:rPr lang="fr-FR" sz="1000" i="1" dirty="0">
                          <a:latin typeface="Calibri" pitchFamily="34" charset="0"/>
                          <a:ea typeface="Calibri"/>
                          <a:cs typeface="Times New Roman"/>
                        </a:rPr>
                        <a:t>Aspergillus </a:t>
                      </a:r>
                      <a:r>
                        <a:rPr lang="fr-FR" sz="1000" i="1" dirty="0" err="1">
                          <a:latin typeface="Calibri" pitchFamily="34" charset="0"/>
                          <a:ea typeface="Calibri"/>
                          <a:cs typeface="Times New Roman"/>
                        </a:rPr>
                        <a:t>versicolor</a:t>
                      </a:r>
                      <a:r>
                        <a:rPr lang="fr-FR" sz="1000" dirty="0">
                          <a:latin typeface="Calibri" pitchFamily="34" charset="0"/>
                          <a:ea typeface="Calibri"/>
                          <a:cs typeface="Times New Roman"/>
                        </a:rPr>
                        <a:t/>
                      </a:r>
                      <a:br>
                        <a:rPr lang="fr-FR" sz="1000" dirty="0">
                          <a:latin typeface="Calibri" pitchFamily="34" charset="0"/>
                          <a:ea typeface="Calibri"/>
                          <a:cs typeface="Times New Roman"/>
                        </a:rPr>
                      </a:br>
                      <a:r>
                        <a:rPr lang="fr-FR" sz="1000" dirty="0">
                          <a:latin typeface="Calibri" pitchFamily="34" charset="0"/>
                          <a:ea typeface="Calibri"/>
                          <a:cs typeface="Times New Roman"/>
                        </a:rPr>
                        <a:t>1 colonie </a:t>
                      </a:r>
                      <a:r>
                        <a:rPr lang="fr-FR" sz="1000" i="1" dirty="0">
                          <a:latin typeface="Calibri" pitchFamily="34" charset="0"/>
                          <a:ea typeface="Calibri"/>
                          <a:cs typeface="Times New Roman"/>
                        </a:rPr>
                        <a:t>Aspergillus </a:t>
                      </a:r>
                      <a:r>
                        <a:rPr lang="fr-FR" sz="1000" i="1" dirty="0" err="1">
                          <a:latin typeface="Calibri" pitchFamily="34" charset="0"/>
                          <a:ea typeface="Calibri"/>
                          <a:cs typeface="Times New Roman"/>
                        </a:rPr>
                        <a:t>fumigatus</a:t>
                      </a:r>
                      <a:r>
                        <a:rPr lang="fr-FR" sz="1000" dirty="0">
                          <a:latin typeface="Calibri" pitchFamily="34" charset="0"/>
                          <a:ea typeface="Calibri"/>
                          <a:cs typeface="Times New Roman"/>
                        </a:rPr>
                        <a:t/>
                      </a:r>
                      <a:br>
                        <a:rPr lang="fr-FR" sz="1000" dirty="0">
                          <a:latin typeface="Calibri" pitchFamily="34" charset="0"/>
                          <a:ea typeface="Calibri"/>
                          <a:cs typeface="Times New Roman"/>
                        </a:rPr>
                      </a:br>
                      <a:r>
                        <a:rPr lang="fr-FR" sz="1000" dirty="0">
                          <a:latin typeface="Calibri" pitchFamily="34" charset="0"/>
                          <a:ea typeface="Calibri"/>
                          <a:cs typeface="Times New Roman"/>
                        </a:rPr>
                        <a:t>1 colonie </a:t>
                      </a:r>
                      <a:r>
                        <a:rPr lang="fr-FR" sz="1000" i="1" dirty="0" err="1">
                          <a:latin typeface="Calibri" pitchFamily="34" charset="0"/>
                          <a:ea typeface="Calibri"/>
                          <a:cs typeface="Times New Roman"/>
                        </a:rPr>
                        <a:t>Alternaria</a:t>
                      </a:r>
                      <a:r>
                        <a:rPr lang="fr-FR" sz="1000" i="1" dirty="0">
                          <a:latin typeface="Calibri" pitchFamily="34" charset="0"/>
                          <a:ea typeface="Calibri"/>
                          <a:cs typeface="Times New Roman"/>
                        </a:rPr>
                        <a:t> </a:t>
                      </a:r>
                      <a:r>
                        <a:rPr lang="fr-FR" sz="1000" i="1" dirty="0" err="1">
                          <a:latin typeface="Calibri" pitchFamily="34" charset="0"/>
                          <a:ea typeface="Calibri"/>
                          <a:cs typeface="Times New Roman"/>
                        </a:rPr>
                        <a:t>sp</a:t>
                      </a:r>
                      <a:r>
                        <a:rPr lang="fr-FR" sz="1000" dirty="0">
                          <a:latin typeface="Calibri" pitchFamily="34" charset="0"/>
                          <a:ea typeface="Calibri"/>
                          <a:cs typeface="Times New Roman"/>
                        </a:rPr>
                        <a:t/>
                      </a:r>
                      <a:br>
                        <a:rPr lang="fr-FR" sz="1000" dirty="0">
                          <a:latin typeface="Calibri" pitchFamily="34" charset="0"/>
                          <a:ea typeface="Calibri"/>
                          <a:cs typeface="Times New Roman"/>
                        </a:rPr>
                      </a:br>
                      <a:r>
                        <a:rPr lang="fr-FR" sz="1000" dirty="0">
                          <a:latin typeface="Calibri" pitchFamily="34" charset="0"/>
                          <a:ea typeface="Calibri"/>
                          <a:cs typeface="Times New Roman"/>
                        </a:rPr>
                        <a:t>Quelques colonies </a:t>
                      </a:r>
                      <a:r>
                        <a:rPr lang="fr-FR" sz="1000" i="1" dirty="0" err="1">
                          <a:latin typeface="Calibri" pitchFamily="34" charset="0"/>
                          <a:ea typeface="Calibri"/>
                          <a:cs typeface="Times New Roman"/>
                        </a:rPr>
                        <a:t>Cladosporium</a:t>
                      </a:r>
                      <a:r>
                        <a:rPr lang="fr-FR" sz="1000" i="1" dirty="0">
                          <a:latin typeface="Calibri" pitchFamily="34" charset="0"/>
                          <a:ea typeface="Calibri"/>
                          <a:cs typeface="Times New Roman"/>
                        </a:rPr>
                        <a:t> </a:t>
                      </a:r>
                      <a:r>
                        <a:rPr lang="fr-FR" sz="1000" i="1" dirty="0" err="1">
                          <a:latin typeface="Calibri" pitchFamily="34" charset="0"/>
                          <a:ea typeface="Calibri"/>
                          <a:cs typeface="Times New Roman"/>
                        </a:rPr>
                        <a:t>sp</a:t>
                      </a:r>
                      <a:endParaRPr lang="fr-FR" sz="1000" dirty="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r>
              <a:tr h="661994">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14</a:t>
                      </a:r>
                      <a:endParaRPr lang="fr-FR" sz="1000" dirty="0">
                        <a:latin typeface="Calibri" pitchFamily="34" charset="0"/>
                        <a:ea typeface="Calibri"/>
                        <a:cs typeface="Times New Roman"/>
                      </a:endParaRPr>
                    </a:p>
                  </a:txBody>
                  <a:tcPr marL="36788" marR="36788" marT="0" marB="0" anchor="ctr">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Témoin +</a:t>
                      </a:r>
                      <a:endParaRPr lang="fr-FR" sz="1000" dirty="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rgbClr val="C5D9F1"/>
                    </a:solidFill>
                  </a:tcPr>
                </a:tc>
                <a:tc vMerge="1">
                  <a:txBody>
                    <a:bodyPr/>
                    <a:lstStyle/>
                    <a:p>
                      <a:endParaRPr lang="fr-FR"/>
                    </a:p>
                  </a:txBody>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6788" marR="36788" marT="0" marB="0" anchor="ctr">
                    <a:lnL w="12700" cap="flat" cmpd="sng" algn="ctr">
                      <a:solidFill>
                        <a:schemeClr val="tx2">
                          <a:lumMod val="40000"/>
                          <a:lumOff val="60000"/>
                        </a:schemeClr>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 - - -</a:t>
                      </a:r>
                      <a:endParaRPr lang="fr-FR" sz="1000" dirty="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 - - -</a:t>
                      </a:r>
                      <a:endParaRPr lang="fr-FR" sz="1000" dirty="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r>
              <a:tr h="175277">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15</a:t>
                      </a:r>
                      <a:endParaRPr lang="fr-FR" sz="1000" dirty="0">
                        <a:latin typeface="Calibri" pitchFamily="34" charset="0"/>
                        <a:ea typeface="Calibri"/>
                        <a:cs typeface="Times New Roman"/>
                      </a:endParaRPr>
                    </a:p>
                  </a:txBody>
                  <a:tcPr marL="36788" marR="36788" marT="0" marB="0" anchor="ctr">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Conteneur A</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rowSpan="7">
                  <a:txBody>
                    <a:bodyPr/>
                    <a:lstStyle/>
                    <a:p>
                      <a:pPr algn="ctr">
                        <a:lnSpc>
                          <a:spcPct val="115000"/>
                        </a:lnSpc>
                        <a:spcAft>
                          <a:spcPts val="0"/>
                        </a:spcAft>
                      </a:pPr>
                      <a:r>
                        <a:rPr lang="fr-FR" sz="1400" b="1" dirty="0">
                          <a:solidFill>
                            <a:srgbClr val="C00000"/>
                          </a:solidFill>
                          <a:latin typeface="Calibri" pitchFamily="34" charset="0"/>
                          <a:ea typeface="Calibri"/>
                          <a:cs typeface="Times New Roman"/>
                        </a:rPr>
                        <a:t>3</a:t>
                      </a: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28575" cap="flat" cmpd="sng" algn="ctr">
                      <a:solidFill>
                        <a:srgbClr val="8DB3E2"/>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 - - /</a:t>
                      </a:r>
                      <a:endParaRPr lang="fr-FR" sz="1000" dirty="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rowSpan="7" gridSpan="2">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 </a:t>
                      </a:r>
                      <a:endParaRPr lang="fr-FR" sz="1000" dirty="0">
                        <a:latin typeface="Calibri" pitchFamily="34" charset="0"/>
                        <a:ea typeface="Calibri"/>
                        <a:cs typeface="Times New Roman"/>
                      </a:endParaRPr>
                    </a:p>
                  </a:txBody>
                  <a:tcPr marL="36788" marR="36788" marT="0" marB="0" anchor="ctr">
                    <a:lnL w="28575"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28575" cap="flat" cmpd="sng" algn="ctr">
                      <a:solidFill>
                        <a:srgbClr val="8DB3E2"/>
                      </a:solidFill>
                      <a:prstDash val="solid"/>
                      <a:round/>
                      <a:headEnd type="none" w="med" len="med"/>
                      <a:tailEnd type="none" w="med" len="med"/>
                    </a:lnB>
                    <a:solidFill>
                      <a:srgbClr val="C0C0C0"/>
                    </a:solidFill>
                  </a:tcPr>
                </a:tc>
                <a:tc rowSpan="7" hMerge="1">
                  <a:txBody>
                    <a:bodyPr/>
                    <a:lstStyle/>
                    <a:p>
                      <a:endParaRPr lang="fr-FR"/>
                    </a:p>
                  </a:txBody>
                  <a:tcPr/>
                </a:tc>
              </a:tr>
              <a:tr h="175277">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16</a:t>
                      </a:r>
                      <a:endParaRPr lang="fr-FR" sz="1000" dirty="0">
                        <a:latin typeface="Calibri" pitchFamily="34" charset="0"/>
                        <a:ea typeface="Calibri"/>
                        <a:cs typeface="Times New Roman"/>
                      </a:endParaRPr>
                    </a:p>
                  </a:txBody>
                  <a:tcPr marL="36788" marR="36788" marT="0" marB="0" anchor="ctr">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Conteneur B</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vMerge="1">
                  <a:txBody>
                    <a:bodyPr/>
                    <a:lstStyle/>
                    <a:p>
                      <a:endParaRPr lang="fr-FR"/>
                    </a:p>
                  </a:txBody>
                  <a:tcPr/>
                </a:tc>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 - - /</a:t>
                      </a:r>
                      <a:endParaRPr lang="fr-FR" sz="1000" dirty="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gridSpan="2" vMerge="1">
                  <a:txBody>
                    <a:bodyPr/>
                    <a:lstStyle/>
                    <a:p>
                      <a:endParaRPr lang="fr-FR"/>
                    </a:p>
                  </a:txBody>
                  <a:tcPr/>
                </a:tc>
                <a:tc hMerge="1" vMerge="1">
                  <a:txBody>
                    <a:bodyPr/>
                    <a:lstStyle/>
                    <a:p>
                      <a:endParaRPr lang="fr-FR"/>
                    </a:p>
                  </a:txBody>
                  <a:tcPr/>
                </a:tc>
              </a:tr>
              <a:tr h="175277">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17</a:t>
                      </a:r>
                      <a:endParaRPr lang="fr-FR" sz="1000" dirty="0">
                        <a:latin typeface="Calibri" pitchFamily="34" charset="0"/>
                        <a:ea typeface="Calibri"/>
                        <a:cs typeface="Times New Roman"/>
                      </a:endParaRPr>
                    </a:p>
                  </a:txBody>
                  <a:tcPr marL="36788" marR="36788" marT="0" marB="0" anchor="ctr">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Conteneur C</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vMerge="1">
                  <a:txBody>
                    <a:bodyPr/>
                    <a:lstStyle/>
                    <a:p>
                      <a:endParaRPr lang="fr-FR"/>
                    </a:p>
                  </a:txBody>
                  <a:tcPr/>
                </a:tc>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 - - /</a:t>
                      </a:r>
                      <a:endParaRPr lang="fr-FR" sz="1000" dirty="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gridSpan="2" vMerge="1">
                  <a:txBody>
                    <a:bodyPr/>
                    <a:lstStyle/>
                    <a:p>
                      <a:endParaRPr lang="fr-FR"/>
                    </a:p>
                  </a:txBody>
                  <a:tcPr/>
                </a:tc>
                <a:tc hMerge="1" vMerge="1">
                  <a:txBody>
                    <a:bodyPr/>
                    <a:lstStyle/>
                    <a:p>
                      <a:endParaRPr lang="fr-FR"/>
                    </a:p>
                  </a:txBody>
                  <a:tcPr/>
                </a:tc>
              </a:tr>
              <a:tr h="175277">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18</a:t>
                      </a:r>
                      <a:endParaRPr lang="fr-FR" sz="1000" dirty="0">
                        <a:latin typeface="Calibri" pitchFamily="34" charset="0"/>
                        <a:ea typeface="Calibri"/>
                        <a:cs typeface="Times New Roman"/>
                      </a:endParaRPr>
                    </a:p>
                  </a:txBody>
                  <a:tcPr marL="36788" marR="36788" marT="0" marB="0" anchor="ctr">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Conteneur D</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vMerge="1">
                  <a:txBody>
                    <a:bodyPr/>
                    <a:lstStyle/>
                    <a:p>
                      <a:endParaRPr lang="fr-FR"/>
                    </a:p>
                  </a:txBody>
                  <a:tcPr/>
                </a:tc>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 - - /</a:t>
                      </a:r>
                      <a:endParaRPr lang="fr-FR" sz="1000" dirty="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 - - /</a:t>
                      </a:r>
                      <a:endParaRPr lang="fr-FR" sz="1000" dirty="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gridSpan="2" vMerge="1">
                  <a:txBody>
                    <a:bodyPr/>
                    <a:lstStyle/>
                    <a:p>
                      <a:endParaRPr lang="fr-FR"/>
                    </a:p>
                  </a:txBody>
                  <a:tcPr/>
                </a:tc>
                <a:tc hMerge="1" vMerge="1">
                  <a:txBody>
                    <a:bodyPr/>
                    <a:lstStyle/>
                    <a:p>
                      <a:endParaRPr lang="fr-FR"/>
                    </a:p>
                  </a:txBody>
                  <a:tcPr/>
                </a:tc>
              </a:tr>
              <a:tr h="175277">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19</a:t>
                      </a:r>
                      <a:endParaRPr lang="fr-FR" sz="1000" dirty="0">
                        <a:latin typeface="Calibri" pitchFamily="34" charset="0"/>
                        <a:ea typeface="Calibri"/>
                        <a:cs typeface="Times New Roman"/>
                      </a:endParaRPr>
                    </a:p>
                  </a:txBody>
                  <a:tcPr marL="36788" marR="36788" marT="0" marB="0" anchor="ctr">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Conteneur E</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vMerge="1">
                  <a:txBody>
                    <a:bodyPr/>
                    <a:lstStyle/>
                    <a:p>
                      <a:endParaRPr lang="fr-FR"/>
                    </a:p>
                  </a:txBody>
                  <a:tcPr/>
                </a:tc>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 - - /</a:t>
                      </a:r>
                      <a:endParaRPr lang="fr-FR" sz="1000" dirty="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 - - </a:t>
                      </a:r>
                      <a:r>
                        <a:rPr lang="fr-FR" sz="1000" dirty="0" smtClean="0">
                          <a:solidFill>
                            <a:srgbClr val="000000"/>
                          </a:solidFill>
                          <a:latin typeface="Calibri" pitchFamily="34" charset="0"/>
                          <a:ea typeface="Calibri"/>
                          <a:cs typeface="Times New Roman"/>
                        </a:rPr>
                        <a:t>/</a:t>
                      </a:r>
                      <a:endParaRPr lang="fr-FR" sz="1000" dirty="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gridSpan="2" vMerge="1">
                  <a:txBody>
                    <a:bodyPr/>
                    <a:lstStyle/>
                    <a:p>
                      <a:endParaRPr lang="fr-FR"/>
                    </a:p>
                  </a:txBody>
                  <a:tcPr/>
                </a:tc>
                <a:tc hMerge="1" vMerge="1">
                  <a:txBody>
                    <a:bodyPr/>
                    <a:lstStyle/>
                    <a:p>
                      <a:endParaRPr lang="fr-FR"/>
                    </a:p>
                  </a:txBody>
                  <a:tcPr/>
                </a:tc>
              </a:tr>
              <a:tr h="175277">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20</a:t>
                      </a:r>
                      <a:endParaRPr lang="fr-FR" sz="1000" dirty="0">
                        <a:latin typeface="Calibri" pitchFamily="34" charset="0"/>
                        <a:ea typeface="Calibri"/>
                        <a:cs typeface="Times New Roman"/>
                      </a:endParaRPr>
                    </a:p>
                  </a:txBody>
                  <a:tcPr marL="36788" marR="36788" marT="0" marB="0" anchor="ctr">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Conteneur F </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vMerge="1">
                  <a:txBody>
                    <a:bodyPr/>
                    <a:lstStyle/>
                    <a:p>
                      <a:endParaRPr lang="fr-FR"/>
                    </a:p>
                  </a:txBody>
                  <a:tcPr/>
                </a:tc>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 - - /</a:t>
                      </a:r>
                      <a:endParaRPr lang="fr-FR" sz="1000" dirty="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gridSpan="2" vMerge="1">
                  <a:txBody>
                    <a:bodyPr/>
                    <a:lstStyle/>
                    <a:p>
                      <a:endParaRPr lang="fr-FR"/>
                    </a:p>
                  </a:txBody>
                  <a:tcPr/>
                </a:tc>
                <a:tc hMerge="1" vMerge="1">
                  <a:txBody>
                    <a:bodyPr/>
                    <a:lstStyle/>
                    <a:p>
                      <a:endParaRPr lang="fr-FR"/>
                    </a:p>
                  </a:txBody>
                  <a:tcPr/>
                </a:tc>
              </a:tr>
              <a:tr h="350554">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21</a:t>
                      </a:r>
                      <a:endParaRPr lang="fr-FR" sz="1000" dirty="0">
                        <a:latin typeface="Calibri" pitchFamily="34" charset="0"/>
                        <a:ea typeface="Calibri"/>
                        <a:cs typeface="Times New Roman"/>
                      </a:endParaRPr>
                    </a:p>
                  </a:txBody>
                  <a:tcPr marL="36788" marR="36788" marT="0" marB="0" anchor="ctr">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28575" cap="flat" cmpd="sng" algn="ctr">
                      <a:solidFill>
                        <a:srgbClr val="8DB3E2"/>
                      </a:solidFill>
                      <a:prstDash val="solid"/>
                      <a:round/>
                      <a:headEnd type="none" w="med" len="med"/>
                      <a:tailEnd type="none" w="med" len="med"/>
                    </a:lnB>
                    <a:solidFill>
                      <a:srgbClr val="C5D9F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fr-FR" sz="1000" dirty="0" smtClean="0">
                          <a:solidFill>
                            <a:srgbClr val="000000"/>
                          </a:solidFill>
                          <a:latin typeface="Calibri" pitchFamily="34" charset="0"/>
                          <a:ea typeface="Calibri"/>
                          <a:cs typeface="Times New Roman"/>
                        </a:rPr>
                        <a:t>Témoin +</a:t>
                      </a:r>
                      <a:endParaRPr lang="fr-FR" sz="1000" dirty="0" smtClean="0">
                        <a:latin typeface="Calibri" pitchFamily="34" charset="0"/>
                        <a:ea typeface="Calibri"/>
                        <a:cs typeface="Times New Roman"/>
                      </a:endParaRPr>
                    </a:p>
                    <a:p>
                      <a:pPr algn="ctr">
                        <a:lnSpc>
                          <a:spcPct val="115000"/>
                        </a:lnSpc>
                        <a:spcAft>
                          <a:spcPts val="0"/>
                        </a:spcAft>
                      </a:pPr>
                      <a:endParaRPr lang="fr-FR" sz="1000" dirty="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28575" cap="flat" cmpd="sng" algn="ctr">
                      <a:solidFill>
                        <a:srgbClr val="8DB3E2"/>
                      </a:solidFill>
                      <a:prstDash val="solid"/>
                      <a:round/>
                      <a:headEnd type="none" w="med" len="med"/>
                      <a:tailEnd type="none" w="med" len="med"/>
                    </a:lnB>
                    <a:solidFill>
                      <a:srgbClr val="C5D9F1"/>
                    </a:solidFill>
                  </a:tcPr>
                </a:tc>
                <a:tc vMerge="1">
                  <a:txBody>
                    <a:bodyPr/>
                    <a:lstStyle/>
                    <a:p>
                      <a:endParaRPr lang="fr-FR"/>
                    </a:p>
                  </a:txBody>
                  <a:tcPr/>
                </a:tc>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 - - /</a:t>
                      </a:r>
                      <a:endParaRPr lang="fr-FR" sz="1000" dirty="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28575"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28575"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28575"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 - + /</a:t>
                      </a:r>
                      <a:endParaRPr lang="fr-FR" sz="1000" dirty="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28575"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 - + /</a:t>
                      </a:r>
                      <a:endParaRPr lang="fr-FR" sz="1000" dirty="0">
                        <a:latin typeface="Calibri" pitchFamily="34" charset="0"/>
                        <a:ea typeface="Calibri"/>
                        <a:cs typeface="Times New Roman"/>
                      </a:endParaRPr>
                    </a:p>
                  </a:txBody>
                  <a:tcPr marL="36788" marR="36788"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28575" cap="flat" cmpd="sng" algn="ctr">
                      <a:solidFill>
                        <a:srgbClr val="8DB3E2"/>
                      </a:solidFill>
                      <a:prstDash val="solid"/>
                      <a:round/>
                      <a:headEnd type="none" w="med" len="med"/>
                      <a:tailEnd type="none" w="med" len="med"/>
                    </a:lnB>
                  </a:tcPr>
                </a:tc>
                <a:tc gridSpan="2" vMerge="1">
                  <a:txBody>
                    <a:bodyPr/>
                    <a:lstStyle/>
                    <a:p>
                      <a:endParaRPr lang="fr-FR"/>
                    </a:p>
                  </a:txBody>
                  <a:tcPr/>
                </a:tc>
                <a:tc hMerge="1" vMerge="1">
                  <a:txBody>
                    <a:bodyPr/>
                    <a:lstStyle/>
                    <a:p>
                      <a:endParaRPr lang="fr-FR"/>
                    </a:p>
                  </a:txBody>
                  <a:tcPr/>
                </a:tc>
              </a:tr>
            </a:tbl>
          </a:graphicData>
        </a:graphic>
      </p:graphicFrame>
      <p:sp>
        <p:nvSpPr>
          <p:cNvPr id="7" name="Ellipse 6"/>
          <p:cNvSpPr/>
          <p:nvPr/>
        </p:nvSpPr>
        <p:spPr>
          <a:xfrm>
            <a:off x="4078818" y="3213100"/>
            <a:ext cx="2762249" cy="2857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5" name="Ellipse 14"/>
          <p:cNvSpPr/>
          <p:nvPr/>
        </p:nvSpPr>
        <p:spPr>
          <a:xfrm>
            <a:off x="4095752" y="6429375"/>
            <a:ext cx="2762249" cy="2857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4807" name="Titre 1"/>
          <p:cNvSpPr>
            <a:spLocks noGrp="1"/>
          </p:cNvSpPr>
          <p:nvPr>
            <p:ph type="title"/>
          </p:nvPr>
        </p:nvSpPr>
        <p:spPr bwMode="auto">
          <a:xfrm>
            <a:off x="266700" y="430214"/>
            <a:ext cx="10972800" cy="4778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fr-FR" altLang="fr-FR" smtClean="0"/>
              <a:t>Résultats-Discussion</a:t>
            </a:r>
          </a:p>
        </p:txBody>
      </p:sp>
      <p:sp>
        <p:nvSpPr>
          <p:cNvPr id="4" name="Espace réservé du numéro de diapositive 3"/>
          <p:cNvSpPr>
            <a:spLocks noGrp="1"/>
          </p:cNvSpPr>
          <p:nvPr>
            <p:ph type="sldNum" sz="quarter" idx="12"/>
          </p:nvPr>
        </p:nvSpPr>
        <p:spPr>
          <a:xfrm>
            <a:off x="10953751" y="6448426"/>
            <a:ext cx="1016000" cy="365125"/>
          </a:xfrm>
        </p:spPr>
        <p:txBody>
          <a:bodyPr/>
          <a:lstStyle/>
          <a:p>
            <a:pPr>
              <a:defRPr/>
            </a:pPr>
            <a:fld id="{E1F4AAED-FF5D-4418-92B3-F4CC171FC6CA}" type="slidenum">
              <a:rPr lang="fr-FR">
                <a:solidFill>
                  <a:schemeClr val="accent2">
                    <a:lumMod val="75000"/>
                  </a:schemeClr>
                </a:solidFill>
              </a:rPr>
              <a:pPr>
                <a:defRPr/>
              </a:pPr>
              <a:t>21</a:t>
            </a:fld>
            <a:endParaRPr lang="fr-FR" dirty="0">
              <a:solidFill>
                <a:schemeClr val="accent2">
                  <a:lumMod val="75000"/>
                </a:schemeClr>
              </a:solidFill>
            </a:endParaRP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88935" y="296429"/>
            <a:ext cx="1098958" cy="1098958"/>
          </a:xfrm>
          <a:prstGeom prst="rect">
            <a:avLst/>
          </a:prstGeom>
        </p:spPr>
      </p:pic>
      <p:sp>
        <p:nvSpPr>
          <p:cNvPr id="9" name="ZoneTexte 8"/>
          <p:cNvSpPr txBox="1"/>
          <p:nvPr/>
        </p:nvSpPr>
        <p:spPr>
          <a:xfrm>
            <a:off x="11029751" y="1346403"/>
            <a:ext cx="1490492" cy="200055"/>
          </a:xfrm>
          <a:prstGeom prst="rect">
            <a:avLst/>
          </a:prstGeom>
          <a:noFill/>
        </p:spPr>
        <p:txBody>
          <a:bodyPr wrap="square" rtlCol="0">
            <a:spAutoFit/>
          </a:bodyPr>
          <a:lstStyle/>
          <a:p>
            <a:r>
              <a:rPr lang="fr-FR" sz="700" b="1" dirty="0" smtClean="0">
                <a:solidFill>
                  <a:schemeClr val="tx1">
                    <a:lumMod val="65000"/>
                    <a:lumOff val="35000"/>
                  </a:schemeClr>
                </a:solidFill>
                <a:latin typeface="Arial Black" panose="020B0A04020102020204" pitchFamily="34" charset="0"/>
              </a:rPr>
              <a:t>7-10 oct. 2015</a:t>
            </a:r>
            <a:endParaRPr lang="fr-FR" sz="700" b="1" dirty="0">
              <a:solidFill>
                <a:schemeClr val="tx1">
                  <a:lumMod val="65000"/>
                  <a:lumOff val="35000"/>
                </a:schemeClr>
              </a:solidFill>
              <a:latin typeface="Arial Black" panose="020B0A04020102020204" pitchFamily="34" charset="0"/>
            </a:endParaRPr>
          </a:p>
        </p:txBody>
      </p:sp>
    </p:spTree>
    <p:extLst>
      <p:ext uri="{BB962C8B-B14F-4D97-AF65-F5344CB8AC3E}">
        <p14:creationId xmlns:p14="http://schemas.microsoft.com/office/powerpoint/2010/main" val="25434818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a:xfrm>
            <a:off x="10953751" y="6448426"/>
            <a:ext cx="1016000" cy="365125"/>
          </a:xfrm>
        </p:spPr>
        <p:txBody>
          <a:bodyPr/>
          <a:lstStyle/>
          <a:p>
            <a:pPr>
              <a:defRPr/>
            </a:pPr>
            <a:fld id="{CE899A8F-F76B-4115-AA5F-940527C57A38}" type="slidenum">
              <a:rPr lang="fr-FR">
                <a:solidFill>
                  <a:schemeClr val="accent2">
                    <a:lumMod val="75000"/>
                  </a:schemeClr>
                </a:solidFill>
              </a:rPr>
              <a:pPr>
                <a:defRPr/>
              </a:pPr>
              <a:t>22</a:t>
            </a:fld>
            <a:endParaRPr lang="fr-FR" dirty="0">
              <a:solidFill>
                <a:schemeClr val="accent2">
                  <a:lumMod val="75000"/>
                </a:schemeClr>
              </a:solidFill>
            </a:endParaRPr>
          </a:p>
        </p:txBody>
      </p:sp>
      <p:graphicFrame>
        <p:nvGraphicFramePr>
          <p:cNvPr id="6" name="Tableau 5"/>
          <p:cNvGraphicFramePr>
            <a:graphicFrameLocks noGrp="1"/>
          </p:cNvGraphicFramePr>
          <p:nvPr>
            <p:extLst>
              <p:ext uri="{D42A27DB-BD31-4B8C-83A1-F6EECF244321}">
                <p14:modId xmlns:p14="http://schemas.microsoft.com/office/powerpoint/2010/main" val="4197901532"/>
              </p:ext>
            </p:extLst>
          </p:nvPr>
        </p:nvGraphicFramePr>
        <p:xfrm>
          <a:off x="285751" y="1885951"/>
          <a:ext cx="11620500" cy="4271965"/>
        </p:xfrm>
        <a:graphic>
          <a:graphicData uri="http://schemas.openxmlformats.org/drawingml/2006/table">
            <a:tbl>
              <a:tblPr/>
              <a:tblGrid>
                <a:gridCol w="1472677"/>
                <a:gridCol w="1313145"/>
                <a:gridCol w="390155"/>
                <a:gridCol w="651403"/>
                <a:gridCol w="651403"/>
                <a:gridCol w="651403"/>
                <a:gridCol w="651403"/>
                <a:gridCol w="651403"/>
                <a:gridCol w="1971119"/>
                <a:gridCol w="3216389"/>
              </a:tblGrid>
              <a:tr h="701040">
                <a:tc>
                  <a:txBody>
                    <a:bodyPr/>
                    <a:lstStyle/>
                    <a:p>
                      <a:pPr algn="ctr">
                        <a:lnSpc>
                          <a:spcPct val="115000"/>
                        </a:lnSpc>
                        <a:spcAft>
                          <a:spcPts val="0"/>
                        </a:spcAft>
                      </a:pPr>
                      <a:r>
                        <a:rPr lang="fr-FR" sz="1000" b="1" dirty="0">
                          <a:solidFill>
                            <a:srgbClr val="000000"/>
                          </a:solidFill>
                          <a:latin typeface="Calibri" pitchFamily="34" charset="0"/>
                          <a:ea typeface="Calibri"/>
                          <a:cs typeface="Times New Roman"/>
                        </a:rPr>
                        <a:t>N° échantillon</a:t>
                      </a:r>
                      <a:endParaRPr lang="fr-FR" sz="1000" dirty="0">
                        <a:latin typeface="Calibri" pitchFamily="34" charset="0"/>
                        <a:ea typeface="Calibri"/>
                        <a:cs typeface="Times New Roman"/>
                      </a:endParaRPr>
                    </a:p>
                  </a:txBody>
                  <a:tcPr marL="39929" marR="39929" marT="0" marB="0" anchor="ctr">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28575" cap="flat" cmpd="sng" algn="ctr">
                      <a:solidFill>
                        <a:srgbClr val="8DB3E2"/>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rgbClr val="C5D9F1"/>
                    </a:solidFill>
                  </a:tcPr>
                </a:tc>
                <a:tc gridSpan="2">
                  <a:txBody>
                    <a:bodyPr/>
                    <a:lstStyle/>
                    <a:p>
                      <a:pPr>
                        <a:lnSpc>
                          <a:spcPct val="115000"/>
                        </a:lnSpc>
                        <a:spcAft>
                          <a:spcPts val="0"/>
                        </a:spcAft>
                      </a:pPr>
                      <a:r>
                        <a:rPr lang="fr-FR" sz="1000" b="1" dirty="0" smtClean="0">
                          <a:solidFill>
                            <a:srgbClr val="000000"/>
                          </a:solidFill>
                          <a:latin typeface="Calibri" pitchFamily="34" charset="0"/>
                          <a:ea typeface="Calibri"/>
                          <a:cs typeface="Times New Roman"/>
                        </a:rPr>
                        <a:t>               </a:t>
                      </a:r>
                      <a:r>
                        <a:rPr lang="fr-FR" sz="1000" b="1" dirty="0" smtClean="0">
                          <a:solidFill>
                            <a:srgbClr val="000000"/>
                          </a:solidFill>
                          <a:latin typeface="Calibri" pitchFamily="34" charset="0"/>
                          <a:ea typeface="Calibri"/>
                          <a:cs typeface="Times New Roman"/>
                        </a:rPr>
                        <a:t>                    </a:t>
                      </a:r>
                      <a:r>
                        <a:rPr lang="fr-FR" sz="1000" b="1" dirty="0" smtClean="0">
                          <a:solidFill>
                            <a:srgbClr val="000000"/>
                          </a:solidFill>
                          <a:latin typeface="Calibri" pitchFamily="34" charset="0"/>
                          <a:ea typeface="Calibri"/>
                          <a:cs typeface="Times New Roman"/>
                        </a:rPr>
                        <a:t>Jour de</a:t>
                      </a:r>
                    </a:p>
                    <a:p>
                      <a:pPr>
                        <a:lnSpc>
                          <a:spcPct val="115000"/>
                        </a:lnSpc>
                        <a:spcAft>
                          <a:spcPts val="0"/>
                        </a:spcAft>
                      </a:pPr>
                      <a:r>
                        <a:rPr lang="fr-FR" sz="1000" b="1" dirty="0" smtClean="0">
                          <a:solidFill>
                            <a:srgbClr val="000000"/>
                          </a:solidFill>
                          <a:latin typeface="Calibri" pitchFamily="34" charset="0"/>
                          <a:ea typeface="Calibri"/>
                          <a:cs typeface="Times New Roman"/>
                        </a:rPr>
                        <a:t>                 </a:t>
                      </a:r>
                      <a:r>
                        <a:rPr lang="fr-FR" sz="1000" b="1" dirty="0" smtClean="0">
                          <a:solidFill>
                            <a:srgbClr val="000000"/>
                          </a:solidFill>
                          <a:latin typeface="Calibri" pitchFamily="34" charset="0"/>
                          <a:ea typeface="Calibri"/>
                          <a:cs typeface="Times New Roman"/>
                        </a:rPr>
                        <a:t>                   </a:t>
                      </a:r>
                      <a:r>
                        <a:rPr lang="fr-FR" sz="1000" b="1" dirty="0">
                          <a:solidFill>
                            <a:srgbClr val="000000"/>
                          </a:solidFill>
                          <a:latin typeface="Calibri" pitchFamily="34" charset="0"/>
                          <a:ea typeface="Calibri"/>
                          <a:cs typeface="Times New Roman"/>
                        </a:rPr>
                        <a:t>lecture</a:t>
                      </a:r>
                      <a:endParaRPr lang="fr-FR" sz="1000" dirty="0">
                        <a:latin typeface="Calibri" pitchFamily="34" charset="0"/>
                        <a:ea typeface="Calibri"/>
                        <a:cs typeface="Times New Roman"/>
                      </a:endParaRPr>
                    </a:p>
                    <a:p>
                      <a:pPr>
                        <a:lnSpc>
                          <a:spcPct val="115000"/>
                        </a:lnSpc>
                        <a:spcAft>
                          <a:spcPts val="0"/>
                        </a:spcAft>
                      </a:pPr>
                      <a:r>
                        <a:rPr lang="fr-FR" sz="1000" b="1" dirty="0" smtClean="0">
                          <a:solidFill>
                            <a:srgbClr val="C00000"/>
                          </a:solidFill>
                          <a:latin typeface="Calibri" pitchFamily="34" charset="0"/>
                          <a:ea typeface="Calibri"/>
                          <a:cs typeface="Times New Roman"/>
                        </a:rPr>
                        <a:t>Nb de jours </a:t>
                      </a:r>
                    </a:p>
                    <a:p>
                      <a:pPr>
                        <a:lnSpc>
                          <a:spcPct val="115000"/>
                        </a:lnSpc>
                        <a:spcAft>
                          <a:spcPts val="0"/>
                        </a:spcAft>
                      </a:pPr>
                      <a:r>
                        <a:rPr lang="fr-FR" sz="1000" b="1" dirty="0" smtClean="0">
                          <a:solidFill>
                            <a:srgbClr val="C00000"/>
                          </a:solidFill>
                          <a:latin typeface="Calibri" pitchFamily="34" charset="0"/>
                          <a:ea typeface="Calibri"/>
                          <a:cs typeface="Times New Roman"/>
                        </a:rPr>
                        <a:t>de stockage</a:t>
                      </a:r>
                      <a:endParaRPr lang="fr-FR" sz="1000" dirty="0">
                        <a:solidFill>
                          <a:srgbClr val="C00000"/>
                        </a:solidFill>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28575" cap="flat" cmpd="sng" algn="ctr">
                      <a:solidFill>
                        <a:srgbClr val="8DB3E2"/>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ap="flat" cmpd="sng" algn="ctr">
                      <a:solidFill>
                        <a:srgbClr val="8DB3E2"/>
                      </a:solidFill>
                      <a:prstDash val="solid"/>
                      <a:round/>
                      <a:headEnd type="none" w="med" len="med"/>
                      <a:tailEnd type="none" w="med" len="med"/>
                    </a:lnTlToBr>
                    <a:solidFill>
                      <a:srgbClr val="C5D9F1"/>
                    </a:solidFill>
                  </a:tcPr>
                </a:tc>
                <a:tc hMerge="1">
                  <a:txBody>
                    <a:bodyPr/>
                    <a:lstStyle/>
                    <a:p>
                      <a:endParaRPr lang="fr-FR"/>
                    </a:p>
                  </a:txBody>
                  <a:tcPr/>
                </a:tc>
                <a:tc>
                  <a:txBody>
                    <a:bodyPr/>
                    <a:lstStyle/>
                    <a:p>
                      <a:pPr algn="ctr">
                        <a:lnSpc>
                          <a:spcPct val="115000"/>
                        </a:lnSpc>
                        <a:spcAft>
                          <a:spcPts val="0"/>
                        </a:spcAft>
                      </a:pPr>
                      <a:r>
                        <a:rPr lang="fr-FR" sz="1000" b="1">
                          <a:solidFill>
                            <a:srgbClr val="000000"/>
                          </a:solidFill>
                          <a:latin typeface="Calibri" pitchFamily="34" charset="0"/>
                          <a:ea typeface="Calibri"/>
                          <a:cs typeface="Times New Roman"/>
                        </a:rPr>
                        <a:t>J0</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28575" cap="flat" cmpd="sng" algn="ctr">
                      <a:solidFill>
                        <a:srgbClr val="8DB3E2"/>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b="1">
                          <a:solidFill>
                            <a:srgbClr val="000000"/>
                          </a:solidFill>
                          <a:latin typeface="Calibri" pitchFamily="34" charset="0"/>
                          <a:ea typeface="Calibri"/>
                          <a:cs typeface="Times New Roman"/>
                        </a:rPr>
                        <a:t>J2</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28575" cap="flat" cmpd="sng" algn="ctr">
                      <a:solidFill>
                        <a:srgbClr val="8DB3E2"/>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b="1">
                          <a:solidFill>
                            <a:srgbClr val="000000"/>
                          </a:solidFill>
                          <a:latin typeface="Calibri" pitchFamily="34" charset="0"/>
                          <a:ea typeface="Calibri"/>
                          <a:cs typeface="Times New Roman"/>
                        </a:rPr>
                        <a:t>J5</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28575" cap="flat" cmpd="sng" algn="ctr">
                      <a:solidFill>
                        <a:srgbClr val="8DB3E2"/>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b="1">
                          <a:solidFill>
                            <a:srgbClr val="000000"/>
                          </a:solidFill>
                          <a:latin typeface="Calibri" pitchFamily="34" charset="0"/>
                          <a:ea typeface="Calibri"/>
                          <a:cs typeface="Times New Roman"/>
                        </a:rPr>
                        <a:t>J10</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28575" cap="flat" cmpd="sng" algn="ctr">
                      <a:solidFill>
                        <a:srgbClr val="8DB3E2"/>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b="1">
                          <a:solidFill>
                            <a:srgbClr val="000000"/>
                          </a:solidFill>
                          <a:latin typeface="Calibri" pitchFamily="34" charset="0"/>
                          <a:ea typeface="Calibri"/>
                          <a:cs typeface="Times New Roman"/>
                        </a:rPr>
                        <a:t>J14</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28575" cap="flat" cmpd="sng" algn="ctr">
                      <a:solidFill>
                        <a:srgbClr val="8DB3E2"/>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rgbClr val="C5D9F1"/>
                    </a:solidFill>
                  </a:tcPr>
                </a:tc>
                <a:tc gridSpan="2">
                  <a:txBody>
                    <a:bodyPr/>
                    <a:lstStyle/>
                    <a:p>
                      <a:pPr algn="ctr">
                        <a:lnSpc>
                          <a:spcPct val="115000"/>
                        </a:lnSpc>
                        <a:spcAft>
                          <a:spcPts val="0"/>
                        </a:spcAft>
                      </a:pPr>
                      <a:r>
                        <a:rPr lang="fr-FR" sz="1000" b="1">
                          <a:solidFill>
                            <a:srgbClr val="000000"/>
                          </a:solidFill>
                          <a:latin typeface="Calibri" pitchFamily="34" charset="0"/>
                          <a:ea typeface="Calibri"/>
                          <a:cs typeface="Times New Roman"/>
                        </a:rPr>
                        <a:t>Résultats Prélèvements d'air</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28575" cap="flat" cmpd="sng" algn="ctr">
                      <a:solidFill>
                        <a:srgbClr val="8DB3E2"/>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rgbClr val="C5D9F1"/>
                    </a:solidFill>
                  </a:tcPr>
                </a:tc>
                <a:tc hMerge="1">
                  <a:txBody>
                    <a:bodyPr/>
                    <a:lstStyle/>
                    <a:p>
                      <a:endParaRPr lang="fr-FR"/>
                    </a:p>
                  </a:txBody>
                  <a:tcPr/>
                </a:tc>
              </a:tr>
              <a:tr h="187943">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22</a:t>
                      </a:r>
                      <a:endParaRPr lang="fr-FR" sz="1000" dirty="0">
                        <a:latin typeface="Calibri" pitchFamily="34" charset="0"/>
                        <a:ea typeface="Calibri"/>
                        <a:cs typeface="Times New Roman"/>
                      </a:endParaRPr>
                    </a:p>
                  </a:txBody>
                  <a:tcPr marL="39929" marR="39929" marT="0" marB="0" anchor="ctr">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Conteneur A</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rowSpan="7">
                  <a:txBody>
                    <a:bodyPr/>
                    <a:lstStyle/>
                    <a:p>
                      <a:pPr algn="ctr">
                        <a:lnSpc>
                          <a:spcPct val="115000"/>
                        </a:lnSpc>
                        <a:spcAft>
                          <a:spcPts val="0"/>
                        </a:spcAft>
                      </a:pPr>
                      <a:r>
                        <a:rPr lang="fr-FR" sz="1400" b="1" i="0" dirty="0">
                          <a:solidFill>
                            <a:srgbClr val="C00000"/>
                          </a:solidFill>
                          <a:latin typeface="Calibri" pitchFamily="34" charset="0"/>
                          <a:ea typeface="Calibri"/>
                          <a:cs typeface="Times New Roman"/>
                        </a:rPr>
                        <a:t>7</a:t>
                      </a: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rowSpan="4">
                  <a:txBody>
                    <a:bodyPr/>
                    <a:lstStyle/>
                    <a:p>
                      <a:pPr algn="ctr">
                        <a:lnSpc>
                          <a:spcPct val="115000"/>
                        </a:lnSpc>
                        <a:spcAft>
                          <a:spcPts val="0"/>
                        </a:spcAft>
                      </a:pPr>
                      <a:r>
                        <a:rPr lang="fr-FR" sz="1000">
                          <a:latin typeface="Calibri" pitchFamily="34" charset="0"/>
                          <a:ea typeface="Calibri"/>
                          <a:cs typeface="Times New Roman"/>
                        </a:rPr>
                        <a:t>Contaminants totaux (PNC/m3: particules viables donnant naissance à colonies)</a:t>
                      </a:r>
                    </a:p>
                  </a:txBody>
                  <a:tcPr marL="39929" marR="39929" marT="0" marB="0" anchor="ctr">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230</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r>
              <a:tr h="298864">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23</a:t>
                      </a:r>
                      <a:endParaRPr lang="fr-FR" sz="1000" dirty="0">
                        <a:latin typeface="Calibri" pitchFamily="34" charset="0"/>
                        <a:ea typeface="Calibri"/>
                        <a:cs typeface="Times New Roman"/>
                      </a:endParaRPr>
                    </a:p>
                  </a:txBody>
                  <a:tcPr marL="39929" marR="39929" marT="0" marB="0" anchor="ctr">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Conteneur B</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vMerge="1">
                  <a:txBody>
                    <a:bodyPr/>
                    <a:lstStyle/>
                    <a:p>
                      <a:endParaRPr lang="fr-FR"/>
                    </a:p>
                  </a:txBody>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vMerge="1">
                  <a:txBody>
                    <a:bodyPr/>
                    <a:lstStyle/>
                    <a:p>
                      <a:endParaRPr lang="fr-FR"/>
                    </a:p>
                  </a:txBody>
                  <a:tcPr/>
                </a:tc>
                <a:tc rowSpan="3">
                  <a:txBody>
                    <a:bodyPr/>
                    <a:lstStyle/>
                    <a:p>
                      <a:pPr algn="ctr">
                        <a:lnSpc>
                          <a:spcPct val="115000"/>
                        </a:lnSpc>
                        <a:spcAft>
                          <a:spcPts val="0"/>
                        </a:spcAft>
                      </a:pPr>
                      <a:r>
                        <a:rPr lang="fr-FR" sz="1000">
                          <a:solidFill>
                            <a:srgbClr val="000000"/>
                          </a:solidFill>
                          <a:latin typeface="Calibri" pitchFamily="34" charset="0"/>
                          <a:ea typeface="Calibri"/>
                          <a:cs typeface="Times New Roman"/>
                        </a:rPr>
                        <a:t>quelques colonies </a:t>
                      </a:r>
                      <a:r>
                        <a:rPr lang="fr-FR" sz="1000" i="1">
                          <a:solidFill>
                            <a:srgbClr val="000000"/>
                          </a:solidFill>
                          <a:latin typeface="Calibri" pitchFamily="34" charset="0"/>
                          <a:ea typeface="Calibri"/>
                          <a:cs typeface="Times New Roman"/>
                        </a:rPr>
                        <a:t>Micrococcus sp</a:t>
                      </a:r>
                      <a:r>
                        <a:rPr lang="fr-FR" sz="1000">
                          <a:solidFill>
                            <a:srgbClr val="000000"/>
                          </a:solidFill>
                          <a:latin typeface="Calibri" pitchFamily="34" charset="0"/>
                          <a:ea typeface="Calibri"/>
                          <a:cs typeface="Times New Roman"/>
                        </a:rPr>
                        <a:t/>
                      </a:r>
                      <a:br>
                        <a:rPr lang="fr-FR" sz="1000">
                          <a:solidFill>
                            <a:srgbClr val="000000"/>
                          </a:solidFill>
                          <a:latin typeface="Calibri" pitchFamily="34" charset="0"/>
                          <a:ea typeface="Calibri"/>
                          <a:cs typeface="Times New Roman"/>
                        </a:rPr>
                      </a:br>
                      <a:r>
                        <a:rPr lang="fr-FR" sz="1000">
                          <a:solidFill>
                            <a:srgbClr val="000000"/>
                          </a:solidFill>
                          <a:latin typeface="Calibri" pitchFamily="34" charset="0"/>
                          <a:ea typeface="Calibri"/>
                          <a:cs typeface="Times New Roman"/>
                        </a:rPr>
                        <a:t>Nombreuses colonies </a:t>
                      </a:r>
                      <a:r>
                        <a:rPr lang="fr-FR" sz="1000" i="1">
                          <a:solidFill>
                            <a:srgbClr val="000000"/>
                          </a:solidFill>
                          <a:latin typeface="Calibri" pitchFamily="34" charset="0"/>
                          <a:ea typeface="Calibri"/>
                          <a:cs typeface="Times New Roman"/>
                        </a:rPr>
                        <a:t>Staphylococcus coagulase négative</a:t>
                      </a:r>
                      <a:r>
                        <a:rPr lang="fr-FR" sz="1000">
                          <a:solidFill>
                            <a:srgbClr val="000000"/>
                          </a:solidFill>
                          <a:latin typeface="Calibri" pitchFamily="34" charset="0"/>
                          <a:ea typeface="Calibri"/>
                          <a:cs typeface="Times New Roman"/>
                        </a:rPr>
                        <a:t/>
                      </a:r>
                      <a:br>
                        <a:rPr lang="fr-FR" sz="1000">
                          <a:solidFill>
                            <a:srgbClr val="000000"/>
                          </a:solidFill>
                          <a:latin typeface="Calibri" pitchFamily="34" charset="0"/>
                          <a:ea typeface="Calibri"/>
                          <a:cs typeface="Times New Roman"/>
                        </a:rPr>
                      </a:br>
                      <a:r>
                        <a:rPr lang="fr-FR" sz="1000">
                          <a:solidFill>
                            <a:srgbClr val="000000"/>
                          </a:solidFill>
                          <a:latin typeface="Calibri" pitchFamily="34" charset="0"/>
                          <a:ea typeface="Calibri"/>
                          <a:cs typeface="Times New Roman"/>
                        </a:rPr>
                        <a:t>1 colonie </a:t>
                      </a:r>
                      <a:r>
                        <a:rPr lang="fr-FR" sz="1000" i="1">
                          <a:solidFill>
                            <a:srgbClr val="000000"/>
                          </a:solidFill>
                          <a:latin typeface="Calibri" pitchFamily="34" charset="0"/>
                          <a:ea typeface="Calibri"/>
                          <a:cs typeface="Times New Roman"/>
                        </a:rPr>
                        <a:t>Paracoccus yeeii</a:t>
                      </a:r>
                      <a:endParaRPr lang="fr-FR" sz="1000">
                        <a:latin typeface="Calibri" pitchFamily="34" charset="0"/>
                        <a:ea typeface="Calibri"/>
                        <a:cs typeface="Times New Roman"/>
                      </a:endParaRPr>
                    </a:p>
                    <a:p>
                      <a:pPr algn="ctr">
                        <a:lnSpc>
                          <a:spcPct val="115000"/>
                        </a:lnSpc>
                        <a:spcAft>
                          <a:spcPts val="0"/>
                        </a:spcAft>
                      </a:pPr>
                      <a:r>
                        <a:rPr lang="fr-FR" sz="1000">
                          <a:solidFill>
                            <a:srgbClr val="000000"/>
                          </a:solidFill>
                          <a:latin typeface="Calibri" pitchFamily="34" charset="0"/>
                          <a:ea typeface="Calibri"/>
                          <a:cs typeface="Times New Roman"/>
                        </a:rPr>
                        <a:t>1 colonie </a:t>
                      </a:r>
                      <a:r>
                        <a:rPr lang="fr-FR" sz="1000" i="1">
                          <a:solidFill>
                            <a:srgbClr val="000000"/>
                          </a:solidFill>
                          <a:latin typeface="Calibri" pitchFamily="34" charset="0"/>
                          <a:ea typeface="Calibri"/>
                          <a:cs typeface="Times New Roman"/>
                        </a:rPr>
                        <a:t>Rhizobium radiobacter</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r>
              <a:tr h="237256">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24</a:t>
                      </a:r>
                      <a:endParaRPr lang="fr-FR" sz="1000" dirty="0">
                        <a:latin typeface="Calibri" pitchFamily="34" charset="0"/>
                        <a:ea typeface="Calibri"/>
                        <a:cs typeface="Times New Roman"/>
                      </a:endParaRPr>
                    </a:p>
                  </a:txBody>
                  <a:tcPr marL="39929" marR="39929" marT="0" marB="0" anchor="ctr">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Conteneur C</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vMerge="1">
                  <a:txBody>
                    <a:bodyPr/>
                    <a:lstStyle/>
                    <a:p>
                      <a:endParaRPr lang="fr-FR"/>
                    </a:p>
                  </a:txBody>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r>
              <a:tr h="403598">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25</a:t>
                      </a:r>
                      <a:endParaRPr lang="fr-FR" sz="1000" dirty="0">
                        <a:latin typeface="Calibri" pitchFamily="34" charset="0"/>
                        <a:ea typeface="Calibri"/>
                        <a:cs typeface="Times New Roman"/>
                      </a:endParaRPr>
                    </a:p>
                  </a:txBody>
                  <a:tcPr marL="39929" marR="39929" marT="0" marB="0" anchor="ctr">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Conteneur D</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vMerge="1">
                  <a:txBody>
                    <a:bodyPr/>
                    <a:lstStyle/>
                    <a:p>
                      <a:endParaRPr lang="fr-FR"/>
                    </a:p>
                  </a:txBody>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r>
              <a:tr h="187943">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26</a:t>
                      </a:r>
                      <a:endParaRPr lang="fr-FR" sz="1000" dirty="0">
                        <a:latin typeface="Calibri" pitchFamily="34" charset="0"/>
                        <a:ea typeface="Calibri"/>
                        <a:cs typeface="Times New Roman"/>
                      </a:endParaRPr>
                    </a:p>
                  </a:txBody>
                  <a:tcPr marL="39929" marR="39929" marT="0" marB="0" anchor="ctr">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Conteneur E</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vMerge="1">
                  <a:txBody>
                    <a:bodyPr/>
                    <a:lstStyle/>
                    <a:p>
                      <a:endParaRPr lang="fr-FR"/>
                    </a:p>
                  </a:txBody>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rowSpan="3">
                  <a:txBody>
                    <a:bodyPr/>
                    <a:lstStyle/>
                    <a:p>
                      <a:pPr algn="ctr">
                        <a:lnSpc>
                          <a:spcPct val="115000"/>
                        </a:lnSpc>
                        <a:spcAft>
                          <a:spcPts val="0"/>
                        </a:spcAft>
                      </a:pPr>
                      <a:r>
                        <a:rPr lang="fr-FR" sz="1000" dirty="0">
                          <a:latin typeface="Calibri" pitchFamily="34" charset="0"/>
                          <a:ea typeface="Calibri"/>
                          <a:cs typeface="Times New Roman"/>
                        </a:rPr>
                        <a:t>Levures et moisissures</a:t>
                      </a:r>
                    </a:p>
                  </a:txBody>
                  <a:tcPr marL="39929" marR="39929" marT="0" marB="0" anchor="ctr">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rgbClr val="C5D9F1"/>
                    </a:solidFill>
                  </a:tcPr>
                </a:tc>
                <a:tc rowSpan="3">
                  <a:txBody>
                    <a:bodyPr/>
                    <a:lstStyle/>
                    <a:p>
                      <a:pPr algn="ctr">
                        <a:lnSpc>
                          <a:spcPct val="115000"/>
                        </a:lnSpc>
                        <a:spcAft>
                          <a:spcPts val="0"/>
                        </a:spcAft>
                      </a:pPr>
                      <a:r>
                        <a:rPr lang="en-US" sz="1000">
                          <a:solidFill>
                            <a:srgbClr val="000000"/>
                          </a:solidFill>
                          <a:latin typeface="Calibri" pitchFamily="34" charset="0"/>
                          <a:ea typeface="Calibri"/>
                          <a:cs typeface="Times New Roman"/>
                        </a:rPr>
                        <a:t>2 colonies </a:t>
                      </a:r>
                      <a:r>
                        <a:rPr lang="en-US" sz="1000" i="1">
                          <a:solidFill>
                            <a:srgbClr val="000000"/>
                          </a:solidFill>
                          <a:latin typeface="Calibri" pitchFamily="34" charset="0"/>
                          <a:ea typeface="Calibri"/>
                          <a:cs typeface="Times New Roman"/>
                        </a:rPr>
                        <a:t>Cladosporium sp</a:t>
                      </a:r>
                      <a:br>
                        <a:rPr lang="en-US" sz="1000" i="1">
                          <a:solidFill>
                            <a:srgbClr val="000000"/>
                          </a:solidFill>
                          <a:latin typeface="Calibri" pitchFamily="34" charset="0"/>
                          <a:ea typeface="Calibri"/>
                          <a:cs typeface="Times New Roman"/>
                        </a:rPr>
                      </a:br>
                      <a:r>
                        <a:rPr lang="en-US" sz="1000">
                          <a:solidFill>
                            <a:srgbClr val="000000"/>
                          </a:solidFill>
                          <a:latin typeface="Calibri" pitchFamily="34" charset="0"/>
                          <a:ea typeface="Calibri"/>
                          <a:cs typeface="Times New Roman"/>
                        </a:rPr>
                        <a:t>1 colonie </a:t>
                      </a:r>
                      <a:r>
                        <a:rPr lang="en-US" sz="1000" i="1">
                          <a:solidFill>
                            <a:srgbClr val="000000"/>
                          </a:solidFill>
                          <a:latin typeface="Calibri" pitchFamily="34" charset="0"/>
                          <a:ea typeface="Calibri"/>
                          <a:cs typeface="Times New Roman"/>
                        </a:rPr>
                        <a:t>Penicillium sp</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r>
              <a:tr h="187943">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27</a:t>
                      </a:r>
                      <a:endParaRPr lang="fr-FR" sz="1000" dirty="0">
                        <a:latin typeface="Calibri" pitchFamily="34" charset="0"/>
                        <a:ea typeface="Calibri"/>
                        <a:cs typeface="Times New Roman"/>
                      </a:endParaRPr>
                    </a:p>
                  </a:txBody>
                  <a:tcPr marL="39929" marR="39929" marT="0" marB="0" anchor="ctr">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Conteneur F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vMerge="1">
                  <a:txBody>
                    <a:bodyPr/>
                    <a:lstStyle/>
                    <a:p>
                      <a:endParaRPr lang="fr-FR"/>
                    </a:p>
                  </a:txBody>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r>
              <a:tr h="187943">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28</a:t>
                      </a:r>
                      <a:endParaRPr lang="fr-FR" sz="1000" dirty="0">
                        <a:latin typeface="Calibri" pitchFamily="34" charset="0"/>
                        <a:ea typeface="Calibri"/>
                        <a:cs typeface="Times New Roman"/>
                      </a:endParaRPr>
                    </a:p>
                  </a:txBody>
                  <a:tcPr marL="39929" marR="39929" marT="0" marB="0" anchor="ctr">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Témoin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rgbClr val="C5D9F1"/>
                    </a:solidFill>
                  </a:tcPr>
                </a:tc>
                <a:tc vMerge="1">
                  <a:txBody>
                    <a:bodyPr/>
                    <a:lstStyle/>
                    <a:p>
                      <a:endParaRPr lang="fr-FR"/>
                    </a:p>
                  </a:txBody>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 - + /</a:t>
                      </a:r>
                      <a:endParaRPr lang="fr-FR" sz="1000" dirty="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r>
              <a:tr h="187943">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29</a:t>
                      </a:r>
                      <a:endParaRPr lang="fr-FR" sz="1000" dirty="0">
                        <a:latin typeface="Calibri" pitchFamily="34" charset="0"/>
                        <a:ea typeface="Calibri"/>
                        <a:cs typeface="Times New Roman"/>
                      </a:endParaRPr>
                    </a:p>
                  </a:txBody>
                  <a:tcPr marL="39929" marR="39929" marT="0" marB="0" anchor="ctr">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Conteneur A</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rowSpan="7">
                  <a:txBody>
                    <a:bodyPr/>
                    <a:lstStyle/>
                    <a:p>
                      <a:pPr algn="ctr">
                        <a:lnSpc>
                          <a:spcPct val="115000"/>
                        </a:lnSpc>
                        <a:spcAft>
                          <a:spcPts val="0"/>
                        </a:spcAft>
                      </a:pPr>
                      <a:r>
                        <a:rPr lang="fr-FR" sz="1400" b="1" i="0" dirty="0">
                          <a:solidFill>
                            <a:srgbClr val="C00000"/>
                          </a:solidFill>
                          <a:latin typeface="Calibri" pitchFamily="34" charset="0"/>
                          <a:ea typeface="Calibri"/>
                          <a:cs typeface="Times New Roman"/>
                        </a:rPr>
                        <a:t>14</a:t>
                      </a: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28575" cap="flat" cmpd="sng" algn="ctr">
                      <a:solidFill>
                        <a:srgbClr val="8DB3E2"/>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rowSpan="4">
                  <a:txBody>
                    <a:bodyPr/>
                    <a:lstStyle/>
                    <a:p>
                      <a:pPr algn="ctr">
                        <a:lnSpc>
                          <a:spcPct val="115000"/>
                        </a:lnSpc>
                        <a:spcAft>
                          <a:spcPts val="0"/>
                        </a:spcAft>
                      </a:pPr>
                      <a:r>
                        <a:rPr lang="fr-FR" sz="1000">
                          <a:latin typeface="Calibri" pitchFamily="34" charset="0"/>
                          <a:ea typeface="Calibri"/>
                          <a:cs typeface="Times New Roman"/>
                        </a:rPr>
                        <a:t>Contaminants totaux (PNC/m3: particules viables donnant naissance à colonies)</a:t>
                      </a:r>
                    </a:p>
                  </a:txBody>
                  <a:tcPr marL="39929" marR="39929" marT="0" marB="0" anchor="ctr">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49</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r>
              <a:tr h="304762">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30</a:t>
                      </a:r>
                      <a:endParaRPr lang="fr-FR" sz="1000" dirty="0">
                        <a:latin typeface="Calibri" pitchFamily="34" charset="0"/>
                        <a:ea typeface="Calibri"/>
                        <a:cs typeface="Times New Roman"/>
                      </a:endParaRPr>
                    </a:p>
                  </a:txBody>
                  <a:tcPr marL="39929" marR="39929" marT="0" marB="0" anchor="ctr">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Conteneur B</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vMerge="1">
                  <a:txBody>
                    <a:bodyPr/>
                    <a:lstStyle/>
                    <a:p>
                      <a:endParaRPr lang="fr-FR"/>
                    </a:p>
                  </a:txBody>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 - - /</a:t>
                      </a:r>
                      <a:endParaRPr lang="fr-FR" sz="1000" dirty="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vMerge="1">
                  <a:txBody>
                    <a:bodyPr/>
                    <a:lstStyle/>
                    <a:p>
                      <a:endParaRPr lang="fr-FR"/>
                    </a:p>
                  </a:txBody>
                  <a:tcPr/>
                </a:tc>
                <a:tc rowSpan="3">
                  <a:txBody>
                    <a:bodyPr/>
                    <a:lstStyle/>
                    <a:p>
                      <a:pPr algn="ctr">
                        <a:lnSpc>
                          <a:spcPct val="115000"/>
                        </a:lnSpc>
                        <a:spcAft>
                          <a:spcPts val="0"/>
                        </a:spcAft>
                      </a:pPr>
                      <a:r>
                        <a:rPr lang="fr-FR" sz="1000">
                          <a:solidFill>
                            <a:srgbClr val="000000"/>
                          </a:solidFill>
                          <a:latin typeface="Calibri" pitchFamily="34" charset="0"/>
                          <a:ea typeface="Calibri"/>
                          <a:cs typeface="Times New Roman"/>
                        </a:rPr>
                        <a:t>Nombreuses colonies BG+ évoquant le genre </a:t>
                      </a:r>
                      <a:r>
                        <a:rPr lang="fr-FR" sz="1000" i="1">
                          <a:solidFill>
                            <a:srgbClr val="000000"/>
                          </a:solidFill>
                          <a:latin typeface="Calibri" pitchFamily="34" charset="0"/>
                          <a:ea typeface="Calibri"/>
                          <a:cs typeface="Times New Roman"/>
                        </a:rPr>
                        <a:t>Bacillus</a:t>
                      </a:r>
                      <a:r>
                        <a:rPr lang="fr-FR" sz="1000">
                          <a:solidFill>
                            <a:srgbClr val="000000"/>
                          </a:solidFill>
                          <a:latin typeface="Calibri" pitchFamily="34" charset="0"/>
                          <a:ea typeface="Calibri"/>
                          <a:cs typeface="Times New Roman"/>
                        </a:rPr>
                        <a:t/>
                      </a:r>
                      <a:br>
                        <a:rPr lang="fr-FR" sz="1000">
                          <a:solidFill>
                            <a:srgbClr val="000000"/>
                          </a:solidFill>
                          <a:latin typeface="Calibri" pitchFamily="34" charset="0"/>
                          <a:ea typeface="Calibri"/>
                          <a:cs typeface="Times New Roman"/>
                        </a:rPr>
                      </a:br>
                      <a:r>
                        <a:rPr lang="fr-FR" sz="1000">
                          <a:solidFill>
                            <a:srgbClr val="000000"/>
                          </a:solidFill>
                          <a:latin typeface="Calibri" pitchFamily="34" charset="0"/>
                          <a:ea typeface="Calibri"/>
                          <a:cs typeface="Times New Roman"/>
                        </a:rPr>
                        <a:t>7 colonies </a:t>
                      </a:r>
                      <a:r>
                        <a:rPr lang="fr-FR" sz="1000" i="1">
                          <a:solidFill>
                            <a:srgbClr val="000000"/>
                          </a:solidFill>
                          <a:latin typeface="Calibri" pitchFamily="34" charset="0"/>
                          <a:ea typeface="Calibri"/>
                          <a:cs typeface="Times New Roman"/>
                        </a:rPr>
                        <a:t>Staphylococcus coagulase négative</a:t>
                      </a:r>
                      <a:r>
                        <a:rPr lang="fr-FR" sz="1000">
                          <a:solidFill>
                            <a:srgbClr val="000000"/>
                          </a:solidFill>
                          <a:latin typeface="Calibri" pitchFamily="34" charset="0"/>
                          <a:ea typeface="Calibri"/>
                          <a:cs typeface="Times New Roman"/>
                        </a:rPr>
                        <a:t/>
                      </a:r>
                      <a:br>
                        <a:rPr lang="fr-FR" sz="1000">
                          <a:solidFill>
                            <a:srgbClr val="000000"/>
                          </a:solidFill>
                          <a:latin typeface="Calibri" pitchFamily="34" charset="0"/>
                          <a:ea typeface="Calibri"/>
                          <a:cs typeface="Times New Roman"/>
                        </a:rPr>
                      </a:br>
                      <a:r>
                        <a:rPr lang="fr-FR" sz="1000">
                          <a:solidFill>
                            <a:srgbClr val="000000"/>
                          </a:solidFill>
                          <a:latin typeface="Calibri" pitchFamily="34" charset="0"/>
                          <a:ea typeface="Calibri"/>
                          <a:cs typeface="Times New Roman"/>
                        </a:rPr>
                        <a:t>1 colonie </a:t>
                      </a:r>
                      <a:r>
                        <a:rPr lang="fr-FR" sz="1000" i="1">
                          <a:solidFill>
                            <a:srgbClr val="000000"/>
                          </a:solidFill>
                          <a:latin typeface="Calibri" pitchFamily="34" charset="0"/>
                          <a:ea typeface="Calibri"/>
                          <a:cs typeface="Times New Roman"/>
                        </a:rPr>
                        <a:t>Aeromonas salmonicida</a:t>
                      </a:r>
                      <a:endParaRPr lang="fr-FR" sz="1000">
                        <a:latin typeface="Calibri" pitchFamily="34" charset="0"/>
                        <a:ea typeface="Calibri"/>
                        <a:cs typeface="Times New Roman"/>
                      </a:endParaRPr>
                    </a:p>
                    <a:p>
                      <a:pPr algn="ctr">
                        <a:lnSpc>
                          <a:spcPct val="115000"/>
                        </a:lnSpc>
                        <a:spcAft>
                          <a:spcPts val="0"/>
                        </a:spcAft>
                      </a:pPr>
                      <a:r>
                        <a:rPr lang="fr-FR" sz="1000">
                          <a:solidFill>
                            <a:srgbClr val="000000"/>
                          </a:solidFill>
                          <a:latin typeface="Calibri" pitchFamily="34" charset="0"/>
                          <a:ea typeface="Calibri"/>
                          <a:cs typeface="Times New Roman"/>
                        </a:rPr>
                        <a:t>1 colonie </a:t>
                      </a:r>
                      <a:r>
                        <a:rPr lang="fr-FR" sz="1000" i="1">
                          <a:solidFill>
                            <a:srgbClr val="000000"/>
                          </a:solidFill>
                          <a:latin typeface="Calibri" pitchFamily="34" charset="0"/>
                          <a:ea typeface="Calibri"/>
                          <a:cs typeface="Times New Roman"/>
                        </a:rPr>
                        <a:t>Sphingomonas paucimobilis</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r>
              <a:tr h="363092">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31</a:t>
                      </a:r>
                      <a:endParaRPr lang="fr-FR" sz="1000" dirty="0">
                        <a:latin typeface="Calibri" pitchFamily="34" charset="0"/>
                        <a:ea typeface="Calibri"/>
                        <a:cs typeface="Times New Roman"/>
                      </a:endParaRPr>
                    </a:p>
                  </a:txBody>
                  <a:tcPr marL="39929" marR="39929" marT="0" marB="0" anchor="ctr">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Conteneur C</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vMerge="1">
                  <a:txBody>
                    <a:bodyPr/>
                    <a:lstStyle/>
                    <a:p>
                      <a:endParaRPr lang="fr-FR"/>
                    </a:p>
                  </a:txBody>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r>
              <a:tr h="459809">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32</a:t>
                      </a:r>
                      <a:endParaRPr lang="fr-FR" sz="1000" dirty="0">
                        <a:latin typeface="Calibri" pitchFamily="34" charset="0"/>
                        <a:ea typeface="Calibri"/>
                        <a:cs typeface="Times New Roman"/>
                      </a:endParaRPr>
                    </a:p>
                  </a:txBody>
                  <a:tcPr marL="39929" marR="39929" marT="0" marB="0" anchor="ctr">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Conteneur D</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vMerge="1">
                  <a:txBody>
                    <a:bodyPr/>
                    <a:lstStyle/>
                    <a:p>
                      <a:endParaRPr lang="fr-FR"/>
                    </a:p>
                  </a:txBody>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r>
              <a:tr h="187943">
                <a:tc>
                  <a:txBody>
                    <a:bodyPr/>
                    <a:lstStyle/>
                    <a:p>
                      <a:pPr algn="ctr">
                        <a:lnSpc>
                          <a:spcPct val="115000"/>
                        </a:lnSpc>
                        <a:spcAft>
                          <a:spcPts val="0"/>
                        </a:spcAft>
                      </a:pPr>
                      <a:r>
                        <a:rPr lang="fr-FR" sz="1000">
                          <a:solidFill>
                            <a:srgbClr val="000000"/>
                          </a:solidFill>
                          <a:latin typeface="Calibri" pitchFamily="34" charset="0"/>
                          <a:ea typeface="Calibri"/>
                          <a:cs typeface="Times New Roman"/>
                        </a:rPr>
                        <a:t>33</a:t>
                      </a:r>
                      <a:endParaRPr lang="fr-FR" sz="1000">
                        <a:latin typeface="Calibri" pitchFamily="34" charset="0"/>
                        <a:ea typeface="Calibri"/>
                        <a:cs typeface="Times New Roman"/>
                      </a:endParaRPr>
                    </a:p>
                  </a:txBody>
                  <a:tcPr marL="39929" marR="39929" marT="0" marB="0" anchor="ctr">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Conteneur E</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vMerge="1">
                  <a:txBody>
                    <a:bodyPr/>
                    <a:lstStyle/>
                    <a:p>
                      <a:endParaRPr lang="fr-FR"/>
                    </a:p>
                  </a:txBody>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rowSpan="3">
                  <a:txBody>
                    <a:bodyPr/>
                    <a:lstStyle/>
                    <a:p>
                      <a:pPr algn="ctr">
                        <a:lnSpc>
                          <a:spcPct val="115000"/>
                        </a:lnSpc>
                        <a:spcAft>
                          <a:spcPts val="0"/>
                        </a:spcAft>
                      </a:pPr>
                      <a:r>
                        <a:rPr lang="fr-FR" sz="1000">
                          <a:latin typeface="Calibri" pitchFamily="34" charset="0"/>
                          <a:ea typeface="Calibri"/>
                          <a:cs typeface="Times New Roman"/>
                        </a:rPr>
                        <a:t>Levures et moisissures</a:t>
                      </a:r>
                    </a:p>
                  </a:txBody>
                  <a:tcPr marL="39929" marR="39929" marT="0" marB="0" anchor="ctr">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28575" cap="flat" cmpd="sng" algn="ctr">
                      <a:solidFill>
                        <a:srgbClr val="8DB3E2"/>
                      </a:solidFill>
                      <a:prstDash val="solid"/>
                      <a:round/>
                      <a:headEnd type="none" w="med" len="med"/>
                      <a:tailEnd type="none" w="med" len="med"/>
                    </a:lnB>
                    <a:solidFill>
                      <a:srgbClr val="C5D9F1"/>
                    </a:solidFill>
                  </a:tcPr>
                </a:tc>
                <a:tc rowSpan="3">
                  <a:txBody>
                    <a:bodyPr/>
                    <a:lstStyle/>
                    <a:p>
                      <a:pPr algn="ctr">
                        <a:lnSpc>
                          <a:spcPct val="115000"/>
                        </a:lnSpc>
                        <a:spcAft>
                          <a:spcPts val="0"/>
                        </a:spcAft>
                      </a:pPr>
                      <a:r>
                        <a:rPr lang="fr-FR" sz="1000">
                          <a:solidFill>
                            <a:srgbClr val="000000"/>
                          </a:solidFill>
                          <a:latin typeface="Calibri" pitchFamily="34" charset="0"/>
                          <a:ea typeface="Calibri"/>
                          <a:cs typeface="Times New Roman"/>
                        </a:rPr>
                        <a:t>1 colonie </a:t>
                      </a:r>
                      <a:r>
                        <a:rPr lang="fr-FR" sz="1000" i="1">
                          <a:solidFill>
                            <a:srgbClr val="000000"/>
                          </a:solidFill>
                          <a:latin typeface="Calibri" pitchFamily="34" charset="0"/>
                          <a:ea typeface="Calibri"/>
                          <a:cs typeface="Times New Roman"/>
                        </a:rPr>
                        <a:t>Penicillium</a:t>
                      </a:r>
                      <a:br>
                        <a:rPr lang="fr-FR" sz="1000" i="1">
                          <a:solidFill>
                            <a:srgbClr val="000000"/>
                          </a:solidFill>
                          <a:latin typeface="Calibri" pitchFamily="34" charset="0"/>
                          <a:ea typeface="Calibri"/>
                          <a:cs typeface="Times New Roman"/>
                        </a:rPr>
                      </a:br>
                      <a:r>
                        <a:rPr lang="fr-FR" sz="1000">
                          <a:solidFill>
                            <a:srgbClr val="000000"/>
                          </a:solidFill>
                          <a:latin typeface="Calibri" pitchFamily="34" charset="0"/>
                          <a:ea typeface="Calibri"/>
                          <a:cs typeface="Times New Roman"/>
                        </a:rPr>
                        <a:t>3 colonies Champignon(s) filamenteu(x)</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28575" cap="flat" cmpd="sng" algn="ctr">
                      <a:solidFill>
                        <a:srgbClr val="8DB3E2"/>
                      </a:solidFill>
                      <a:prstDash val="solid"/>
                      <a:round/>
                      <a:headEnd type="none" w="med" len="med"/>
                      <a:tailEnd type="none" w="med" len="med"/>
                    </a:lnB>
                  </a:tcPr>
                </a:tc>
              </a:tr>
              <a:tr h="187943">
                <a:tc>
                  <a:txBody>
                    <a:bodyPr/>
                    <a:lstStyle/>
                    <a:p>
                      <a:pPr algn="ctr">
                        <a:lnSpc>
                          <a:spcPct val="115000"/>
                        </a:lnSpc>
                        <a:spcAft>
                          <a:spcPts val="0"/>
                        </a:spcAft>
                      </a:pPr>
                      <a:r>
                        <a:rPr lang="fr-FR" sz="1000">
                          <a:solidFill>
                            <a:srgbClr val="000000"/>
                          </a:solidFill>
                          <a:latin typeface="Calibri" pitchFamily="34" charset="0"/>
                          <a:ea typeface="Calibri"/>
                          <a:cs typeface="Times New Roman"/>
                        </a:rPr>
                        <a:t>34</a:t>
                      </a:r>
                      <a:endParaRPr lang="fr-FR" sz="1000">
                        <a:latin typeface="Calibri" pitchFamily="34" charset="0"/>
                        <a:ea typeface="Calibri"/>
                        <a:cs typeface="Times New Roman"/>
                      </a:endParaRPr>
                    </a:p>
                  </a:txBody>
                  <a:tcPr marL="39929" marR="39929" marT="0" marB="0" anchor="ctr">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Conteneur F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vMerge="1">
                  <a:txBody>
                    <a:bodyPr/>
                    <a:lstStyle/>
                    <a:p>
                      <a:endParaRPr lang="fr-FR"/>
                    </a:p>
                  </a:txBody>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r>
              <a:tr h="187943">
                <a:tc>
                  <a:txBody>
                    <a:bodyPr/>
                    <a:lstStyle/>
                    <a:p>
                      <a:pPr algn="ctr">
                        <a:lnSpc>
                          <a:spcPct val="115000"/>
                        </a:lnSpc>
                        <a:spcAft>
                          <a:spcPts val="0"/>
                        </a:spcAft>
                      </a:pPr>
                      <a:r>
                        <a:rPr lang="fr-FR" sz="1000">
                          <a:solidFill>
                            <a:srgbClr val="000000"/>
                          </a:solidFill>
                          <a:latin typeface="Calibri" pitchFamily="34" charset="0"/>
                          <a:ea typeface="Calibri"/>
                          <a:cs typeface="Times New Roman"/>
                        </a:rPr>
                        <a:t>35</a:t>
                      </a:r>
                      <a:endParaRPr lang="fr-FR" sz="1000">
                        <a:latin typeface="Calibri" pitchFamily="34" charset="0"/>
                        <a:ea typeface="Calibri"/>
                        <a:cs typeface="Times New Roman"/>
                      </a:endParaRPr>
                    </a:p>
                  </a:txBody>
                  <a:tcPr marL="39929" marR="39929" marT="0" marB="0" anchor="ctr">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28575" cap="flat" cmpd="sng" algn="ctr">
                      <a:solidFill>
                        <a:srgbClr val="8DB3E2"/>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Témoin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28575" cap="flat" cmpd="sng" algn="ctr">
                      <a:solidFill>
                        <a:srgbClr val="8DB3E2"/>
                      </a:solidFill>
                      <a:prstDash val="solid"/>
                      <a:round/>
                      <a:headEnd type="none" w="med" len="med"/>
                      <a:tailEnd type="none" w="med" len="med"/>
                    </a:lnB>
                    <a:solidFill>
                      <a:srgbClr val="C5D9F1"/>
                    </a:solidFill>
                  </a:tcPr>
                </a:tc>
                <a:tc vMerge="1">
                  <a:txBody>
                    <a:bodyPr/>
                    <a:lstStyle/>
                    <a:p>
                      <a:endParaRPr lang="fr-FR"/>
                    </a:p>
                  </a:txBody>
                  <a:tcPr/>
                </a:tc>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 - - /</a:t>
                      </a:r>
                      <a:endParaRPr lang="fr-FR" sz="1000" dirty="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28575"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28575"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28575"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 - - /</a:t>
                      </a:r>
                      <a:endParaRPr lang="fr-FR" sz="1000" dirty="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28575"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 - - /</a:t>
                      </a:r>
                      <a:endParaRPr lang="fr-FR" sz="1000" dirty="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28575" cap="flat" cmpd="sng" algn="ctr">
                      <a:solidFill>
                        <a:srgbClr val="8DB3E2"/>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r>
            </a:tbl>
          </a:graphicData>
        </a:graphic>
      </p:graphicFrame>
      <p:sp>
        <p:nvSpPr>
          <p:cNvPr id="15" name="Ellipse 14"/>
          <p:cNvSpPr/>
          <p:nvPr/>
        </p:nvSpPr>
        <p:spPr>
          <a:xfrm>
            <a:off x="4078817" y="4076701"/>
            <a:ext cx="2667000" cy="2143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5766" name="Titre 1"/>
          <p:cNvSpPr>
            <a:spLocks noGrp="1"/>
          </p:cNvSpPr>
          <p:nvPr>
            <p:ph type="title"/>
          </p:nvPr>
        </p:nvSpPr>
        <p:spPr bwMode="auto">
          <a:xfrm>
            <a:off x="431801" y="503238"/>
            <a:ext cx="5856817" cy="622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fr-FR" altLang="fr-FR" smtClean="0"/>
              <a:t>Résultats-Discussion</a:t>
            </a: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88935" y="296429"/>
            <a:ext cx="1098958" cy="1098958"/>
          </a:xfrm>
          <a:prstGeom prst="rect">
            <a:avLst/>
          </a:prstGeom>
        </p:spPr>
      </p:pic>
      <p:sp>
        <p:nvSpPr>
          <p:cNvPr id="8" name="ZoneTexte 7"/>
          <p:cNvSpPr txBox="1"/>
          <p:nvPr/>
        </p:nvSpPr>
        <p:spPr>
          <a:xfrm>
            <a:off x="11029751" y="1346403"/>
            <a:ext cx="1490492" cy="200055"/>
          </a:xfrm>
          <a:prstGeom prst="rect">
            <a:avLst/>
          </a:prstGeom>
          <a:noFill/>
        </p:spPr>
        <p:txBody>
          <a:bodyPr wrap="square" rtlCol="0">
            <a:spAutoFit/>
          </a:bodyPr>
          <a:lstStyle/>
          <a:p>
            <a:r>
              <a:rPr lang="fr-FR" sz="700" b="1" dirty="0" smtClean="0">
                <a:solidFill>
                  <a:schemeClr val="tx1">
                    <a:lumMod val="65000"/>
                    <a:lumOff val="35000"/>
                  </a:schemeClr>
                </a:solidFill>
                <a:latin typeface="Arial Black" panose="020B0A04020102020204" pitchFamily="34" charset="0"/>
              </a:rPr>
              <a:t>7-10 oct. 2015</a:t>
            </a:r>
            <a:endParaRPr lang="fr-FR" sz="700" b="1" dirty="0">
              <a:solidFill>
                <a:schemeClr val="tx1">
                  <a:lumMod val="65000"/>
                  <a:lumOff val="35000"/>
                </a:schemeClr>
              </a:solidFill>
              <a:latin typeface="Arial Black" panose="020B0A04020102020204" pitchFamily="34" charset="0"/>
            </a:endParaRPr>
          </a:p>
        </p:txBody>
      </p:sp>
    </p:spTree>
    <p:extLst>
      <p:ext uri="{BB962C8B-B14F-4D97-AF65-F5344CB8AC3E}">
        <p14:creationId xmlns:p14="http://schemas.microsoft.com/office/powerpoint/2010/main" val="30531693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p:cNvSpPr>
            <a:spLocks noGrp="1"/>
          </p:cNvSpPr>
          <p:nvPr>
            <p:ph type="title"/>
          </p:nvPr>
        </p:nvSpPr>
        <p:spPr bwMode="auto">
          <a:xfrm>
            <a:off x="239184" y="620713"/>
            <a:ext cx="10972800" cy="4778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fr-FR" altLang="fr-FR" smtClean="0"/>
              <a:t>Résultats-Discussion</a:t>
            </a:r>
          </a:p>
        </p:txBody>
      </p:sp>
      <p:sp>
        <p:nvSpPr>
          <p:cNvPr id="5" name="ZoneTexte 4"/>
          <p:cNvSpPr txBox="1"/>
          <p:nvPr/>
        </p:nvSpPr>
        <p:spPr>
          <a:xfrm>
            <a:off x="719667" y="1760538"/>
            <a:ext cx="10668000" cy="646112"/>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defPPr>
              <a:defRPr lang="fr-FR"/>
            </a:defPPr>
            <a:lvl1pPr algn="ctr" fontAlgn="auto">
              <a:spcBef>
                <a:spcPts val="0"/>
              </a:spcBef>
              <a:spcAft>
                <a:spcPts val="0"/>
              </a:spcAft>
              <a:defRPr sz="1600">
                <a:solidFill>
                  <a:schemeClr val="dk1"/>
                </a:solidFill>
                <a:latin typeface="+mn-lt"/>
                <a:cs typeface="+mn-cs"/>
              </a:defRPr>
            </a:lvl1pPr>
            <a:lvl2pPr>
              <a:defRPr>
                <a:solidFill>
                  <a:schemeClr val="dk1"/>
                </a:solidFill>
                <a:latin typeface="+mn-lt"/>
                <a:cs typeface="+mn-cs"/>
              </a:defRPr>
            </a:lvl2pPr>
            <a:lvl3pPr>
              <a:defRPr>
                <a:solidFill>
                  <a:schemeClr val="dk1"/>
                </a:solidFill>
                <a:latin typeface="+mn-lt"/>
                <a:cs typeface="+mn-cs"/>
              </a:defRPr>
            </a:lvl3pPr>
            <a:lvl4pPr>
              <a:defRPr>
                <a:solidFill>
                  <a:schemeClr val="dk1"/>
                </a:solidFill>
                <a:latin typeface="+mn-lt"/>
                <a:cs typeface="+mn-cs"/>
              </a:defRPr>
            </a:lvl4pPr>
            <a:lvl5pPr>
              <a:defRPr>
                <a:solidFill>
                  <a:schemeClr val="dk1"/>
                </a:solidFill>
                <a:latin typeface="+mn-lt"/>
                <a:cs typeface="+mn-cs"/>
              </a:defRPr>
            </a:lvl5pPr>
            <a:lvl6pPr>
              <a:defRPr>
                <a:solidFill>
                  <a:schemeClr val="dk1"/>
                </a:solidFill>
                <a:latin typeface="+mn-lt"/>
                <a:cs typeface="+mn-cs"/>
              </a:defRPr>
            </a:lvl6pPr>
            <a:lvl7pPr>
              <a:defRPr>
                <a:solidFill>
                  <a:schemeClr val="dk1"/>
                </a:solidFill>
                <a:latin typeface="+mn-lt"/>
                <a:cs typeface="+mn-cs"/>
              </a:defRPr>
            </a:lvl7pPr>
            <a:lvl8pPr>
              <a:defRPr>
                <a:solidFill>
                  <a:schemeClr val="dk1"/>
                </a:solidFill>
                <a:latin typeface="+mn-lt"/>
                <a:cs typeface="+mn-cs"/>
              </a:defRPr>
            </a:lvl8pPr>
            <a:lvl9pPr>
              <a:defRPr>
                <a:solidFill>
                  <a:schemeClr val="dk1"/>
                </a:solidFill>
                <a:latin typeface="+mn-lt"/>
                <a:cs typeface="+mn-cs"/>
              </a:defRPr>
            </a:lvl9pPr>
          </a:lstStyle>
          <a:p>
            <a:pPr>
              <a:defRPr/>
            </a:pPr>
            <a:r>
              <a:rPr lang="fr-FR" sz="3600" dirty="0"/>
              <a:t>Série </a:t>
            </a:r>
            <a:r>
              <a:rPr lang="fr-FR" sz="3600" dirty="0" smtClean="0"/>
              <a:t>n°2: Non-tissé </a:t>
            </a:r>
            <a:endParaRPr lang="fr-FR" sz="3600" dirty="0"/>
          </a:p>
        </p:txBody>
      </p:sp>
      <p:pic>
        <p:nvPicPr>
          <p:cNvPr id="7" name="Picture 6" descr="http://www.vp-group.de/content?id=2535&amp;format=JPEG_LARGE"/>
          <p:cNvPicPr>
            <a:picLocks noChangeAspect="1" noChangeArrowheads="1"/>
          </p:cNvPicPr>
          <p:nvPr/>
        </p:nvPicPr>
        <p:blipFill>
          <a:blip r:embed="rId2" cstate="print"/>
          <a:srcRect t="46875" b="2499"/>
          <a:stretch>
            <a:fillRect/>
          </a:stretch>
        </p:blipFill>
        <p:spPr bwMode="auto">
          <a:xfrm>
            <a:off x="3605131" y="3212976"/>
            <a:ext cx="4896544" cy="24788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6629" name="Espace réservé du numéro de diapositive 1"/>
          <p:cNvSpPr>
            <a:spLocks noGrp="1"/>
          </p:cNvSpPr>
          <p:nvPr>
            <p:ph type="sldNum" sz="quarter" idx="12"/>
          </p:nvPr>
        </p:nvSpPr>
        <p:spPr bwMode="auto">
          <a:xfrm>
            <a:off x="10879667" y="6462714"/>
            <a:ext cx="1016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B7C97B1-A89F-4EA0-8360-85234E37FC97}" type="slidenum">
              <a:rPr lang="fr-FR" altLang="fr-FR" smtClean="0">
                <a:solidFill>
                  <a:srgbClr val="C00000"/>
                </a:solidFill>
              </a:rPr>
              <a:pPr eaLnBrk="1" hangingPunct="1"/>
              <a:t>23</a:t>
            </a:fld>
            <a:endParaRPr lang="fr-FR" altLang="fr-FR" smtClean="0">
              <a:solidFill>
                <a:srgbClr val="C00000"/>
              </a:solidFill>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88935" y="296429"/>
            <a:ext cx="1098958" cy="1098958"/>
          </a:xfrm>
          <a:prstGeom prst="rect">
            <a:avLst/>
          </a:prstGeom>
        </p:spPr>
      </p:pic>
      <p:sp>
        <p:nvSpPr>
          <p:cNvPr id="8" name="ZoneTexte 7"/>
          <p:cNvSpPr txBox="1"/>
          <p:nvPr/>
        </p:nvSpPr>
        <p:spPr>
          <a:xfrm>
            <a:off x="11029751" y="1346403"/>
            <a:ext cx="1490492" cy="200055"/>
          </a:xfrm>
          <a:prstGeom prst="rect">
            <a:avLst/>
          </a:prstGeom>
          <a:noFill/>
        </p:spPr>
        <p:txBody>
          <a:bodyPr wrap="square" rtlCol="0">
            <a:spAutoFit/>
          </a:bodyPr>
          <a:lstStyle/>
          <a:p>
            <a:r>
              <a:rPr lang="fr-FR" sz="700" b="1" dirty="0" smtClean="0">
                <a:solidFill>
                  <a:schemeClr val="tx1">
                    <a:lumMod val="65000"/>
                    <a:lumOff val="35000"/>
                  </a:schemeClr>
                </a:solidFill>
                <a:latin typeface="Arial Black" panose="020B0A04020102020204" pitchFamily="34" charset="0"/>
              </a:rPr>
              <a:t>7-10 oct. 2015</a:t>
            </a:r>
            <a:endParaRPr lang="fr-FR" sz="700" b="1" dirty="0">
              <a:solidFill>
                <a:schemeClr val="tx1">
                  <a:lumMod val="65000"/>
                  <a:lumOff val="35000"/>
                </a:schemeClr>
              </a:solidFill>
              <a:latin typeface="Arial Black" panose="020B0A04020102020204" pitchFamily="34" charset="0"/>
            </a:endParaRPr>
          </a:p>
        </p:txBody>
      </p:sp>
    </p:spTree>
    <p:extLst>
      <p:ext uri="{BB962C8B-B14F-4D97-AF65-F5344CB8AC3E}">
        <p14:creationId xmlns:p14="http://schemas.microsoft.com/office/powerpoint/2010/main" val="20554574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a:xfrm>
            <a:off x="10953751" y="6448426"/>
            <a:ext cx="1016000" cy="365125"/>
          </a:xfrm>
        </p:spPr>
        <p:txBody>
          <a:bodyPr/>
          <a:lstStyle/>
          <a:p>
            <a:pPr>
              <a:defRPr/>
            </a:pPr>
            <a:fld id="{7A6DB099-7B3B-4DEA-B414-12B924DE069F}" type="slidenum">
              <a:rPr lang="fr-FR">
                <a:solidFill>
                  <a:schemeClr val="accent2">
                    <a:lumMod val="75000"/>
                  </a:schemeClr>
                </a:solidFill>
              </a:rPr>
              <a:pPr>
                <a:defRPr/>
              </a:pPr>
              <a:t>24</a:t>
            </a:fld>
            <a:endParaRPr lang="fr-FR" dirty="0">
              <a:solidFill>
                <a:schemeClr val="accent2">
                  <a:lumMod val="75000"/>
                </a:schemeClr>
              </a:solidFill>
            </a:endParaRPr>
          </a:p>
        </p:txBody>
      </p:sp>
      <p:graphicFrame>
        <p:nvGraphicFramePr>
          <p:cNvPr id="6" name="Tableau 5"/>
          <p:cNvGraphicFramePr>
            <a:graphicFrameLocks noGrp="1"/>
          </p:cNvGraphicFramePr>
          <p:nvPr/>
        </p:nvGraphicFramePr>
        <p:xfrm>
          <a:off x="381000" y="1643063"/>
          <a:ext cx="11525248" cy="4676781"/>
        </p:xfrm>
        <a:graphic>
          <a:graphicData uri="http://schemas.openxmlformats.org/drawingml/2006/table">
            <a:tbl>
              <a:tblPr/>
              <a:tblGrid>
                <a:gridCol w="1446032"/>
                <a:gridCol w="1588368"/>
                <a:gridCol w="622375"/>
                <a:gridCol w="683375"/>
                <a:gridCol w="656349"/>
                <a:gridCol w="679515"/>
                <a:gridCol w="738972"/>
                <a:gridCol w="738972"/>
                <a:gridCol w="1913113"/>
                <a:gridCol w="2458177"/>
              </a:tblGrid>
              <a:tr h="701039">
                <a:tc>
                  <a:txBody>
                    <a:bodyPr/>
                    <a:lstStyle/>
                    <a:p>
                      <a:pPr algn="ctr">
                        <a:lnSpc>
                          <a:spcPct val="115000"/>
                        </a:lnSpc>
                        <a:spcAft>
                          <a:spcPts val="0"/>
                        </a:spcAft>
                      </a:pPr>
                      <a:r>
                        <a:rPr lang="fr-FR" sz="1000" b="1" dirty="0">
                          <a:solidFill>
                            <a:srgbClr val="000000"/>
                          </a:solidFill>
                          <a:latin typeface="Calibri" pitchFamily="34" charset="0"/>
                          <a:ea typeface="Calibri"/>
                          <a:cs typeface="Times New Roman"/>
                        </a:rPr>
                        <a:t>N° échantillon</a:t>
                      </a:r>
                      <a:endParaRPr lang="fr-FR" sz="1000" dirty="0">
                        <a:latin typeface="Calibri" pitchFamily="34" charset="0"/>
                        <a:ea typeface="Calibri"/>
                        <a:cs typeface="Times New Roman"/>
                      </a:endParaRPr>
                    </a:p>
                  </a:txBody>
                  <a:tcPr marL="39929" marR="39929" marT="0" marB="0" anchor="ctr">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28575" cap="flat" cmpd="sng" algn="ctr">
                      <a:solidFill>
                        <a:srgbClr val="8DB3E2"/>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rgbClr val="C6D9F1"/>
                    </a:solidFill>
                  </a:tcPr>
                </a:tc>
                <a:tc gridSpan="2">
                  <a:txBody>
                    <a:bodyPr/>
                    <a:lstStyle/>
                    <a:p>
                      <a:pPr>
                        <a:lnSpc>
                          <a:spcPct val="115000"/>
                        </a:lnSpc>
                        <a:spcAft>
                          <a:spcPts val="0"/>
                        </a:spcAft>
                      </a:pPr>
                      <a:r>
                        <a:rPr lang="fr-FR" sz="1000" b="1" dirty="0" smtClean="0">
                          <a:solidFill>
                            <a:srgbClr val="000000"/>
                          </a:solidFill>
                          <a:latin typeface="Calibri" pitchFamily="34" charset="0"/>
                          <a:ea typeface="Calibri"/>
                          <a:cs typeface="Times New Roman"/>
                        </a:rPr>
                        <a:t>               Jour </a:t>
                      </a:r>
                      <a:r>
                        <a:rPr lang="fr-FR" sz="1000" b="1" dirty="0">
                          <a:solidFill>
                            <a:srgbClr val="000000"/>
                          </a:solidFill>
                          <a:latin typeface="Calibri" pitchFamily="34" charset="0"/>
                          <a:ea typeface="Calibri"/>
                          <a:cs typeface="Times New Roman"/>
                        </a:rPr>
                        <a:t>de lecture</a:t>
                      </a:r>
                      <a:endParaRPr lang="fr-FR" sz="1000" dirty="0">
                        <a:latin typeface="Calibri" pitchFamily="34" charset="0"/>
                        <a:ea typeface="Calibri"/>
                        <a:cs typeface="Times New Roman"/>
                      </a:endParaRPr>
                    </a:p>
                    <a:p>
                      <a:pPr>
                        <a:lnSpc>
                          <a:spcPct val="115000"/>
                        </a:lnSpc>
                        <a:spcAft>
                          <a:spcPts val="0"/>
                        </a:spcAft>
                      </a:pPr>
                      <a:r>
                        <a:rPr lang="fr-FR" sz="1000" b="1" dirty="0">
                          <a:solidFill>
                            <a:srgbClr val="000000"/>
                          </a:solidFill>
                          <a:latin typeface="Calibri" pitchFamily="34" charset="0"/>
                          <a:ea typeface="Calibri"/>
                          <a:cs typeface="Times New Roman"/>
                        </a:rPr>
                        <a:t>Durée </a:t>
                      </a:r>
                      <a:endParaRPr lang="fr-FR" sz="1000" b="1" dirty="0" smtClean="0">
                        <a:solidFill>
                          <a:srgbClr val="000000"/>
                        </a:solidFill>
                        <a:latin typeface="Calibri" pitchFamily="34" charset="0"/>
                        <a:ea typeface="Calibri"/>
                        <a:cs typeface="Times New Roman"/>
                      </a:endParaRPr>
                    </a:p>
                    <a:p>
                      <a:pPr>
                        <a:lnSpc>
                          <a:spcPct val="115000"/>
                        </a:lnSpc>
                        <a:spcAft>
                          <a:spcPts val="0"/>
                        </a:spcAft>
                      </a:pPr>
                      <a:r>
                        <a:rPr lang="fr-FR" sz="1000" b="1" dirty="0" smtClean="0">
                          <a:solidFill>
                            <a:srgbClr val="000000"/>
                          </a:solidFill>
                          <a:latin typeface="Calibri" pitchFamily="34" charset="0"/>
                          <a:ea typeface="Calibri"/>
                          <a:cs typeface="Times New Roman"/>
                        </a:rPr>
                        <a:t>de </a:t>
                      </a:r>
                      <a:r>
                        <a:rPr lang="fr-FR" sz="1000" b="1" baseline="0" dirty="0" smtClean="0">
                          <a:solidFill>
                            <a:srgbClr val="000000"/>
                          </a:solidFill>
                          <a:latin typeface="Calibri" pitchFamily="34" charset="0"/>
                          <a:ea typeface="Calibri"/>
                          <a:cs typeface="Times New Roman"/>
                        </a:rPr>
                        <a:t> </a:t>
                      </a:r>
                      <a:r>
                        <a:rPr lang="fr-FR" sz="1000" b="1" dirty="0" smtClean="0">
                          <a:solidFill>
                            <a:srgbClr val="000000"/>
                          </a:solidFill>
                          <a:latin typeface="Calibri" pitchFamily="34" charset="0"/>
                          <a:ea typeface="Calibri"/>
                          <a:cs typeface="Times New Roman"/>
                        </a:rPr>
                        <a:t>stockage</a:t>
                      </a:r>
                      <a:endParaRPr lang="fr-FR" sz="1000" dirty="0">
                        <a:latin typeface="Calibri" pitchFamily="34" charset="0"/>
                        <a:ea typeface="Calibri"/>
                        <a:cs typeface="Times New Roman"/>
                      </a:endParaRPr>
                    </a:p>
                    <a:p>
                      <a:pPr>
                        <a:lnSpc>
                          <a:spcPct val="115000"/>
                        </a:lnSpc>
                        <a:spcAft>
                          <a:spcPts val="0"/>
                        </a:spcAft>
                      </a:pPr>
                      <a:r>
                        <a:rPr lang="fr-FR" sz="1000" b="1" dirty="0">
                          <a:solidFill>
                            <a:srgbClr val="000000"/>
                          </a:solidFill>
                          <a:latin typeface="Calibri" pitchFamily="34" charset="0"/>
                          <a:ea typeface="Calibri"/>
                          <a:cs typeface="Times New Roman"/>
                        </a:rPr>
                        <a:t>             (j)</a:t>
                      </a:r>
                      <a:endParaRPr lang="fr-FR" sz="1000" dirty="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28575" cap="flat" cmpd="sng" algn="ctr">
                      <a:solidFill>
                        <a:srgbClr val="8DB3E2"/>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ap="flat" cmpd="sng" algn="ctr">
                      <a:solidFill>
                        <a:srgbClr val="8DB3E2"/>
                      </a:solidFill>
                      <a:prstDash val="solid"/>
                      <a:round/>
                      <a:headEnd type="none" w="med" len="med"/>
                      <a:tailEnd type="none" w="med" len="med"/>
                    </a:lnTlToBr>
                    <a:solidFill>
                      <a:srgbClr val="C6D9F1"/>
                    </a:solidFill>
                  </a:tcPr>
                </a:tc>
                <a:tc hMerge="1">
                  <a:txBody>
                    <a:bodyPr/>
                    <a:lstStyle/>
                    <a:p>
                      <a:endParaRPr lang="fr-FR"/>
                    </a:p>
                  </a:txBody>
                  <a:tcPr/>
                </a:tc>
                <a:tc>
                  <a:txBody>
                    <a:bodyPr/>
                    <a:lstStyle/>
                    <a:p>
                      <a:pPr algn="ctr">
                        <a:lnSpc>
                          <a:spcPct val="115000"/>
                        </a:lnSpc>
                        <a:spcAft>
                          <a:spcPts val="0"/>
                        </a:spcAft>
                      </a:pPr>
                      <a:r>
                        <a:rPr lang="fr-FR" sz="1000" b="1">
                          <a:solidFill>
                            <a:srgbClr val="000000"/>
                          </a:solidFill>
                          <a:latin typeface="Calibri" pitchFamily="34" charset="0"/>
                          <a:ea typeface="Calibri"/>
                          <a:cs typeface="Times New Roman"/>
                        </a:rPr>
                        <a:t>J0</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28575" cap="flat" cmpd="sng" algn="ctr">
                      <a:solidFill>
                        <a:srgbClr val="8DB3E2"/>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rgbClr val="C6D9F1"/>
                    </a:solidFill>
                  </a:tcPr>
                </a:tc>
                <a:tc>
                  <a:txBody>
                    <a:bodyPr/>
                    <a:lstStyle/>
                    <a:p>
                      <a:pPr algn="ctr">
                        <a:lnSpc>
                          <a:spcPct val="115000"/>
                        </a:lnSpc>
                        <a:spcAft>
                          <a:spcPts val="0"/>
                        </a:spcAft>
                      </a:pPr>
                      <a:r>
                        <a:rPr lang="fr-FR" sz="1000" b="1">
                          <a:solidFill>
                            <a:srgbClr val="000000"/>
                          </a:solidFill>
                          <a:latin typeface="Calibri" pitchFamily="34" charset="0"/>
                          <a:ea typeface="Calibri"/>
                          <a:cs typeface="Times New Roman"/>
                        </a:rPr>
                        <a:t>J2</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28575" cap="flat" cmpd="sng" algn="ctr">
                      <a:solidFill>
                        <a:srgbClr val="8DB3E2"/>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rgbClr val="C6D9F1"/>
                    </a:solidFill>
                  </a:tcPr>
                </a:tc>
                <a:tc>
                  <a:txBody>
                    <a:bodyPr/>
                    <a:lstStyle/>
                    <a:p>
                      <a:pPr algn="ctr">
                        <a:lnSpc>
                          <a:spcPct val="115000"/>
                        </a:lnSpc>
                        <a:spcAft>
                          <a:spcPts val="0"/>
                        </a:spcAft>
                      </a:pPr>
                      <a:r>
                        <a:rPr lang="fr-FR" sz="1000" b="1">
                          <a:solidFill>
                            <a:srgbClr val="000000"/>
                          </a:solidFill>
                          <a:latin typeface="Calibri" pitchFamily="34" charset="0"/>
                          <a:ea typeface="Calibri"/>
                          <a:cs typeface="Times New Roman"/>
                        </a:rPr>
                        <a:t>J5</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28575" cap="flat" cmpd="sng" algn="ctr">
                      <a:solidFill>
                        <a:srgbClr val="8DB3E2"/>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rgbClr val="C6D9F1"/>
                    </a:solidFill>
                  </a:tcPr>
                </a:tc>
                <a:tc>
                  <a:txBody>
                    <a:bodyPr/>
                    <a:lstStyle/>
                    <a:p>
                      <a:pPr algn="ctr">
                        <a:lnSpc>
                          <a:spcPct val="115000"/>
                        </a:lnSpc>
                        <a:spcAft>
                          <a:spcPts val="0"/>
                        </a:spcAft>
                      </a:pPr>
                      <a:r>
                        <a:rPr lang="fr-FR" sz="1000" b="1">
                          <a:solidFill>
                            <a:srgbClr val="000000"/>
                          </a:solidFill>
                          <a:latin typeface="Calibri" pitchFamily="34" charset="0"/>
                          <a:ea typeface="Calibri"/>
                          <a:cs typeface="Times New Roman"/>
                        </a:rPr>
                        <a:t>J10</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28575" cap="flat" cmpd="sng" algn="ctr">
                      <a:solidFill>
                        <a:srgbClr val="8DB3E2"/>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rgbClr val="C6D9F1"/>
                    </a:solidFill>
                  </a:tcPr>
                </a:tc>
                <a:tc>
                  <a:txBody>
                    <a:bodyPr/>
                    <a:lstStyle/>
                    <a:p>
                      <a:pPr algn="ctr">
                        <a:lnSpc>
                          <a:spcPct val="115000"/>
                        </a:lnSpc>
                        <a:spcAft>
                          <a:spcPts val="0"/>
                        </a:spcAft>
                      </a:pPr>
                      <a:r>
                        <a:rPr lang="fr-FR" sz="1000" b="1">
                          <a:solidFill>
                            <a:srgbClr val="000000"/>
                          </a:solidFill>
                          <a:latin typeface="Calibri" pitchFamily="34" charset="0"/>
                          <a:ea typeface="Calibri"/>
                          <a:cs typeface="Times New Roman"/>
                        </a:rPr>
                        <a:t>J14</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28575" cap="flat" cmpd="sng" algn="ctr">
                      <a:solidFill>
                        <a:srgbClr val="8DB3E2"/>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rgbClr val="C6D9F1"/>
                    </a:solidFill>
                  </a:tcPr>
                </a:tc>
                <a:tc gridSpan="2">
                  <a:txBody>
                    <a:bodyPr/>
                    <a:lstStyle/>
                    <a:p>
                      <a:pPr algn="ctr">
                        <a:lnSpc>
                          <a:spcPct val="115000"/>
                        </a:lnSpc>
                        <a:spcAft>
                          <a:spcPts val="0"/>
                        </a:spcAft>
                      </a:pPr>
                      <a:r>
                        <a:rPr lang="fr-FR" sz="1000" b="1">
                          <a:solidFill>
                            <a:srgbClr val="000000"/>
                          </a:solidFill>
                          <a:latin typeface="Calibri" pitchFamily="34" charset="0"/>
                          <a:ea typeface="Calibri"/>
                          <a:cs typeface="Times New Roman"/>
                        </a:rPr>
                        <a:t>Résultats Prélèvements d'air</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28575" cap="flat" cmpd="sng" algn="ctr">
                      <a:solidFill>
                        <a:srgbClr val="8DB3E2"/>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rgbClr val="C6D9F1"/>
                    </a:solidFill>
                  </a:tcPr>
                </a:tc>
                <a:tc hMerge="1">
                  <a:txBody>
                    <a:bodyPr/>
                    <a:lstStyle/>
                    <a:p>
                      <a:endParaRPr lang="fr-FR"/>
                    </a:p>
                  </a:txBody>
                  <a:tcPr/>
                </a:tc>
              </a:tr>
              <a:tr h="189321">
                <a:tc>
                  <a:txBody>
                    <a:bodyPr/>
                    <a:lstStyle/>
                    <a:p>
                      <a:pPr algn="ctr">
                        <a:lnSpc>
                          <a:spcPct val="115000"/>
                        </a:lnSpc>
                        <a:spcAft>
                          <a:spcPts val="0"/>
                        </a:spcAft>
                      </a:pPr>
                      <a:r>
                        <a:rPr lang="fr-FR" sz="1000">
                          <a:solidFill>
                            <a:srgbClr val="000000"/>
                          </a:solidFill>
                          <a:latin typeface="Calibri" pitchFamily="34" charset="0"/>
                          <a:ea typeface="Calibri"/>
                          <a:cs typeface="Times New Roman"/>
                        </a:rPr>
                        <a:t>36</a:t>
                      </a:r>
                      <a:endParaRPr lang="fr-FR" sz="1000">
                        <a:latin typeface="Calibri" pitchFamily="34" charset="0"/>
                        <a:ea typeface="Calibri"/>
                        <a:cs typeface="Times New Roman"/>
                      </a:endParaRPr>
                    </a:p>
                  </a:txBody>
                  <a:tcPr marL="39929" marR="39929" marT="0" marB="0">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Non-tissé A</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rowSpan="7">
                  <a:txBody>
                    <a:bodyPr/>
                    <a:lstStyle/>
                    <a:p>
                      <a:pPr algn="ctr">
                        <a:lnSpc>
                          <a:spcPct val="115000"/>
                        </a:lnSpc>
                        <a:spcAft>
                          <a:spcPts val="0"/>
                        </a:spcAft>
                      </a:pPr>
                      <a:r>
                        <a:rPr lang="fr-FR" sz="1400" b="1" dirty="0">
                          <a:solidFill>
                            <a:srgbClr val="000000"/>
                          </a:solidFill>
                          <a:latin typeface="Calibri" pitchFamily="34" charset="0"/>
                          <a:ea typeface="Calibri"/>
                          <a:cs typeface="Times New Roman"/>
                        </a:rPr>
                        <a:t>0</a:t>
                      </a:r>
                      <a:endParaRPr lang="fr-FR" sz="1400" b="1" dirty="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rowSpan="7" gridSpan="2">
                  <a:txBody>
                    <a:bodyPr/>
                    <a:lstStyle/>
                    <a:p>
                      <a:pPr algn="ctr">
                        <a:lnSpc>
                          <a:spcPct val="115000"/>
                        </a:lnSpc>
                        <a:spcAft>
                          <a:spcPts val="0"/>
                        </a:spcAft>
                      </a:pPr>
                      <a:r>
                        <a:rPr lang="fr-FR" sz="1000">
                          <a:solidFill>
                            <a:srgbClr val="000000"/>
                          </a:solidFill>
                          <a:latin typeface="Calibri" pitchFamily="34" charset="0"/>
                          <a:ea typeface="Calibri"/>
                          <a:cs typeface="Times New Roman"/>
                        </a:rPr>
                        <a:t> </a:t>
                      </a:r>
                      <a:endParaRPr lang="fr-FR" sz="1000">
                        <a:latin typeface="Calibri" pitchFamily="34" charset="0"/>
                        <a:ea typeface="Calibri"/>
                        <a:cs typeface="Times New Roman"/>
                      </a:endParaRPr>
                    </a:p>
                  </a:txBody>
                  <a:tcPr marL="39929" marR="39929" marT="0" marB="0" anchor="ctr">
                    <a:lnL w="28575"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rgbClr val="C0C0C0"/>
                    </a:solidFill>
                  </a:tcPr>
                </a:tc>
                <a:tc rowSpan="7" hMerge="1">
                  <a:txBody>
                    <a:bodyPr/>
                    <a:lstStyle/>
                    <a:p>
                      <a:endParaRPr lang="fr-FR"/>
                    </a:p>
                  </a:txBody>
                  <a:tcPr/>
                </a:tc>
              </a:tr>
              <a:tr h="189321">
                <a:tc>
                  <a:txBody>
                    <a:bodyPr/>
                    <a:lstStyle/>
                    <a:p>
                      <a:pPr algn="ctr">
                        <a:lnSpc>
                          <a:spcPct val="115000"/>
                        </a:lnSpc>
                        <a:spcAft>
                          <a:spcPts val="0"/>
                        </a:spcAft>
                      </a:pPr>
                      <a:r>
                        <a:rPr lang="fr-FR" sz="1000">
                          <a:solidFill>
                            <a:srgbClr val="000000"/>
                          </a:solidFill>
                          <a:latin typeface="Calibri" pitchFamily="34" charset="0"/>
                          <a:ea typeface="Calibri"/>
                          <a:cs typeface="Times New Roman"/>
                        </a:rPr>
                        <a:t>37</a:t>
                      </a:r>
                      <a:endParaRPr lang="fr-FR" sz="1000">
                        <a:latin typeface="Calibri" pitchFamily="34" charset="0"/>
                        <a:ea typeface="Calibri"/>
                        <a:cs typeface="Times New Roman"/>
                      </a:endParaRPr>
                    </a:p>
                  </a:txBody>
                  <a:tcPr marL="39929" marR="39929" marT="0" marB="0">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Non-tissé B</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vMerge="1">
                  <a:txBody>
                    <a:bodyPr/>
                    <a:lstStyle/>
                    <a:p>
                      <a:endParaRPr lang="fr-FR"/>
                    </a:p>
                  </a:txBody>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gridSpan="2" vMerge="1">
                  <a:txBody>
                    <a:bodyPr/>
                    <a:lstStyle/>
                    <a:p>
                      <a:endParaRPr lang="fr-FR"/>
                    </a:p>
                  </a:txBody>
                  <a:tcPr/>
                </a:tc>
                <a:tc hMerge="1" vMerge="1">
                  <a:txBody>
                    <a:bodyPr/>
                    <a:lstStyle/>
                    <a:p>
                      <a:endParaRPr lang="fr-FR"/>
                    </a:p>
                  </a:txBody>
                  <a:tcPr/>
                </a:tc>
              </a:tr>
              <a:tr h="189321">
                <a:tc>
                  <a:txBody>
                    <a:bodyPr/>
                    <a:lstStyle/>
                    <a:p>
                      <a:pPr algn="ctr">
                        <a:lnSpc>
                          <a:spcPct val="115000"/>
                        </a:lnSpc>
                        <a:spcAft>
                          <a:spcPts val="0"/>
                        </a:spcAft>
                      </a:pPr>
                      <a:r>
                        <a:rPr lang="fr-FR" sz="1000">
                          <a:solidFill>
                            <a:srgbClr val="000000"/>
                          </a:solidFill>
                          <a:latin typeface="Calibri" pitchFamily="34" charset="0"/>
                          <a:ea typeface="Calibri"/>
                          <a:cs typeface="Times New Roman"/>
                        </a:rPr>
                        <a:t>38</a:t>
                      </a:r>
                      <a:endParaRPr lang="fr-FR" sz="1000">
                        <a:latin typeface="Calibri" pitchFamily="34" charset="0"/>
                        <a:ea typeface="Calibri"/>
                        <a:cs typeface="Times New Roman"/>
                      </a:endParaRPr>
                    </a:p>
                  </a:txBody>
                  <a:tcPr marL="39929" marR="39929" marT="0" marB="0">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Non-tissé C</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vMerge="1">
                  <a:txBody>
                    <a:bodyPr/>
                    <a:lstStyle/>
                    <a:p>
                      <a:endParaRPr lang="fr-FR"/>
                    </a:p>
                  </a:txBody>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gridSpan="2" vMerge="1">
                  <a:txBody>
                    <a:bodyPr/>
                    <a:lstStyle/>
                    <a:p>
                      <a:endParaRPr lang="fr-FR"/>
                    </a:p>
                  </a:txBody>
                  <a:tcPr/>
                </a:tc>
                <a:tc hMerge="1" vMerge="1">
                  <a:txBody>
                    <a:bodyPr/>
                    <a:lstStyle/>
                    <a:p>
                      <a:endParaRPr lang="fr-FR"/>
                    </a:p>
                  </a:txBody>
                  <a:tcPr/>
                </a:tc>
              </a:tr>
              <a:tr h="189321">
                <a:tc>
                  <a:txBody>
                    <a:bodyPr/>
                    <a:lstStyle/>
                    <a:p>
                      <a:pPr algn="ctr">
                        <a:lnSpc>
                          <a:spcPct val="115000"/>
                        </a:lnSpc>
                        <a:spcAft>
                          <a:spcPts val="0"/>
                        </a:spcAft>
                      </a:pPr>
                      <a:r>
                        <a:rPr lang="fr-FR" sz="1000">
                          <a:solidFill>
                            <a:srgbClr val="000000"/>
                          </a:solidFill>
                          <a:latin typeface="Calibri" pitchFamily="34" charset="0"/>
                          <a:ea typeface="Calibri"/>
                          <a:cs typeface="Times New Roman"/>
                        </a:rPr>
                        <a:t>39</a:t>
                      </a:r>
                      <a:endParaRPr lang="fr-FR" sz="1000">
                        <a:latin typeface="Calibri" pitchFamily="34" charset="0"/>
                        <a:ea typeface="Calibri"/>
                        <a:cs typeface="Times New Roman"/>
                      </a:endParaRPr>
                    </a:p>
                  </a:txBody>
                  <a:tcPr marL="39929" marR="39929" marT="0" marB="0">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Non-tissé D</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vMerge="1">
                  <a:txBody>
                    <a:bodyPr/>
                    <a:lstStyle/>
                    <a:p>
                      <a:endParaRPr lang="fr-FR"/>
                    </a:p>
                  </a:txBody>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gridSpan="2" vMerge="1">
                  <a:txBody>
                    <a:bodyPr/>
                    <a:lstStyle/>
                    <a:p>
                      <a:endParaRPr lang="fr-FR"/>
                    </a:p>
                  </a:txBody>
                  <a:tcPr/>
                </a:tc>
                <a:tc hMerge="1" vMerge="1">
                  <a:txBody>
                    <a:bodyPr/>
                    <a:lstStyle/>
                    <a:p>
                      <a:endParaRPr lang="fr-FR"/>
                    </a:p>
                  </a:txBody>
                  <a:tcPr/>
                </a:tc>
              </a:tr>
              <a:tr h="189321">
                <a:tc>
                  <a:txBody>
                    <a:bodyPr/>
                    <a:lstStyle/>
                    <a:p>
                      <a:pPr algn="ctr">
                        <a:lnSpc>
                          <a:spcPct val="115000"/>
                        </a:lnSpc>
                        <a:spcAft>
                          <a:spcPts val="0"/>
                        </a:spcAft>
                      </a:pPr>
                      <a:r>
                        <a:rPr lang="fr-FR" sz="1000">
                          <a:solidFill>
                            <a:srgbClr val="000000"/>
                          </a:solidFill>
                          <a:latin typeface="Calibri" pitchFamily="34" charset="0"/>
                          <a:ea typeface="Calibri"/>
                          <a:cs typeface="Times New Roman"/>
                        </a:rPr>
                        <a:t>40</a:t>
                      </a:r>
                      <a:endParaRPr lang="fr-FR" sz="1000">
                        <a:latin typeface="Calibri" pitchFamily="34" charset="0"/>
                        <a:ea typeface="Calibri"/>
                        <a:cs typeface="Times New Roman"/>
                      </a:endParaRPr>
                    </a:p>
                  </a:txBody>
                  <a:tcPr marL="39929" marR="39929" marT="0" marB="0">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Non-tissé E</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vMerge="1">
                  <a:txBody>
                    <a:bodyPr/>
                    <a:lstStyle/>
                    <a:p>
                      <a:endParaRPr lang="fr-FR"/>
                    </a:p>
                  </a:txBody>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gridSpan="2" vMerge="1">
                  <a:txBody>
                    <a:bodyPr/>
                    <a:lstStyle/>
                    <a:p>
                      <a:endParaRPr lang="fr-FR"/>
                    </a:p>
                  </a:txBody>
                  <a:tcPr/>
                </a:tc>
                <a:tc hMerge="1" vMerge="1">
                  <a:txBody>
                    <a:bodyPr/>
                    <a:lstStyle/>
                    <a:p>
                      <a:endParaRPr lang="fr-FR"/>
                    </a:p>
                  </a:txBody>
                  <a:tcPr/>
                </a:tc>
              </a:tr>
              <a:tr h="189321">
                <a:tc>
                  <a:txBody>
                    <a:bodyPr/>
                    <a:lstStyle/>
                    <a:p>
                      <a:pPr algn="ctr">
                        <a:lnSpc>
                          <a:spcPct val="115000"/>
                        </a:lnSpc>
                        <a:spcAft>
                          <a:spcPts val="0"/>
                        </a:spcAft>
                      </a:pPr>
                      <a:r>
                        <a:rPr lang="fr-FR" sz="1000">
                          <a:solidFill>
                            <a:srgbClr val="000000"/>
                          </a:solidFill>
                          <a:latin typeface="Calibri" pitchFamily="34" charset="0"/>
                          <a:ea typeface="Calibri"/>
                          <a:cs typeface="Times New Roman"/>
                        </a:rPr>
                        <a:t>41</a:t>
                      </a:r>
                      <a:endParaRPr lang="fr-FR" sz="1000">
                        <a:latin typeface="Calibri" pitchFamily="34" charset="0"/>
                        <a:ea typeface="Calibri"/>
                        <a:cs typeface="Times New Roman"/>
                      </a:endParaRPr>
                    </a:p>
                  </a:txBody>
                  <a:tcPr marL="39929" marR="39929" marT="0" marB="0">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Non-tissé F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vMerge="1">
                  <a:txBody>
                    <a:bodyPr/>
                    <a:lstStyle/>
                    <a:p>
                      <a:endParaRPr lang="fr-FR"/>
                    </a:p>
                  </a:txBody>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gridSpan="2" vMerge="1">
                  <a:txBody>
                    <a:bodyPr/>
                    <a:lstStyle/>
                    <a:p>
                      <a:endParaRPr lang="fr-FR"/>
                    </a:p>
                  </a:txBody>
                  <a:tcPr/>
                </a:tc>
                <a:tc hMerge="1" vMerge="1">
                  <a:txBody>
                    <a:bodyPr/>
                    <a:lstStyle/>
                    <a:p>
                      <a:endParaRPr lang="fr-FR"/>
                    </a:p>
                  </a:txBody>
                  <a:tcPr/>
                </a:tc>
              </a:tr>
              <a:tr h="189321">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42</a:t>
                      </a:r>
                      <a:endParaRPr lang="fr-FR" sz="1000" dirty="0">
                        <a:latin typeface="Calibri" pitchFamily="34" charset="0"/>
                        <a:ea typeface="Calibri"/>
                        <a:cs typeface="Times New Roman"/>
                      </a:endParaRPr>
                    </a:p>
                  </a:txBody>
                  <a:tcPr marL="39929" marR="39929" marT="0" marB="0">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Témoin +</a:t>
                      </a:r>
                      <a:endParaRPr lang="fr-FR" sz="1000" dirty="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rgbClr val="C5D9F1"/>
                    </a:solidFill>
                  </a:tcPr>
                </a:tc>
                <a:tc vMerge="1">
                  <a:txBody>
                    <a:bodyPr/>
                    <a:lstStyle/>
                    <a:p>
                      <a:endParaRPr lang="fr-FR"/>
                    </a:p>
                  </a:txBody>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 - - -</a:t>
                      </a:r>
                      <a:endParaRPr lang="fr-FR" sz="1000" dirty="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gridSpan="2" vMerge="1">
                  <a:txBody>
                    <a:bodyPr/>
                    <a:lstStyle/>
                    <a:p>
                      <a:endParaRPr lang="fr-FR"/>
                    </a:p>
                  </a:txBody>
                  <a:tcPr/>
                </a:tc>
                <a:tc hMerge="1" vMerge="1">
                  <a:txBody>
                    <a:bodyPr/>
                    <a:lstStyle/>
                    <a:p>
                      <a:endParaRPr lang="fr-FR"/>
                    </a:p>
                  </a:txBody>
                  <a:tcPr/>
                </a:tc>
              </a:tr>
              <a:tr h="189321">
                <a:tc>
                  <a:txBody>
                    <a:bodyPr/>
                    <a:lstStyle/>
                    <a:p>
                      <a:pPr algn="ctr">
                        <a:lnSpc>
                          <a:spcPct val="115000"/>
                        </a:lnSpc>
                        <a:spcAft>
                          <a:spcPts val="0"/>
                        </a:spcAft>
                      </a:pPr>
                      <a:r>
                        <a:rPr lang="fr-FR" sz="1000">
                          <a:solidFill>
                            <a:srgbClr val="000000"/>
                          </a:solidFill>
                          <a:latin typeface="Calibri" pitchFamily="34" charset="0"/>
                          <a:ea typeface="Calibri"/>
                          <a:cs typeface="Times New Roman"/>
                        </a:rPr>
                        <a:t>43</a:t>
                      </a:r>
                      <a:endParaRPr lang="fr-FR" sz="1000">
                        <a:latin typeface="Calibri" pitchFamily="34" charset="0"/>
                        <a:ea typeface="Calibri"/>
                        <a:cs typeface="Times New Roman"/>
                      </a:endParaRPr>
                    </a:p>
                  </a:txBody>
                  <a:tcPr marL="39929" marR="39929" marT="0" marB="0">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Non-tissé A</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rowSpan="7">
                  <a:txBody>
                    <a:bodyPr/>
                    <a:lstStyle/>
                    <a:p>
                      <a:pPr algn="ctr">
                        <a:lnSpc>
                          <a:spcPct val="115000"/>
                        </a:lnSpc>
                        <a:spcAft>
                          <a:spcPts val="0"/>
                        </a:spcAft>
                      </a:pPr>
                      <a:r>
                        <a:rPr lang="fr-FR" sz="1400" b="1" dirty="0">
                          <a:solidFill>
                            <a:srgbClr val="000000"/>
                          </a:solidFill>
                          <a:latin typeface="Calibri" pitchFamily="34" charset="0"/>
                          <a:ea typeface="Calibri"/>
                          <a:cs typeface="Times New Roman"/>
                        </a:rPr>
                        <a:t>1</a:t>
                      </a:r>
                      <a:endParaRPr lang="fr-FR" sz="1400" b="1" dirty="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rowSpan="4">
                  <a:txBody>
                    <a:bodyPr/>
                    <a:lstStyle/>
                    <a:p>
                      <a:pPr algn="ctr">
                        <a:lnSpc>
                          <a:spcPct val="115000"/>
                        </a:lnSpc>
                        <a:spcAft>
                          <a:spcPts val="0"/>
                        </a:spcAft>
                      </a:pPr>
                      <a:r>
                        <a:rPr lang="fr-FR" sz="1000">
                          <a:latin typeface="Calibri" pitchFamily="34" charset="0"/>
                          <a:ea typeface="Calibri"/>
                          <a:cs typeface="Times New Roman"/>
                        </a:rPr>
                        <a:t>Contaminants totaux (PNC/m3: particules viables donnant naissance à colonies)</a:t>
                      </a:r>
                    </a:p>
                  </a:txBody>
                  <a:tcPr marL="39929" marR="39929" marT="0" marB="0" anchor="ctr">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18</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r>
              <a:tr h="189321">
                <a:tc>
                  <a:txBody>
                    <a:bodyPr/>
                    <a:lstStyle/>
                    <a:p>
                      <a:pPr algn="ctr">
                        <a:lnSpc>
                          <a:spcPct val="115000"/>
                        </a:lnSpc>
                        <a:spcAft>
                          <a:spcPts val="0"/>
                        </a:spcAft>
                      </a:pPr>
                      <a:r>
                        <a:rPr lang="fr-FR" sz="1000">
                          <a:solidFill>
                            <a:srgbClr val="000000"/>
                          </a:solidFill>
                          <a:latin typeface="Calibri" pitchFamily="34" charset="0"/>
                          <a:ea typeface="Calibri"/>
                          <a:cs typeface="Times New Roman"/>
                        </a:rPr>
                        <a:t>44</a:t>
                      </a:r>
                      <a:endParaRPr lang="fr-FR" sz="1000">
                        <a:latin typeface="Calibri" pitchFamily="34" charset="0"/>
                        <a:ea typeface="Calibri"/>
                        <a:cs typeface="Times New Roman"/>
                      </a:endParaRPr>
                    </a:p>
                  </a:txBody>
                  <a:tcPr marL="39929" marR="39929" marT="0" marB="0">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Non-tissé B</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vMerge="1">
                  <a:txBody>
                    <a:bodyPr/>
                    <a:lstStyle/>
                    <a:p>
                      <a:endParaRPr lang="fr-FR"/>
                    </a:p>
                  </a:txBody>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vMerge="1">
                  <a:txBody>
                    <a:bodyPr/>
                    <a:lstStyle/>
                    <a:p>
                      <a:endParaRPr lang="fr-FR"/>
                    </a:p>
                  </a:txBody>
                  <a:tcPr/>
                </a:tc>
                <a:tc rowSpan="3">
                  <a:txBody>
                    <a:bodyPr/>
                    <a:lstStyle/>
                    <a:p>
                      <a:pPr algn="ctr">
                        <a:lnSpc>
                          <a:spcPct val="115000"/>
                        </a:lnSpc>
                        <a:spcAft>
                          <a:spcPts val="0"/>
                        </a:spcAft>
                      </a:pPr>
                      <a:r>
                        <a:rPr lang="fr-FR" sz="1000" i="1">
                          <a:solidFill>
                            <a:srgbClr val="000000"/>
                          </a:solidFill>
                          <a:latin typeface="Calibri" pitchFamily="34" charset="0"/>
                          <a:ea typeface="Calibri"/>
                          <a:cs typeface="Times New Roman"/>
                        </a:rPr>
                        <a:t>Staphylococcus coagulase négative</a:t>
                      </a:r>
                      <a:br>
                        <a:rPr lang="fr-FR" sz="1000" i="1">
                          <a:solidFill>
                            <a:srgbClr val="000000"/>
                          </a:solidFill>
                          <a:latin typeface="Calibri" pitchFamily="34" charset="0"/>
                          <a:ea typeface="Calibri"/>
                          <a:cs typeface="Times New Roman"/>
                        </a:rPr>
                      </a:br>
                      <a:r>
                        <a:rPr lang="fr-FR" sz="1000" i="1">
                          <a:solidFill>
                            <a:srgbClr val="000000"/>
                          </a:solidFill>
                          <a:latin typeface="Calibri" pitchFamily="34" charset="0"/>
                          <a:ea typeface="Calibri"/>
                          <a:cs typeface="Times New Roman"/>
                        </a:rPr>
                        <a:t>Micrococcus sp</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r>
              <a:tr h="189321">
                <a:tc>
                  <a:txBody>
                    <a:bodyPr/>
                    <a:lstStyle/>
                    <a:p>
                      <a:pPr algn="ctr">
                        <a:lnSpc>
                          <a:spcPct val="115000"/>
                        </a:lnSpc>
                        <a:spcAft>
                          <a:spcPts val="0"/>
                        </a:spcAft>
                      </a:pPr>
                      <a:r>
                        <a:rPr lang="fr-FR" sz="1000">
                          <a:solidFill>
                            <a:srgbClr val="000000"/>
                          </a:solidFill>
                          <a:latin typeface="Calibri" pitchFamily="34" charset="0"/>
                          <a:ea typeface="Calibri"/>
                          <a:cs typeface="Times New Roman"/>
                        </a:rPr>
                        <a:t>45</a:t>
                      </a:r>
                      <a:endParaRPr lang="fr-FR" sz="1000">
                        <a:latin typeface="Calibri" pitchFamily="34" charset="0"/>
                        <a:ea typeface="Calibri"/>
                        <a:cs typeface="Times New Roman"/>
                      </a:endParaRPr>
                    </a:p>
                  </a:txBody>
                  <a:tcPr marL="39929" marR="39929" marT="0" marB="0">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Non-tissé C</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vMerge="1">
                  <a:txBody>
                    <a:bodyPr/>
                    <a:lstStyle/>
                    <a:p>
                      <a:endParaRPr lang="fr-FR"/>
                    </a:p>
                  </a:txBody>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r>
              <a:tr h="189321">
                <a:tc>
                  <a:txBody>
                    <a:bodyPr/>
                    <a:lstStyle/>
                    <a:p>
                      <a:pPr algn="ctr">
                        <a:lnSpc>
                          <a:spcPct val="115000"/>
                        </a:lnSpc>
                        <a:spcAft>
                          <a:spcPts val="0"/>
                        </a:spcAft>
                      </a:pPr>
                      <a:r>
                        <a:rPr lang="fr-FR" sz="1000">
                          <a:solidFill>
                            <a:srgbClr val="000000"/>
                          </a:solidFill>
                          <a:latin typeface="Calibri" pitchFamily="34" charset="0"/>
                          <a:ea typeface="Calibri"/>
                          <a:cs typeface="Times New Roman"/>
                        </a:rPr>
                        <a:t>46</a:t>
                      </a:r>
                      <a:endParaRPr lang="fr-FR" sz="1000">
                        <a:latin typeface="Calibri" pitchFamily="34" charset="0"/>
                        <a:ea typeface="Calibri"/>
                        <a:cs typeface="Times New Roman"/>
                      </a:endParaRPr>
                    </a:p>
                  </a:txBody>
                  <a:tcPr marL="39929" marR="39929" marT="0" marB="0">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Non-tissé D</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vMerge="1">
                  <a:txBody>
                    <a:bodyPr/>
                    <a:lstStyle/>
                    <a:p>
                      <a:endParaRPr lang="fr-FR"/>
                    </a:p>
                  </a:txBody>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r>
              <a:tr h="189321">
                <a:tc>
                  <a:txBody>
                    <a:bodyPr/>
                    <a:lstStyle/>
                    <a:p>
                      <a:pPr algn="ctr">
                        <a:lnSpc>
                          <a:spcPct val="115000"/>
                        </a:lnSpc>
                        <a:spcAft>
                          <a:spcPts val="0"/>
                        </a:spcAft>
                      </a:pPr>
                      <a:r>
                        <a:rPr lang="fr-FR" sz="1000">
                          <a:solidFill>
                            <a:srgbClr val="000000"/>
                          </a:solidFill>
                          <a:latin typeface="Calibri" pitchFamily="34" charset="0"/>
                          <a:ea typeface="Calibri"/>
                          <a:cs typeface="Times New Roman"/>
                        </a:rPr>
                        <a:t>47</a:t>
                      </a:r>
                      <a:endParaRPr lang="fr-FR" sz="1000">
                        <a:latin typeface="Calibri" pitchFamily="34" charset="0"/>
                        <a:ea typeface="Calibri"/>
                        <a:cs typeface="Times New Roman"/>
                      </a:endParaRPr>
                    </a:p>
                  </a:txBody>
                  <a:tcPr marL="39929" marR="39929" marT="0" marB="0">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Non-tissé E</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vMerge="1">
                  <a:txBody>
                    <a:bodyPr/>
                    <a:lstStyle/>
                    <a:p>
                      <a:endParaRPr lang="fr-FR"/>
                    </a:p>
                  </a:txBody>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rowSpan="3">
                  <a:txBody>
                    <a:bodyPr/>
                    <a:lstStyle/>
                    <a:p>
                      <a:pPr algn="ctr">
                        <a:lnSpc>
                          <a:spcPct val="115000"/>
                        </a:lnSpc>
                        <a:spcAft>
                          <a:spcPts val="0"/>
                        </a:spcAft>
                      </a:pPr>
                      <a:r>
                        <a:rPr lang="fr-FR" sz="1000">
                          <a:latin typeface="Calibri" pitchFamily="34" charset="0"/>
                          <a:ea typeface="Calibri"/>
                          <a:cs typeface="Times New Roman"/>
                        </a:rPr>
                        <a:t>Levures et moisissures</a:t>
                      </a:r>
                    </a:p>
                  </a:txBody>
                  <a:tcPr marL="39929" marR="39929" marT="0" marB="0" anchor="ctr">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rgbClr val="C5D9F1"/>
                    </a:solidFill>
                  </a:tcPr>
                </a:tc>
                <a:tc rowSpan="3">
                  <a:txBody>
                    <a:bodyPr/>
                    <a:lstStyle/>
                    <a:p>
                      <a:pPr algn="ctr">
                        <a:lnSpc>
                          <a:spcPct val="115000"/>
                        </a:lnSpc>
                        <a:spcAft>
                          <a:spcPts val="0"/>
                        </a:spcAft>
                      </a:pPr>
                      <a:r>
                        <a:rPr lang="fr-FR" sz="1000">
                          <a:solidFill>
                            <a:srgbClr val="000000"/>
                          </a:solidFill>
                          <a:latin typeface="Calibri" pitchFamily="34" charset="0"/>
                          <a:ea typeface="Calibri"/>
                          <a:cs typeface="Times New Roman"/>
                        </a:rPr>
                        <a:t>&lt;1</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r>
              <a:tr h="189321">
                <a:tc>
                  <a:txBody>
                    <a:bodyPr/>
                    <a:lstStyle/>
                    <a:p>
                      <a:pPr algn="ctr">
                        <a:lnSpc>
                          <a:spcPct val="115000"/>
                        </a:lnSpc>
                        <a:spcAft>
                          <a:spcPts val="0"/>
                        </a:spcAft>
                      </a:pPr>
                      <a:r>
                        <a:rPr lang="fr-FR" sz="1000">
                          <a:solidFill>
                            <a:srgbClr val="000000"/>
                          </a:solidFill>
                          <a:latin typeface="Calibri" pitchFamily="34" charset="0"/>
                          <a:ea typeface="Calibri"/>
                          <a:cs typeface="Times New Roman"/>
                        </a:rPr>
                        <a:t>48</a:t>
                      </a:r>
                      <a:endParaRPr lang="fr-FR" sz="1000">
                        <a:latin typeface="Calibri" pitchFamily="34" charset="0"/>
                        <a:ea typeface="Calibri"/>
                        <a:cs typeface="Times New Roman"/>
                      </a:endParaRPr>
                    </a:p>
                  </a:txBody>
                  <a:tcPr marL="39929" marR="39929" marT="0" marB="0">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Non-tissé F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vMerge="1">
                  <a:txBody>
                    <a:bodyPr/>
                    <a:lstStyle/>
                    <a:p>
                      <a:endParaRPr lang="fr-FR"/>
                    </a:p>
                  </a:txBody>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r>
              <a:tr h="189321">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49</a:t>
                      </a:r>
                      <a:endParaRPr lang="fr-FR" sz="1000" dirty="0">
                        <a:latin typeface="Calibri" pitchFamily="34" charset="0"/>
                        <a:ea typeface="Calibri"/>
                        <a:cs typeface="Times New Roman"/>
                      </a:endParaRPr>
                    </a:p>
                  </a:txBody>
                  <a:tcPr marL="39929" marR="39929" marT="0" marB="0">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Témoin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rgbClr val="C5D9F1"/>
                    </a:solidFill>
                  </a:tcPr>
                </a:tc>
                <a:tc vMerge="1">
                  <a:txBody>
                    <a:bodyPr/>
                    <a:lstStyle/>
                    <a:p>
                      <a:endParaRPr lang="fr-FR"/>
                    </a:p>
                  </a:txBody>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r>
              <a:tr h="189321">
                <a:tc>
                  <a:txBody>
                    <a:bodyPr/>
                    <a:lstStyle/>
                    <a:p>
                      <a:pPr algn="ctr">
                        <a:lnSpc>
                          <a:spcPct val="115000"/>
                        </a:lnSpc>
                        <a:spcAft>
                          <a:spcPts val="0"/>
                        </a:spcAft>
                      </a:pPr>
                      <a:r>
                        <a:rPr lang="fr-FR" sz="1000">
                          <a:solidFill>
                            <a:srgbClr val="000000"/>
                          </a:solidFill>
                          <a:latin typeface="Calibri" pitchFamily="34" charset="0"/>
                          <a:ea typeface="Calibri"/>
                          <a:cs typeface="Times New Roman"/>
                        </a:rPr>
                        <a:t>50</a:t>
                      </a:r>
                      <a:endParaRPr lang="fr-FR" sz="1000">
                        <a:latin typeface="Calibri" pitchFamily="34" charset="0"/>
                        <a:ea typeface="Calibri"/>
                        <a:cs typeface="Times New Roman"/>
                      </a:endParaRPr>
                    </a:p>
                  </a:txBody>
                  <a:tcPr marL="39929" marR="39929" marT="0" marB="0">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Non-tissé A</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rowSpan="7">
                  <a:txBody>
                    <a:bodyPr/>
                    <a:lstStyle/>
                    <a:p>
                      <a:pPr algn="ctr">
                        <a:lnSpc>
                          <a:spcPct val="115000"/>
                        </a:lnSpc>
                        <a:spcAft>
                          <a:spcPts val="0"/>
                        </a:spcAft>
                      </a:pPr>
                      <a:r>
                        <a:rPr lang="fr-FR" sz="1400" b="1" dirty="0">
                          <a:solidFill>
                            <a:srgbClr val="000000"/>
                          </a:solidFill>
                          <a:latin typeface="Calibri" pitchFamily="34" charset="0"/>
                          <a:ea typeface="Calibri"/>
                          <a:cs typeface="Times New Roman"/>
                        </a:rPr>
                        <a:t>3</a:t>
                      </a:r>
                      <a:endParaRPr lang="fr-FR" sz="1400" b="1" dirty="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28575" cap="flat" cmpd="sng" algn="ctr">
                      <a:solidFill>
                        <a:srgbClr val="8DB3E2"/>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rowSpan="7" gridSpan="2">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 </a:t>
                      </a:r>
                      <a:endParaRPr lang="fr-FR" sz="1000" dirty="0">
                        <a:latin typeface="Calibri" pitchFamily="34" charset="0"/>
                        <a:ea typeface="Calibri"/>
                        <a:cs typeface="Times New Roman"/>
                      </a:endParaRPr>
                    </a:p>
                  </a:txBody>
                  <a:tcPr marL="39929" marR="39929" marT="0" marB="0" anchor="ctr">
                    <a:lnL w="28575"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28575" cap="flat" cmpd="sng" algn="ctr">
                      <a:solidFill>
                        <a:srgbClr val="8DB3E2"/>
                      </a:solidFill>
                      <a:prstDash val="solid"/>
                      <a:round/>
                      <a:headEnd type="none" w="med" len="med"/>
                      <a:tailEnd type="none" w="med" len="med"/>
                    </a:lnB>
                    <a:solidFill>
                      <a:srgbClr val="C0C0C0"/>
                    </a:solidFill>
                  </a:tcPr>
                </a:tc>
                <a:tc rowSpan="7" hMerge="1">
                  <a:txBody>
                    <a:bodyPr/>
                    <a:lstStyle/>
                    <a:p>
                      <a:endParaRPr lang="fr-FR"/>
                    </a:p>
                  </a:txBody>
                  <a:tcPr/>
                </a:tc>
              </a:tr>
              <a:tr h="189321">
                <a:tc>
                  <a:txBody>
                    <a:bodyPr/>
                    <a:lstStyle/>
                    <a:p>
                      <a:pPr algn="ctr">
                        <a:lnSpc>
                          <a:spcPct val="115000"/>
                        </a:lnSpc>
                        <a:spcAft>
                          <a:spcPts val="0"/>
                        </a:spcAft>
                      </a:pPr>
                      <a:r>
                        <a:rPr lang="fr-FR" sz="1000">
                          <a:solidFill>
                            <a:srgbClr val="000000"/>
                          </a:solidFill>
                          <a:latin typeface="Calibri" pitchFamily="34" charset="0"/>
                          <a:ea typeface="Calibri"/>
                          <a:cs typeface="Times New Roman"/>
                        </a:rPr>
                        <a:t>51</a:t>
                      </a:r>
                      <a:endParaRPr lang="fr-FR" sz="1000">
                        <a:latin typeface="Calibri" pitchFamily="34" charset="0"/>
                        <a:ea typeface="Calibri"/>
                        <a:cs typeface="Times New Roman"/>
                      </a:endParaRPr>
                    </a:p>
                  </a:txBody>
                  <a:tcPr marL="39929" marR="39929" marT="0" marB="0">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Non-tissé B</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vMerge="1">
                  <a:txBody>
                    <a:bodyPr/>
                    <a:lstStyle/>
                    <a:p>
                      <a:endParaRPr lang="fr-FR"/>
                    </a:p>
                  </a:txBody>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gridSpan="2" vMerge="1">
                  <a:txBody>
                    <a:bodyPr/>
                    <a:lstStyle/>
                    <a:p>
                      <a:endParaRPr lang="fr-FR"/>
                    </a:p>
                  </a:txBody>
                  <a:tcPr/>
                </a:tc>
                <a:tc hMerge="1" vMerge="1">
                  <a:txBody>
                    <a:bodyPr/>
                    <a:lstStyle/>
                    <a:p>
                      <a:endParaRPr lang="fr-FR"/>
                    </a:p>
                  </a:txBody>
                  <a:tcPr/>
                </a:tc>
              </a:tr>
              <a:tr h="189321">
                <a:tc>
                  <a:txBody>
                    <a:bodyPr/>
                    <a:lstStyle/>
                    <a:p>
                      <a:pPr algn="ctr">
                        <a:lnSpc>
                          <a:spcPct val="115000"/>
                        </a:lnSpc>
                        <a:spcAft>
                          <a:spcPts val="0"/>
                        </a:spcAft>
                      </a:pPr>
                      <a:r>
                        <a:rPr lang="fr-FR" sz="1000">
                          <a:solidFill>
                            <a:srgbClr val="000000"/>
                          </a:solidFill>
                          <a:latin typeface="Calibri" pitchFamily="34" charset="0"/>
                          <a:ea typeface="Calibri"/>
                          <a:cs typeface="Times New Roman"/>
                        </a:rPr>
                        <a:t>52</a:t>
                      </a:r>
                      <a:endParaRPr lang="fr-FR" sz="1000">
                        <a:latin typeface="Calibri" pitchFamily="34" charset="0"/>
                        <a:ea typeface="Calibri"/>
                        <a:cs typeface="Times New Roman"/>
                      </a:endParaRPr>
                    </a:p>
                  </a:txBody>
                  <a:tcPr marL="39929" marR="39929" marT="0" marB="0">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Non-tissé C</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vMerge="1">
                  <a:txBody>
                    <a:bodyPr/>
                    <a:lstStyle/>
                    <a:p>
                      <a:endParaRPr lang="fr-FR"/>
                    </a:p>
                  </a:txBody>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gridSpan="2" vMerge="1">
                  <a:txBody>
                    <a:bodyPr/>
                    <a:lstStyle/>
                    <a:p>
                      <a:endParaRPr lang="fr-FR"/>
                    </a:p>
                  </a:txBody>
                  <a:tcPr/>
                </a:tc>
                <a:tc hMerge="1" vMerge="1">
                  <a:txBody>
                    <a:bodyPr/>
                    <a:lstStyle/>
                    <a:p>
                      <a:endParaRPr lang="fr-FR"/>
                    </a:p>
                  </a:txBody>
                  <a:tcPr/>
                </a:tc>
              </a:tr>
              <a:tr h="189321">
                <a:tc>
                  <a:txBody>
                    <a:bodyPr/>
                    <a:lstStyle/>
                    <a:p>
                      <a:pPr algn="ctr">
                        <a:lnSpc>
                          <a:spcPct val="115000"/>
                        </a:lnSpc>
                        <a:spcAft>
                          <a:spcPts val="0"/>
                        </a:spcAft>
                      </a:pPr>
                      <a:r>
                        <a:rPr lang="fr-FR" sz="1000">
                          <a:solidFill>
                            <a:srgbClr val="000000"/>
                          </a:solidFill>
                          <a:latin typeface="Calibri" pitchFamily="34" charset="0"/>
                          <a:ea typeface="Calibri"/>
                          <a:cs typeface="Times New Roman"/>
                        </a:rPr>
                        <a:t>53</a:t>
                      </a:r>
                      <a:endParaRPr lang="fr-FR" sz="1000">
                        <a:latin typeface="Calibri" pitchFamily="34" charset="0"/>
                        <a:ea typeface="Calibri"/>
                        <a:cs typeface="Times New Roman"/>
                      </a:endParaRPr>
                    </a:p>
                  </a:txBody>
                  <a:tcPr marL="39929" marR="39929" marT="0" marB="0">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Non-tissé D</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vMerge="1">
                  <a:txBody>
                    <a:bodyPr/>
                    <a:lstStyle/>
                    <a:p>
                      <a:endParaRPr lang="fr-FR"/>
                    </a:p>
                  </a:txBody>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gridSpan="2" vMerge="1">
                  <a:txBody>
                    <a:bodyPr/>
                    <a:lstStyle/>
                    <a:p>
                      <a:endParaRPr lang="fr-FR"/>
                    </a:p>
                  </a:txBody>
                  <a:tcPr/>
                </a:tc>
                <a:tc hMerge="1" vMerge="1">
                  <a:txBody>
                    <a:bodyPr/>
                    <a:lstStyle/>
                    <a:p>
                      <a:endParaRPr lang="fr-FR"/>
                    </a:p>
                  </a:txBody>
                  <a:tcPr/>
                </a:tc>
              </a:tr>
              <a:tr h="189321">
                <a:tc>
                  <a:txBody>
                    <a:bodyPr/>
                    <a:lstStyle/>
                    <a:p>
                      <a:pPr algn="ctr">
                        <a:lnSpc>
                          <a:spcPct val="115000"/>
                        </a:lnSpc>
                        <a:spcAft>
                          <a:spcPts val="0"/>
                        </a:spcAft>
                      </a:pPr>
                      <a:r>
                        <a:rPr lang="fr-FR" sz="1000">
                          <a:solidFill>
                            <a:srgbClr val="000000"/>
                          </a:solidFill>
                          <a:latin typeface="Calibri" pitchFamily="34" charset="0"/>
                          <a:ea typeface="Calibri"/>
                          <a:cs typeface="Times New Roman"/>
                        </a:rPr>
                        <a:t>54</a:t>
                      </a:r>
                      <a:endParaRPr lang="fr-FR" sz="1000">
                        <a:latin typeface="Calibri" pitchFamily="34" charset="0"/>
                        <a:ea typeface="Calibri"/>
                        <a:cs typeface="Times New Roman"/>
                      </a:endParaRPr>
                    </a:p>
                  </a:txBody>
                  <a:tcPr marL="39929" marR="39929" marT="0" marB="0">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Non-tissé E</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vMerge="1">
                  <a:txBody>
                    <a:bodyPr/>
                    <a:lstStyle/>
                    <a:p>
                      <a:endParaRPr lang="fr-FR"/>
                    </a:p>
                  </a:txBody>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gridSpan="2" vMerge="1">
                  <a:txBody>
                    <a:bodyPr/>
                    <a:lstStyle/>
                    <a:p>
                      <a:endParaRPr lang="fr-FR"/>
                    </a:p>
                  </a:txBody>
                  <a:tcPr/>
                </a:tc>
                <a:tc hMerge="1" vMerge="1">
                  <a:txBody>
                    <a:bodyPr/>
                    <a:lstStyle/>
                    <a:p>
                      <a:endParaRPr lang="fr-FR"/>
                    </a:p>
                  </a:txBody>
                  <a:tcPr/>
                </a:tc>
              </a:tr>
              <a:tr h="189321">
                <a:tc>
                  <a:txBody>
                    <a:bodyPr/>
                    <a:lstStyle/>
                    <a:p>
                      <a:pPr algn="ctr">
                        <a:lnSpc>
                          <a:spcPct val="115000"/>
                        </a:lnSpc>
                        <a:spcAft>
                          <a:spcPts val="0"/>
                        </a:spcAft>
                      </a:pPr>
                      <a:r>
                        <a:rPr lang="fr-FR" sz="1000">
                          <a:solidFill>
                            <a:srgbClr val="000000"/>
                          </a:solidFill>
                          <a:latin typeface="Calibri" pitchFamily="34" charset="0"/>
                          <a:ea typeface="Calibri"/>
                          <a:cs typeface="Times New Roman"/>
                        </a:rPr>
                        <a:t>55</a:t>
                      </a:r>
                      <a:endParaRPr lang="fr-FR" sz="1000">
                        <a:latin typeface="Calibri" pitchFamily="34" charset="0"/>
                        <a:ea typeface="Calibri"/>
                        <a:cs typeface="Times New Roman"/>
                      </a:endParaRPr>
                    </a:p>
                  </a:txBody>
                  <a:tcPr marL="39929" marR="39929" marT="0" marB="0">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Non-tissé F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vMerge="1">
                  <a:txBody>
                    <a:bodyPr/>
                    <a:lstStyle/>
                    <a:p>
                      <a:endParaRPr lang="fr-FR"/>
                    </a:p>
                  </a:txBody>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gridSpan="2" vMerge="1">
                  <a:txBody>
                    <a:bodyPr/>
                    <a:lstStyle/>
                    <a:p>
                      <a:endParaRPr lang="fr-FR"/>
                    </a:p>
                  </a:txBody>
                  <a:tcPr/>
                </a:tc>
                <a:tc hMerge="1" vMerge="1">
                  <a:txBody>
                    <a:bodyPr/>
                    <a:lstStyle/>
                    <a:p>
                      <a:endParaRPr lang="fr-FR"/>
                    </a:p>
                  </a:txBody>
                  <a:tcPr/>
                </a:tc>
              </a:tr>
              <a:tr h="189321">
                <a:tc>
                  <a:txBody>
                    <a:bodyPr/>
                    <a:lstStyle/>
                    <a:p>
                      <a:pPr algn="ctr">
                        <a:lnSpc>
                          <a:spcPct val="115000"/>
                        </a:lnSpc>
                        <a:spcAft>
                          <a:spcPts val="0"/>
                        </a:spcAft>
                      </a:pPr>
                      <a:r>
                        <a:rPr lang="fr-FR" sz="1000">
                          <a:solidFill>
                            <a:srgbClr val="000000"/>
                          </a:solidFill>
                          <a:latin typeface="Calibri" pitchFamily="34" charset="0"/>
                          <a:ea typeface="Calibri"/>
                          <a:cs typeface="Times New Roman"/>
                        </a:rPr>
                        <a:t>56</a:t>
                      </a:r>
                      <a:endParaRPr lang="fr-FR" sz="1000">
                        <a:latin typeface="Calibri" pitchFamily="34" charset="0"/>
                        <a:ea typeface="Calibri"/>
                        <a:cs typeface="Times New Roman"/>
                      </a:endParaRPr>
                    </a:p>
                  </a:txBody>
                  <a:tcPr marL="39929" marR="39929" marT="0" marB="0">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28575" cap="flat" cmpd="sng" algn="ctr">
                      <a:solidFill>
                        <a:srgbClr val="8DB3E2"/>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Témoin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28575" cap="flat" cmpd="sng" algn="ctr">
                      <a:solidFill>
                        <a:srgbClr val="8DB3E2"/>
                      </a:solidFill>
                      <a:prstDash val="solid"/>
                      <a:round/>
                      <a:headEnd type="none" w="med" len="med"/>
                      <a:tailEnd type="none" w="med" len="med"/>
                    </a:lnB>
                    <a:solidFill>
                      <a:srgbClr val="C5D9F1"/>
                    </a:solidFill>
                  </a:tcPr>
                </a:tc>
                <a:tc vMerge="1">
                  <a:txBody>
                    <a:bodyPr/>
                    <a:lstStyle/>
                    <a:p>
                      <a:endParaRPr lang="fr-FR"/>
                    </a:p>
                  </a:txBody>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28575"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28575"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28575"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 - - -</a:t>
                      </a:r>
                      <a:endParaRPr lang="fr-FR" sz="1000" dirty="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28575"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 - - -</a:t>
                      </a:r>
                      <a:endParaRPr lang="fr-FR" sz="1000" dirty="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28575" cap="flat" cmpd="sng" algn="ctr">
                      <a:solidFill>
                        <a:srgbClr val="8DB3E2"/>
                      </a:solidFill>
                      <a:prstDash val="solid"/>
                      <a:round/>
                      <a:headEnd type="none" w="med" len="med"/>
                      <a:tailEnd type="none" w="med" len="med"/>
                    </a:lnB>
                  </a:tcPr>
                </a:tc>
                <a:tc gridSpan="2" vMerge="1">
                  <a:txBody>
                    <a:bodyPr/>
                    <a:lstStyle/>
                    <a:p>
                      <a:endParaRPr lang="fr-FR"/>
                    </a:p>
                  </a:txBody>
                  <a:tcPr/>
                </a:tc>
                <a:tc hMerge="1" vMerge="1">
                  <a:txBody>
                    <a:bodyPr/>
                    <a:lstStyle/>
                    <a:p>
                      <a:endParaRPr lang="fr-FR"/>
                    </a:p>
                  </a:txBody>
                  <a:tcPr/>
                </a:tc>
              </a:tr>
            </a:tbl>
          </a:graphicData>
        </a:graphic>
      </p:graphicFrame>
      <p:sp>
        <p:nvSpPr>
          <p:cNvPr id="27872" name="Titre 1"/>
          <p:cNvSpPr>
            <a:spLocks noGrp="1"/>
          </p:cNvSpPr>
          <p:nvPr>
            <p:ph type="title"/>
          </p:nvPr>
        </p:nvSpPr>
        <p:spPr bwMode="auto">
          <a:xfrm>
            <a:off x="334433" y="476250"/>
            <a:ext cx="10972800" cy="47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fr-FR" altLang="fr-FR" smtClean="0"/>
              <a:t>Résultats-Discussion</a:t>
            </a:r>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8935" y="296429"/>
            <a:ext cx="1098958" cy="1098958"/>
          </a:xfrm>
          <a:prstGeom prst="rect">
            <a:avLst/>
          </a:prstGeom>
        </p:spPr>
      </p:pic>
      <p:sp>
        <p:nvSpPr>
          <p:cNvPr id="8" name="ZoneTexte 7"/>
          <p:cNvSpPr txBox="1"/>
          <p:nvPr/>
        </p:nvSpPr>
        <p:spPr>
          <a:xfrm>
            <a:off x="11029751" y="1346403"/>
            <a:ext cx="1490492" cy="200055"/>
          </a:xfrm>
          <a:prstGeom prst="rect">
            <a:avLst/>
          </a:prstGeom>
          <a:noFill/>
        </p:spPr>
        <p:txBody>
          <a:bodyPr wrap="square" rtlCol="0">
            <a:spAutoFit/>
          </a:bodyPr>
          <a:lstStyle/>
          <a:p>
            <a:r>
              <a:rPr lang="fr-FR" sz="700" b="1" dirty="0" smtClean="0">
                <a:solidFill>
                  <a:schemeClr val="tx1">
                    <a:lumMod val="65000"/>
                    <a:lumOff val="35000"/>
                  </a:schemeClr>
                </a:solidFill>
                <a:latin typeface="Arial Black" panose="020B0A04020102020204" pitchFamily="34" charset="0"/>
              </a:rPr>
              <a:t>7-10 oct. 2015</a:t>
            </a:r>
            <a:endParaRPr lang="fr-FR" sz="700" b="1" dirty="0">
              <a:solidFill>
                <a:schemeClr val="tx1">
                  <a:lumMod val="65000"/>
                  <a:lumOff val="35000"/>
                </a:schemeClr>
              </a:solidFill>
              <a:latin typeface="Arial Black" panose="020B0A04020102020204" pitchFamily="34" charset="0"/>
            </a:endParaRPr>
          </a:p>
        </p:txBody>
      </p:sp>
    </p:spTree>
    <p:extLst>
      <p:ext uri="{BB962C8B-B14F-4D97-AF65-F5344CB8AC3E}">
        <p14:creationId xmlns:p14="http://schemas.microsoft.com/office/powerpoint/2010/main" val="14635914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a:xfrm>
            <a:off x="10858500" y="6448426"/>
            <a:ext cx="1016000" cy="365125"/>
          </a:xfrm>
        </p:spPr>
        <p:txBody>
          <a:bodyPr/>
          <a:lstStyle/>
          <a:p>
            <a:pPr>
              <a:defRPr/>
            </a:pPr>
            <a:fld id="{3C23A4DA-B8F7-4B70-BD91-471F7059D468}" type="slidenum">
              <a:rPr lang="fr-FR">
                <a:solidFill>
                  <a:schemeClr val="accent2">
                    <a:lumMod val="75000"/>
                  </a:schemeClr>
                </a:solidFill>
              </a:rPr>
              <a:pPr>
                <a:defRPr/>
              </a:pPr>
              <a:t>25</a:t>
            </a:fld>
            <a:endParaRPr lang="fr-FR" dirty="0">
              <a:solidFill>
                <a:schemeClr val="accent2">
                  <a:lumMod val="75000"/>
                </a:schemeClr>
              </a:solidFill>
            </a:endParaRPr>
          </a:p>
        </p:txBody>
      </p:sp>
      <p:graphicFrame>
        <p:nvGraphicFramePr>
          <p:cNvPr id="7" name="Tableau 6"/>
          <p:cNvGraphicFramePr>
            <a:graphicFrameLocks noGrp="1"/>
          </p:cNvGraphicFramePr>
          <p:nvPr/>
        </p:nvGraphicFramePr>
        <p:xfrm>
          <a:off x="285751" y="1714501"/>
          <a:ext cx="11620501" cy="4518027"/>
        </p:xfrm>
        <a:graphic>
          <a:graphicData uri="http://schemas.openxmlformats.org/drawingml/2006/table">
            <a:tbl>
              <a:tblPr/>
              <a:tblGrid>
                <a:gridCol w="1418364"/>
                <a:gridCol w="1254921"/>
                <a:gridCol w="537633"/>
                <a:gridCol w="589152"/>
                <a:gridCol w="655200"/>
                <a:gridCol w="581225"/>
                <a:gridCol w="632083"/>
                <a:gridCol w="632083"/>
                <a:gridCol w="2231756"/>
                <a:gridCol w="3088084"/>
              </a:tblGrid>
              <a:tr h="876392">
                <a:tc>
                  <a:txBody>
                    <a:bodyPr/>
                    <a:lstStyle/>
                    <a:p>
                      <a:pPr algn="ctr">
                        <a:lnSpc>
                          <a:spcPct val="115000"/>
                        </a:lnSpc>
                        <a:spcAft>
                          <a:spcPts val="0"/>
                        </a:spcAft>
                      </a:pPr>
                      <a:r>
                        <a:rPr lang="fr-FR" sz="1000" b="1" dirty="0">
                          <a:solidFill>
                            <a:srgbClr val="000000"/>
                          </a:solidFill>
                          <a:latin typeface="Calibri" pitchFamily="34" charset="0"/>
                          <a:ea typeface="Calibri"/>
                          <a:cs typeface="Times New Roman"/>
                        </a:rPr>
                        <a:t>N° échantillon</a:t>
                      </a:r>
                      <a:endParaRPr lang="fr-FR" sz="1000" dirty="0">
                        <a:latin typeface="Calibri" pitchFamily="34" charset="0"/>
                        <a:ea typeface="Calibri"/>
                        <a:cs typeface="Times New Roman"/>
                      </a:endParaRPr>
                    </a:p>
                  </a:txBody>
                  <a:tcPr marL="39929" marR="39929" marT="0" marB="0" anchor="ctr">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28575" cap="flat" cmpd="sng" algn="ctr">
                      <a:solidFill>
                        <a:srgbClr val="8DB3E2"/>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rgbClr val="C5D9F1"/>
                    </a:solidFill>
                  </a:tcPr>
                </a:tc>
                <a:tc gridSpan="2">
                  <a:txBody>
                    <a:bodyPr/>
                    <a:lstStyle/>
                    <a:p>
                      <a:pPr>
                        <a:lnSpc>
                          <a:spcPct val="115000"/>
                        </a:lnSpc>
                        <a:spcAft>
                          <a:spcPts val="0"/>
                        </a:spcAft>
                      </a:pPr>
                      <a:r>
                        <a:rPr lang="fr-FR" sz="1000" b="1" dirty="0" smtClean="0">
                          <a:solidFill>
                            <a:srgbClr val="000000"/>
                          </a:solidFill>
                          <a:latin typeface="Calibri" pitchFamily="34" charset="0"/>
                          <a:ea typeface="Calibri"/>
                          <a:cs typeface="Times New Roman"/>
                        </a:rPr>
                        <a:t>                      Jour de</a:t>
                      </a:r>
                      <a:r>
                        <a:rPr lang="fr-FR" sz="1000" b="1" baseline="0" dirty="0" smtClean="0">
                          <a:solidFill>
                            <a:srgbClr val="000000"/>
                          </a:solidFill>
                          <a:latin typeface="Calibri" pitchFamily="34" charset="0"/>
                          <a:ea typeface="Calibri"/>
                          <a:cs typeface="Times New Roman"/>
                        </a:rPr>
                        <a:t> </a:t>
                      </a:r>
                    </a:p>
                    <a:p>
                      <a:pPr>
                        <a:lnSpc>
                          <a:spcPct val="115000"/>
                        </a:lnSpc>
                        <a:spcAft>
                          <a:spcPts val="0"/>
                        </a:spcAft>
                      </a:pPr>
                      <a:r>
                        <a:rPr lang="fr-FR" sz="1000" b="1" baseline="0" dirty="0" smtClean="0">
                          <a:solidFill>
                            <a:srgbClr val="000000"/>
                          </a:solidFill>
                          <a:latin typeface="Calibri" pitchFamily="34" charset="0"/>
                          <a:ea typeface="Calibri"/>
                          <a:cs typeface="Times New Roman"/>
                        </a:rPr>
                        <a:t>                       </a:t>
                      </a:r>
                      <a:r>
                        <a:rPr lang="fr-FR" sz="1000" b="1" dirty="0" smtClean="0">
                          <a:solidFill>
                            <a:srgbClr val="000000"/>
                          </a:solidFill>
                          <a:latin typeface="Calibri" pitchFamily="34" charset="0"/>
                          <a:ea typeface="Calibri"/>
                          <a:cs typeface="Times New Roman"/>
                        </a:rPr>
                        <a:t>lecture</a:t>
                      </a:r>
                      <a:endParaRPr lang="fr-FR" sz="1000" dirty="0">
                        <a:latin typeface="Calibri" pitchFamily="34" charset="0"/>
                        <a:ea typeface="Calibri"/>
                        <a:cs typeface="Times New Roman"/>
                      </a:endParaRPr>
                    </a:p>
                    <a:p>
                      <a:pPr>
                        <a:lnSpc>
                          <a:spcPct val="115000"/>
                        </a:lnSpc>
                        <a:spcAft>
                          <a:spcPts val="0"/>
                        </a:spcAft>
                      </a:pPr>
                      <a:r>
                        <a:rPr lang="fr-FR" sz="1000" b="1" dirty="0">
                          <a:solidFill>
                            <a:srgbClr val="000000"/>
                          </a:solidFill>
                          <a:latin typeface="Calibri" pitchFamily="34" charset="0"/>
                          <a:ea typeface="Calibri"/>
                          <a:cs typeface="Times New Roman"/>
                        </a:rPr>
                        <a:t>Durée </a:t>
                      </a:r>
                      <a:r>
                        <a:rPr lang="fr-FR" sz="1000" b="1" dirty="0" smtClean="0">
                          <a:solidFill>
                            <a:srgbClr val="000000"/>
                          </a:solidFill>
                          <a:latin typeface="Calibri" pitchFamily="34" charset="0"/>
                          <a:ea typeface="Calibri"/>
                          <a:cs typeface="Times New Roman"/>
                        </a:rPr>
                        <a:t>de</a:t>
                      </a:r>
                    </a:p>
                    <a:p>
                      <a:pPr>
                        <a:lnSpc>
                          <a:spcPct val="115000"/>
                        </a:lnSpc>
                        <a:spcAft>
                          <a:spcPts val="0"/>
                        </a:spcAft>
                      </a:pPr>
                      <a:r>
                        <a:rPr lang="fr-FR" sz="1000" b="1" dirty="0" smtClean="0">
                          <a:solidFill>
                            <a:srgbClr val="000000"/>
                          </a:solidFill>
                          <a:latin typeface="Calibri" pitchFamily="34" charset="0"/>
                          <a:ea typeface="Calibri"/>
                          <a:cs typeface="Times New Roman"/>
                        </a:rPr>
                        <a:t> </a:t>
                      </a:r>
                      <a:r>
                        <a:rPr lang="fr-FR" sz="1000" b="1" dirty="0">
                          <a:solidFill>
                            <a:srgbClr val="000000"/>
                          </a:solidFill>
                          <a:latin typeface="Calibri" pitchFamily="34" charset="0"/>
                          <a:ea typeface="Calibri"/>
                          <a:cs typeface="Times New Roman"/>
                        </a:rPr>
                        <a:t>stockage</a:t>
                      </a:r>
                      <a:endParaRPr lang="fr-FR" sz="1000" dirty="0">
                        <a:latin typeface="Calibri" pitchFamily="34" charset="0"/>
                        <a:ea typeface="Calibri"/>
                        <a:cs typeface="Times New Roman"/>
                      </a:endParaRPr>
                    </a:p>
                    <a:p>
                      <a:pPr algn="ctr">
                        <a:lnSpc>
                          <a:spcPct val="115000"/>
                        </a:lnSpc>
                        <a:spcAft>
                          <a:spcPts val="0"/>
                        </a:spcAft>
                      </a:pPr>
                      <a:r>
                        <a:rPr lang="fr-FR" sz="1000" b="1" dirty="0">
                          <a:solidFill>
                            <a:srgbClr val="000000"/>
                          </a:solidFill>
                          <a:latin typeface="Calibri" pitchFamily="34" charset="0"/>
                          <a:ea typeface="Calibri"/>
                          <a:cs typeface="Times New Roman"/>
                        </a:rPr>
                        <a:t>(j)</a:t>
                      </a:r>
                      <a:endParaRPr lang="fr-FR" sz="1000" dirty="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28575" cap="flat" cmpd="sng" algn="ctr">
                      <a:solidFill>
                        <a:srgbClr val="8DB3E2"/>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ap="flat" cmpd="sng" algn="ctr">
                      <a:solidFill>
                        <a:srgbClr val="8DB3E2"/>
                      </a:solidFill>
                      <a:prstDash val="solid"/>
                      <a:round/>
                      <a:headEnd type="none" w="med" len="med"/>
                      <a:tailEnd type="none" w="med" len="med"/>
                    </a:lnTlToBr>
                    <a:solidFill>
                      <a:srgbClr val="C5D9F1"/>
                    </a:solidFill>
                  </a:tcPr>
                </a:tc>
                <a:tc hMerge="1">
                  <a:txBody>
                    <a:bodyPr/>
                    <a:lstStyle/>
                    <a:p>
                      <a:endParaRPr lang="fr-FR"/>
                    </a:p>
                  </a:txBody>
                  <a:tcPr/>
                </a:tc>
                <a:tc>
                  <a:txBody>
                    <a:bodyPr/>
                    <a:lstStyle/>
                    <a:p>
                      <a:pPr algn="ctr">
                        <a:lnSpc>
                          <a:spcPct val="115000"/>
                        </a:lnSpc>
                        <a:spcAft>
                          <a:spcPts val="0"/>
                        </a:spcAft>
                      </a:pPr>
                      <a:r>
                        <a:rPr kumimoji="0" lang="fr-FR" sz="1000" b="1" kern="1200" dirty="0" smtClean="0">
                          <a:solidFill>
                            <a:srgbClr val="000000"/>
                          </a:solidFill>
                          <a:latin typeface="Calibri" pitchFamily="34" charset="0"/>
                          <a:ea typeface="Calibri"/>
                          <a:cs typeface="Times New Roman"/>
                        </a:rPr>
                        <a:t>J0</a:t>
                      </a:r>
                      <a:endParaRPr kumimoji="0" lang="fr-FR" sz="1000" b="1" kern="1200" dirty="0">
                        <a:solidFill>
                          <a:srgbClr val="000000"/>
                        </a:solidFill>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28575" cap="flat" cmpd="sng" algn="ctr">
                      <a:solidFill>
                        <a:srgbClr val="8DB3E2"/>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rgbClr val="C6D9F1"/>
                    </a:solidFill>
                  </a:tcPr>
                </a:tc>
                <a:tc>
                  <a:txBody>
                    <a:bodyPr/>
                    <a:lstStyle/>
                    <a:p>
                      <a:pPr algn="ctr">
                        <a:lnSpc>
                          <a:spcPct val="115000"/>
                        </a:lnSpc>
                        <a:spcAft>
                          <a:spcPts val="0"/>
                        </a:spcAft>
                      </a:pPr>
                      <a:r>
                        <a:rPr lang="fr-FR" sz="1000" b="1" dirty="0">
                          <a:solidFill>
                            <a:srgbClr val="000000"/>
                          </a:solidFill>
                          <a:latin typeface="Calibri" pitchFamily="34" charset="0"/>
                          <a:ea typeface="Calibri"/>
                          <a:cs typeface="Times New Roman"/>
                        </a:rPr>
                        <a:t>J2</a:t>
                      </a:r>
                      <a:endParaRPr lang="fr-FR" sz="1000" dirty="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28575" cap="flat" cmpd="sng" algn="ctr">
                      <a:solidFill>
                        <a:srgbClr val="8DB3E2"/>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rgbClr val="C6D9F1"/>
                    </a:solidFill>
                  </a:tcPr>
                </a:tc>
                <a:tc>
                  <a:txBody>
                    <a:bodyPr/>
                    <a:lstStyle/>
                    <a:p>
                      <a:pPr algn="ctr">
                        <a:lnSpc>
                          <a:spcPct val="115000"/>
                        </a:lnSpc>
                        <a:spcAft>
                          <a:spcPts val="0"/>
                        </a:spcAft>
                      </a:pPr>
                      <a:r>
                        <a:rPr lang="fr-FR" sz="1000" b="1" dirty="0">
                          <a:solidFill>
                            <a:srgbClr val="000000"/>
                          </a:solidFill>
                          <a:latin typeface="Calibri" pitchFamily="34" charset="0"/>
                          <a:ea typeface="Calibri"/>
                          <a:cs typeface="Times New Roman"/>
                        </a:rPr>
                        <a:t>J5</a:t>
                      </a:r>
                      <a:endParaRPr lang="fr-FR" sz="1000" dirty="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28575" cap="flat" cmpd="sng" algn="ctr">
                      <a:solidFill>
                        <a:srgbClr val="8DB3E2"/>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rgbClr val="C6D9F1"/>
                    </a:solidFill>
                  </a:tcPr>
                </a:tc>
                <a:tc>
                  <a:txBody>
                    <a:bodyPr/>
                    <a:lstStyle/>
                    <a:p>
                      <a:pPr algn="ctr">
                        <a:lnSpc>
                          <a:spcPct val="115000"/>
                        </a:lnSpc>
                        <a:spcAft>
                          <a:spcPts val="0"/>
                        </a:spcAft>
                      </a:pPr>
                      <a:r>
                        <a:rPr lang="fr-FR" sz="1000" b="1">
                          <a:solidFill>
                            <a:srgbClr val="000000"/>
                          </a:solidFill>
                          <a:latin typeface="Calibri" pitchFamily="34" charset="0"/>
                          <a:ea typeface="Calibri"/>
                          <a:cs typeface="Times New Roman"/>
                        </a:rPr>
                        <a:t>J10</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28575" cap="flat" cmpd="sng" algn="ctr">
                      <a:solidFill>
                        <a:srgbClr val="8DB3E2"/>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rgbClr val="C6D9F1"/>
                    </a:solidFill>
                  </a:tcPr>
                </a:tc>
                <a:tc>
                  <a:txBody>
                    <a:bodyPr/>
                    <a:lstStyle/>
                    <a:p>
                      <a:pPr algn="ctr">
                        <a:lnSpc>
                          <a:spcPct val="115000"/>
                        </a:lnSpc>
                        <a:spcAft>
                          <a:spcPts val="0"/>
                        </a:spcAft>
                      </a:pPr>
                      <a:r>
                        <a:rPr lang="fr-FR" sz="1000" b="1">
                          <a:solidFill>
                            <a:srgbClr val="000000"/>
                          </a:solidFill>
                          <a:latin typeface="Calibri" pitchFamily="34" charset="0"/>
                          <a:ea typeface="Calibri"/>
                          <a:cs typeface="Times New Roman"/>
                        </a:rPr>
                        <a:t>J14</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28575" cap="flat" cmpd="sng" algn="ctr">
                      <a:solidFill>
                        <a:srgbClr val="8DB3E2"/>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rgbClr val="C6D9F1"/>
                    </a:solidFill>
                  </a:tcPr>
                </a:tc>
                <a:tc gridSpan="2">
                  <a:txBody>
                    <a:bodyPr/>
                    <a:lstStyle/>
                    <a:p>
                      <a:pPr algn="ctr">
                        <a:lnSpc>
                          <a:spcPct val="115000"/>
                        </a:lnSpc>
                        <a:spcAft>
                          <a:spcPts val="0"/>
                        </a:spcAft>
                      </a:pPr>
                      <a:r>
                        <a:rPr lang="fr-FR" sz="1000" b="1">
                          <a:solidFill>
                            <a:srgbClr val="000000"/>
                          </a:solidFill>
                          <a:latin typeface="Calibri" pitchFamily="34" charset="0"/>
                          <a:ea typeface="Calibri"/>
                          <a:cs typeface="Times New Roman"/>
                        </a:rPr>
                        <a:t>Résultats Prélèvements d'air</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28575" cap="flat" cmpd="sng" algn="ctr">
                      <a:solidFill>
                        <a:srgbClr val="8DB3E2"/>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rgbClr val="C5D9F1"/>
                    </a:solidFill>
                  </a:tcPr>
                </a:tc>
                <a:tc hMerge="1">
                  <a:txBody>
                    <a:bodyPr/>
                    <a:lstStyle/>
                    <a:p>
                      <a:endParaRPr lang="fr-FR"/>
                    </a:p>
                  </a:txBody>
                  <a:tcPr/>
                </a:tc>
              </a:tr>
              <a:tr h="194186">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57</a:t>
                      </a:r>
                      <a:endParaRPr lang="fr-FR" sz="1000" dirty="0">
                        <a:latin typeface="Calibri" pitchFamily="34" charset="0"/>
                        <a:ea typeface="Calibri"/>
                        <a:cs typeface="Times New Roman"/>
                      </a:endParaRPr>
                    </a:p>
                  </a:txBody>
                  <a:tcPr marL="39929" marR="39929" marT="0" marB="0" anchor="ctr">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Non-tissé A</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rowSpan="7">
                  <a:txBody>
                    <a:bodyPr/>
                    <a:lstStyle/>
                    <a:p>
                      <a:pPr algn="ctr">
                        <a:lnSpc>
                          <a:spcPct val="115000"/>
                        </a:lnSpc>
                        <a:spcAft>
                          <a:spcPts val="0"/>
                        </a:spcAft>
                      </a:pPr>
                      <a:r>
                        <a:rPr lang="fr-FR" sz="1400" b="1" dirty="0">
                          <a:solidFill>
                            <a:srgbClr val="000000"/>
                          </a:solidFill>
                          <a:latin typeface="Calibri" pitchFamily="34" charset="0"/>
                          <a:ea typeface="Calibri"/>
                          <a:cs typeface="Times New Roman"/>
                        </a:rPr>
                        <a:t>7</a:t>
                      </a:r>
                      <a:endParaRPr lang="fr-FR" sz="1400" b="1" dirty="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rowSpan="4">
                  <a:txBody>
                    <a:bodyPr/>
                    <a:lstStyle/>
                    <a:p>
                      <a:pPr algn="ctr">
                        <a:lnSpc>
                          <a:spcPct val="115000"/>
                        </a:lnSpc>
                        <a:spcAft>
                          <a:spcPts val="0"/>
                        </a:spcAft>
                      </a:pPr>
                      <a:r>
                        <a:rPr lang="fr-FR" sz="1000">
                          <a:latin typeface="Calibri" pitchFamily="34" charset="0"/>
                          <a:ea typeface="Calibri"/>
                          <a:cs typeface="Times New Roman"/>
                        </a:rPr>
                        <a:t>Contaminants totaux (PNC/m3: particules viables donnant naissance à colonies)</a:t>
                      </a:r>
                    </a:p>
                  </a:txBody>
                  <a:tcPr marL="39929" marR="39929" marT="0" marB="0" anchor="ctr">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215</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r>
              <a:tr h="178216">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58</a:t>
                      </a:r>
                      <a:endParaRPr lang="fr-FR" sz="1000" dirty="0">
                        <a:latin typeface="Calibri" pitchFamily="34" charset="0"/>
                        <a:ea typeface="Calibri"/>
                        <a:cs typeface="Times New Roman"/>
                      </a:endParaRPr>
                    </a:p>
                  </a:txBody>
                  <a:tcPr marL="39929" marR="39929" marT="0" marB="0" anchor="ctr">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Non-tissé B</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vMerge="1">
                  <a:txBody>
                    <a:bodyPr/>
                    <a:lstStyle/>
                    <a:p>
                      <a:endParaRPr lang="fr-FR"/>
                    </a:p>
                  </a:txBody>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vMerge="1">
                  <a:txBody>
                    <a:bodyPr/>
                    <a:lstStyle/>
                    <a:p>
                      <a:endParaRPr lang="fr-FR"/>
                    </a:p>
                  </a:txBody>
                  <a:tcPr/>
                </a:tc>
                <a:tc rowSpan="3">
                  <a:txBody>
                    <a:bodyPr/>
                    <a:lstStyle/>
                    <a:p>
                      <a:pPr algn="ctr">
                        <a:lnSpc>
                          <a:spcPct val="115000"/>
                        </a:lnSpc>
                        <a:spcAft>
                          <a:spcPts val="0"/>
                        </a:spcAft>
                      </a:pPr>
                      <a:r>
                        <a:rPr lang="fr-FR" sz="1000">
                          <a:solidFill>
                            <a:srgbClr val="000000"/>
                          </a:solidFill>
                          <a:latin typeface="Calibri" pitchFamily="34" charset="0"/>
                          <a:ea typeface="Calibri"/>
                          <a:cs typeface="Times New Roman"/>
                        </a:rPr>
                        <a:t> Non identifiés</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r>
              <a:tr h="178216">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59</a:t>
                      </a:r>
                      <a:endParaRPr lang="fr-FR" sz="1000" dirty="0">
                        <a:latin typeface="Calibri" pitchFamily="34" charset="0"/>
                        <a:ea typeface="Calibri"/>
                        <a:cs typeface="Times New Roman"/>
                      </a:endParaRPr>
                    </a:p>
                  </a:txBody>
                  <a:tcPr marL="39929" marR="39929" marT="0" marB="0" anchor="ctr">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Non-tissé C</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vMerge="1">
                  <a:txBody>
                    <a:bodyPr/>
                    <a:lstStyle/>
                    <a:p>
                      <a:endParaRPr lang="fr-FR"/>
                    </a:p>
                  </a:txBody>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 - - /</a:t>
                      </a:r>
                      <a:endParaRPr lang="fr-FR" sz="1000" dirty="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r>
              <a:tr h="226128">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60</a:t>
                      </a:r>
                      <a:endParaRPr lang="fr-FR" sz="1000" dirty="0">
                        <a:latin typeface="Calibri" pitchFamily="34" charset="0"/>
                        <a:ea typeface="Calibri"/>
                        <a:cs typeface="Times New Roman"/>
                      </a:endParaRPr>
                    </a:p>
                  </a:txBody>
                  <a:tcPr marL="39929" marR="39929" marT="0" marB="0" anchor="ctr">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Non-tissé D</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vMerge="1">
                  <a:txBody>
                    <a:bodyPr/>
                    <a:lstStyle/>
                    <a:p>
                      <a:endParaRPr lang="fr-FR"/>
                    </a:p>
                  </a:txBody>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r>
              <a:tr h="178216">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61</a:t>
                      </a:r>
                      <a:endParaRPr lang="fr-FR" sz="1000" dirty="0">
                        <a:latin typeface="Calibri" pitchFamily="34" charset="0"/>
                        <a:ea typeface="Calibri"/>
                        <a:cs typeface="Times New Roman"/>
                      </a:endParaRPr>
                    </a:p>
                  </a:txBody>
                  <a:tcPr marL="39929" marR="39929" marT="0" marB="0" anchor="ctr">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Non-tissé E</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vMerge="1">
                  <a:txBody>
                    <a:bodyPr/>
                    <a:lstStyle/>
                    <a:p>
                      <a:endParaRPr lang="fr-FR"/>
                    </a:p>
                  </a:txBody>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rowSpan="3">
                  <a:txBody>
                    <a:bodyPr/>
                    <a:lstStyle/>
                    <a:p>
                      <a:pPr algn="ctr">
                        <a:lnSpc>
                          <a:spcPct val="115000"/>
                        </a:lnSpc>
                        <a:spcAft>
                          <a:spcPts val="0"/>
                        </a:spcAft>
                      </a:pPr>
                      <a:r>
                        <a:rPr lang="fr-FR" sz="1000">
                          <a:latin typeface="Calibri" pitchFamily="34" charset="0"/>
                          <a:ea typeface="Calibri"/>
                          <a:cs typeface="Times New Roman"/>
                        </a:rPr>
                        <a:t>Levures et moisissures</a:t>
                      </a:r>
                    </a:p>
                  </a:txBody>
                  <a:tcPr marL="39929" marR="39929" marT="0" marB="0" anchor="ctr">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rgbClr val="C5D9F1"/>
                    </a:solidFill>
                  </a:tcPr>
                </a:tc>
                <a:tc rowSpan="3">
                  <a:txBody>
                    <a:bodyPr/>
                    <a:lstStyle/>
                    <a:p>
                      <a:pPr algn="ctr">
                        <a:lnSpc>
                          <a:spcPct val="115000"/>
                        </a:lnSpc>
                        <a:spcAft>
                          <a:spcPts val="0"/>
                        </a:spcAft>
                      </a:pPr>
                      <a:r>
                        <a:rPr lang="fr-FR" sz="1000">
                          <a:solidFill>
                            <a:srgbClr val="000000"/>
                          </a:solidFill>
                          <a:latin typeface="Calibri" pitchFamily="34" charset="0"/>
                          <a:ea typeface="Calibri"/>
                          <a:cs typeface="Times New Roman"/>
                        </a:rPr>
                        <a:t>2</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r>
              <a:tr h="178216">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62</a:t>
                      </a:r>
                      <a:endParaRPr lang="fr-FR" sz="1000" dirty="0">
                        <a:latin typeface="Calibri" pitchFamily="34" charset="0"/>
                        <a:ea typeface="Calibri"/>
                        <a:cs typeface="Times New Roman"/>
                      </a:endParaRPr>
                    </a:p>
                  </a:txBody>
                  <a:tcPr marL="39929" marR="39929" marT="0" marB="0" anchor="ctr">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Non-tissé F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vMerge="1">
                  <a:txBody>
                    <a:bodyPr/>
                    <a:lstStyle/>
                    <a:p>
                      <a:endParaRPr lang="fr-FR"/>
                    </a:p>
                  </a:txBody>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r>
              <a:tr h="178216">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63</a:t>
                      </a:r>
                      <a:endParaRPr lang="fr-FR" sz="1000" dirty="0">
                        <a:latin typeface="Calibri" pitchFamily="34" charset="0"/>
                        <a:ea typeface="Calibri"/>
                        <a:cs typeface="Times New Roman"/>
                      </a:endParaRPr>
                    </a:p>
                  </a:txBody>
                  <a:tcPr marL="39929" marR="39929" marT="0" marB="0" anchor="ctr">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Témoin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rgbClr val="C5D9F1"/>
                    </a:solidFill>
                  </a:tcPr>
                </a:tc>
                <a:tc vMerge="1">
                  <a:txBody>
                    <a:bodyPr/>
                    <a:lstStyle/>
                    <a:p>
                      <a:endParaRPr lang="fr-FR"/>
                    </a:p>
                  </a:txBody>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r>
              <a:tr h="194186">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64</a:t>
                      </a:r>
                      <a:endParaRPr lang="fr-FR" sz="1000" dirty="0">
                        <a:latin typeface="Calibri" pitchFamily="34" charset="0"/>
                        <a:ea typeface="Calibri"/>
                        <a:cs typeface="Times New Roman"/>
                      </a:endParaRPr>
                    </a:p>
                  </a:txBody>
                  <a:tcPr marL="39929" marR="39929" marT="0" marB="0" anchor="ctr">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Non-tissé A</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rowSpan="7">
                  <a:txBody>
                    <a:bodyPr/>
                    <a:lstStyle/>
                    <a:p>
                      <a:pPr algn="ctr">
                        <a:lnSpc>
                          <a:spcPct val="115000"/>
                        </a:lnSpc>
                        <a:spcAft>
                          <a:spcPts val="0"/>
                        </a:spcAft>
                      </a:pPr>
                      <a:r>
                        <a:rPr lang="fr-FR" sz="1400" b="1" dirty="0">
                          <a:solidFill>
                            <a:srgbClr val="000000"/>
                          </a:solidFill>
                          <a:latin typeface="Calibri" pitchFamily="34" charset="0"/>
                          <a:ea typeface="Calibri"/>
                          <a:cs typeface="Times New Roman"/>
                        </a:rPr>
                        <a:t>14</a:t>
                      </a:r>
                      <a:endParaRPr lang="fr-FR" sz="1400" b="1" dirty="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28575" cap="flat" cmpd="sng" algn="ctr">
                      <a:solidFill>
                        <a:srgbClr val="8DB3E2"/>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rowSpan="4">
                  <a:txBody>
                    <a:bodyPr/>
                    <a:lstStyle/>
                    <a:p>
                      <a:pPr algn="ctr">
                        <a:lnSpc>
                          <a:spcPct val="115000"/>
                        </a:lnSpc>
                        <a:spcAft>
                          <a:spcPts val="0"/>
                        </a:spcAft>
                      </a:pPr>
                      <a:r>
                        <a:rPr lang="fr-FR" sz="1000">
                          <a:latin typeface="Calibri" pitchFamily="34" charset="0"/>
                          <a:ea typeface="Calibri"/>
                          <a:cs typeface="Times New Roman"/>
                        </a:rPr>
                        <a:t>Contaminants totaux (PNC/m3: particules viables donnant naissance à colonies)</a:t>
                      </a:r>
                    </a:p>
                  </a:txBody>
                  <a:tcPr marL="39929" marR="39929" marT="0" marB="0" anchor="ctr">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155</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r>
              <a:tr h="220420">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65</a:t>
                      </a:r>
                      <a:endParaRPr lang="fr-FR" sz="1000" dirty="0">
                        <a:latin typeface="Calibri" pitchFamily="34" charset="0"/>
                        <a:ea typeface="Calibri"/>
                        <a:cs typeface="Times New Roman"/>
                      </a:endParaRPr>
                    </a:p>
                  </a:txBody>
                  <a:tcPr marL="39929" marR="39929" marT="0" marB="0" anchor="ctr">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Non-tissé B</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vMerge="1">
                  <a:txBody>
                    <a:bodyPr/>
                    <a:lstStyle/>
                    <a:p>
                      <a:endParaRPr lang="fr-FR"/>
                    </a:p>
                  </a:txBody>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vMerge="1">
                  <a:txBody>
                    <a:bodyPr/>
                    <a:lstStyle/>
                    <a:p>
                      <a:endParaRPr lang="fr-FR"/>
                    </a:p>
                  </a:txBody>
                  <a:tcPr/>
                </a:tc>
                <a:tc rowSpan="3">
                  <a:txBody>
                    <a:bodyPr/>
                    <a:lstStyle/>
                    <a:p>
                      <a:pPr algn="ctr">
                        <a:lnSpc>
                          <a:spcPct val="115000"/>
                        </a:lnSpc>
                        <a:spcAft>
                          <a:spcPts val="0"/>
                        </a:spcAft>
                      </a:pPr>
                      <a:r>
                        <a:rPr lang="fr-FR" sz="1000">
                          <a:solidFill>
                            <a:srgbClr val="000000"/>
                          </a:solidFill>
                          <a:latin typeface="Calibri" pitchFamily="34" charset="0"/>
                          <a:ea typeface="Calibri"/>
                          <a:cs typeface="Times New Roman"/>
                        </a:rPr>
                        <a:t>BG+ évoquant le genre </a:t>
                      </a:r>
                      <a:r>
                        <a:rPr lang="fr-FR" sz="1000" i="1">
                          <a:solidFill>
                            <a:srgbClr val="000000"/>
                          </a:solidFill>
                          <a:latin typeface="Calibri" pitchFamily="34" charset="0"/>
                          <a:ea typeface="Calibri"/>
                          <a:cs typeface="Times New Roman"/>
                        </a:rPr>
                        <a:t>Bacillus</a:t>
                      </a:r>
                      <a:br>
                        <a:rPr lang="fr-FR" sz="1000" i="1">
                          <a:solidFill>
                            <a:srgbClr val="000000"/>
                          </a:solidFill>
                          <a:latin typeface="Calibri" pitchFamily="34" charset="0"/>
                          <a:ea typeface="Calibri"/>
                          <a:cs typeface="Times New Roman"/>
                        </a:rPr>
                      </a:br>
                      <a:r>
                        <a:rPr lang="fr-FR" sz="1000" i="1">
                          <a:solidFill>
                            <a:srgbClr val="000000"/>
                          </a:solidFill>
                          <a:latin typeface="Calibri" pitchFamily="34" charset="0"/>
                          <a:ea typeface="Calibri"/>
                          <a:cs typeface="Times New Roman"/>
                        </a:rPr>
                        <a:t>Micrococcus sp</a:t>
                      </a:r>
                      <a:r>
                        <a:rPr lang="fr-FR" sz="1000">
                          <a:solidFill>
                            <a:srgbClr val="000000"/>
                          </a:solidFill>
                          <a:latin typeface="Calibri" pitchFamily="34" charset="0"/>
                          <a:ea typeface="Calibri"/>
                          <a:cs typeface="Times New Roman"/>
                        </a:rPr>
                        <a:t/>
                      </a:r>
                      <a:br>
                        <a:rPr lang="fr-FR" sz="1000">
                          <a:solidFill>
                            <a:srgbClr val="000000"/>
                          </a:solidFill>
                          <a:latin typeface="Calibri" pitchFamily="34" charset="0"/>
                          <a:ea typeface="Calibri"/>
                          <a:cs typeface="Times New Roman"/>
                        </a:rPr>
                      </a:br>
                      <a:r>
                        <a:rPr lang="fr-FR" sz="1000" i="1">
                          <a:solidFill>
                            <a:srgbClr val="000000"/>
                          </a:solidFill>
                          <a:latin typeface="Calibri" pitchFamily="34" charset="0"/>
                          <a:ea typeface="Calibri"/>
                          <a:cs typeface="Times New Roman"/>
                        </a:rPr>
                        <a:t>Staphylococcus coagulase négative</a:t>
                      </a:r>
                      <a:br>
                        <a:rPr lang="fr-FR" sz="1000" i="1">
                          <a:solidFill>
                            <a:srgbClr val="000000"/>
                          </a:solidFill>
                          <a:latin typeface="Calibri" pitchFamily="34" charset="0"/>
                          <a:ea typeface="Calibri"/>
                          <a:cs typeface="Times New Roman"/>
                        </a:rPr>
                      </a:br>
                      <a:r>
                        <a:rPr lang="fr-FR" sz="1000" i="1">
                          <a:solidFill>
                            <a:srgbClr val="000000"/>
                          </a:solidFill>
                          <a:latin typeface="Calibri" pitchFamily="34" charset="0"/>
                          <a:ea typeface="Calibri"/>
                          <a:cs typeface="Times New Roman"/>
                        </a:rPr>
                        <a:t>Pantonea sp</a:t>
                      </a:r>
                      <a:br>
                        <a:rPr lang="fr-FR" sz="1000" i="1">
                          <a:solidFill>
                            <a:srgbClr val="000000"/>
                          </a:solidFill>
                          <a:latin typeface="Calibri" pitchFamily="34" charset="0"/>
                          <a:ea typeface="Calibri"/>
                          <a:cs typeface="Times New Roman"/>
                        </a:rPr>
                      </a:br>
                      <a:r>
                        <a:rPr lang="fr-FR" sz="1000" i="1">
                          <a:solidFill>
                            <a:srgbClr val="000000"/>
                          </a:solidFill>
                          <a:latin typeface="Calibri" pitchFamily="34" charset="0"/>
                          <a:ea typeface="Calibri"/>
                          <a:cs typeface="Times New Roman"/>
                        </a:rPr>
                        <a:t>Moraxella sp</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r>
              <a:tr h="220420">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66</a:t>
                      </a:r>
                      <a:endParaRPr lang="fr-FR" sz="1000" dirty="0">
                        <a:latin typeface="Calibri" pitchFamily="34" charset="0"/>
                        <a:ea typeface="Calibri"/>
                        <a:cs typeface="Times New Roman"/>
                      </a:endParaRPr>
                    </a:p>
                  </a:txBody>
                  <a:tcPr marL="39929" marR="39929" marT="0" marB="0" anchor="ctr">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Non-tissé C</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vMerge="1">
                  <a:txBody>
                    <a:bodyPr/>
                    <a:lstStyle/>
                    <a:p>
                      <a:endParaRPr lang="fr-FR"/>
                    </a:p>
                  </a:txBody>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r>
              <a:tr h="724282">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67</a:t>
                      </a:r>
                      <a:endParaRPr lang="fr-FR" sz="1000" dirty="0">
                        <a:latin typeface="Calibri" pitchFamily="34" charset="0"/>
                        <a:ea typeface="Calibri"/>
                        <a:cs typeface="Times New Roman"/>
                      </a:endParaRPr>
                    </a:p>
                  </a:txBody>
                  <a:tcPr marL="39929" marR="39929" marT="0" marB="0" anchor="ctr">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Non-tissé D</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vMerge="1">
                  <a:txBody>
                    <a:bodyPr/>
                    <a:lstStyle/>
                    <a:p>
                      <a:endParaRPr lang="fr-FR"/>
                    </a:p>
                  </a:txBody>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r>
              <a:tr h="194186">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68</a:t>
                      </a:r>
                      <a:endParaRPr lang="fr-FR" sz="1000" dirty="0">
                        <a:latin typeface="Calibri" pitchFamily="34" charset="0"/>
                        <a:ea typeface="Calibri"/>
                        <a:cs typeface="Times New Roman"/>
                      </a:endParaRPr>
                    </a:p>
                  </a:txBody>
                  <a:tcPr marL="39929" marR="39929" marT="0" marB="0" anchor="ctr">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Non-tissé E</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vMerge="1">
                  <a:txBody>
                    <a:bodyPr/>
                    <a:lstStyle/>
                    <a:p>
                      <a:endParaRPr lang="fr-FR"/>
                    </a:p>
                  </a:txBody>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rowSpan="3">
                  <a:txBody>
                    <a:bodyPr/>
                    <a:lstStyle/>
                    <a:p>
                      <a:pPr algn="ctr">
                        <a:lnSpc>
                          <a:spcPct val="115000"/>
                        </a:lnSpc>
                        <a:spcAft>
                          <a:spcPts val="0"/>
                        </a:spcAft>
                      </a:pPr>
                      <a:r>
                        <a:rPr lang="fr-FR" sz="1000">
                          <a:latin typeface="Calibri" pitchFamily="34" charset="0"/>
                          <a:ea typeface="Calibri"/>
                          <a:cs typeface="Times New Roman"/>
                        </a:rPr>
                        <a:t>Levures et moisissures</a:t>
                      </a:r>
                    </a:p>
                  </a:txBody>
                  <a:tcPr marL="39929" marR="39929" marT="0" marB="0" anchor="ctr">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28575" cap="flat" cmpd="sng" algn="ctr">
                      <a:solidFill>
                        <a:srgbClr val="8DB3E2"/>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7</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r>
              <a:tr h="184868">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69</a:t>
                      </a:r>
                      <a:endParaRPr lang="fr-FR" sz="1000" dirty="0">
                        <a:latin typeface="Calibri" pitchFamily="34" charset="0"/>
                        <a:ea typeface="Calibri"/>
                        <a:cs typeface="Times New Roman"/>
                      </a:endParaRPr>
                    </a:p>
                  </a:txBody>
                  <a:tcPr marL="39929" marR="39929" marT="0" marB="0" anchor="ctr">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Non-tissé F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solidFill>
                      <a:srgbClr val="C5D9F1"/>
                    </a:solidFill>
                  </a:tcPr>
                </a:tc>
                <a:tc vMerge="1">
                  <a:txBody>
                    <a:bodyPr/>
                    <a:lstStyle/>
                    <a:p>
                      <a:endParaRPr lang="fr-FR"/>
                    </a:p>
                  </a:txBody>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12700" cap="flat" cmpd="sng" algn="ctr">
                      <a:solidFill>
                        <a:srgbClr val="8DB3E2"/>
                      </a:solidFill>
                      <a:prstDash val="solid"/>
                      <a:round/>
                      <a:headEnd type="none" w="med" len="med"/>
                      <a:tailEnd type="none" w="med" len="med"/>
                    </a:lnB>
                  </a:tcPr>
                </a:tc>
                <a:tc vMerge="1">
                  <a:txBody>
                    <a:bodyPr/>
                    <a:lstStyle/>
                    <a:p>
                      <a:endParaRPr lang="fr-FR"/>
                    </a:p>
                  </a:txBody>
                  <a:tcPr/>
                </a:tc>
                <a:tc rowSpan="2">
                  <a:txBody>
                    <a:bodyPr/>
                    <a:lstStyle/>
                    <a:p>
                      <a:pPr algn="ctr">
                        <a:lnSpc>
                          <a:spcPct val="115000"/>
                        </a:lnSpc>
                        <a:spcAft>
                          <a:spcPts val="0"/>
                        </a:spcAft>
                      </a:pPr>
                      <a:r>
                        <a:rPr lang="fr-FR" sz="1000">
                          <a:solidFill>
                            <a:srgbClr val="000000"/>
                          </a:solidFill>
                          <a:latin typeface="Calibri" pitchFamily="34" charset="0"/>
                          <a:ea typeface="Calibri"/>
                          <a:cs typeface="Times New Roman"/>
                        </a:rPr>
                        <a:t>3 colonies </a:t>
                      </a:r>
                      <a:r>
                        <a:rPr lang="fr-FR" sz="1000" i="1">
                          <a:solidFill>
                            <a:srgbClr val="000000"/>
                          </a:solidFill>
                          <a:latin typeface="Calibri" pitchFamily="34" charset="0"/>
                          <a:ea typeface="Calibri"/>
                          <a:cs typeface="Times New Roman"/>
                        </a:rPr>
                        <a:t>Penicillium sp</a:t>
                      </a:r>
                      <a:r>
                        <a:rPr lang="fr-FR" sz="1000">
                          <a:solidFill>
                            <a:srgbClr val="000000"/>
                          </a:solidFill>
                          <a:latin typeface="Calibri" pitchFamily="34" charset="0"/>
                          <a:ea typeface="Calibri"/>
                          <a:cs typeface="Times New Roman"/>
                        </a:rPr>
                        <a:t/>
                      </a:r>
                      <a:br>
                        <a:rPr lang="fr-FR" sz="1000">
                          <a:solidFill>
                            <a:srgbClr val="000000"/>
                          </a:solidFill>
                          <a:latin typeface="Calibri" pitchFamily="34" charset="0"/>
                          <a:ea typeface="Calibri"/>
                          <a:cs typeface="Times New Roman"/>
                        </a:rPr>
                      </a:br>
                      <a:r>
                        <a:rPr lang="fr-FR" sz="1000">
                          <a:solidFill>
                            <a:srgbClr val="000000"/>
                          </a:solidFill>
                          <a:latin typeface="Calibri" pitchFamily="34" charset="0"/>
                          <a:ea typeface="Calibri"/>
                          <a:cs typeface="Times New Roman"/>
                        </a:rPr>
                        <a:t>3 colonies Filament mycélien stérile</a:t>
                      </a:r>
                      <a:br>
                        <a:rPr lang="fr-FR" sz="1000">
                          <a:solidFill>
                            <a:srgbClr val="000000"/>
                          </a:solidFill>
                          <a:latin typeface="Calibri" pitchFamily="34" charset="0"/>
                          <a:ea typeface="Calibri"/>
                          <a:cs typeface="Times New Roman"/>
                        </a:rPr>
                      </a:br>
                      <a:r>
                        <a:rPr lang="fr-FR" sz="1000">
                          <a:solidFill>
                            <a:srgbClr val="000000"/>
                          </a:solidFill>
                          <a:latin typeface="Calibri" pitchFamily="34" charset="0"/>
                          <a:ea typeface="Calibri"/>
                          <a:cs typeface="Times New Roman"/>
                        </a:rPr>
                        <a:t>1 colonie </a:t>
                      </a:r>
                      <a:r>
                        <a:rPr lang="fr-FR" sz="1000" i="1">
                          <a:solidFill>
                            <a:srgbClr val="000000"/>
                          </a:solidFill>
                          <a:latin typeface="Calibri" pitchFamily="34" charset="0"/>
                          <a:ea typeface="Calibri"/>
                          <a:cs typeface="Times New Roman"/>
                        </a:rPr>
                        <a:t>Cladosporium sp</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28575" cap="flat" cmpd="sng" algn="ctr">
                      <a:solidFill>
                        <a:srgbClr val="8DB3E2"/>
                      </a:solidFill>
                      <a:prstDash val="solid"/>
                      <a:round/>
                      <a:headEnd type="none" w="med" len="med"/>
                      <a:tailEnd type="none" w="med" len="med"/>
                    </a:lnB>
                  </a:tcPr>
                </a:tc>
              </a:tr>
              <a:tr h="591879">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70</a:t>
                      </a:r>
                      <a:endParaRPr lang="fr-FR" sz="1000" dirty="0">
                        <a:latin typeface="Calibri" pitchFamily="34" charset="0"/>
                        <a:ea typeface="Calibri"/>
                        <a:cs typeface="Times New Roman"/>
                      </a:endParaRPr>
                    </a:p>
                  </a:txBody>
                  <a:tcPr marL="39929" marR="39929" marT="0" marB="0" anchor="ctr">
                    <a:lnL w="28575"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28575" cap="flat" cmpd="sng" algn="ctr">
                      <a:solidFill>
                        <a:srgbClr val="8DB3E2"/>
                      </a:solidFill>
                      <a:prstDash val="solid"/>
                      <a:round/>
                      <a:headEnd type="none" w="med" len="med"/>
                      <a:tailEnd type="none" w="med" len="med"/>
                    </a:lnB>
                    <a:solidFill>
                      <a:srgbClr val="C5D9F1"/>
                    </a:solidFill>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Témoin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28575" cap="flat" cmpd="sng" algn="ctr">
                      <a:solidFill>
                        <a:srgbClr val="8DB3E2"/>
                      </a:solidFill>
                      <a:prstDash val="solid"/>
                      <a:round/>
                      <a:headEnd type="none" w="med" len="med"/>
                      <a:tailEnd type="none" w="med" len="med"/>
                    </a:lnB>
                    <a:solidFill>
                      <a:srgbClr val="C5D9F1"/>
                    </a:solidFill>
                  </a:tcPr>
                </a:tc>
                <a:tc vMerge="1">
                  <a:txBody>
                    <a:bodyPr/>
                    <a:lstStyle/>
                    <a:p>
                      <a:endParaRPr lang="fr-FR"/>
                    </a:p>
                  </a:txBody>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28575"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28575"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a:solidFill>
                            <a:srgbClr val="000000"/>
                          </a:solidFill>
                          <a:latin typeface="Calibri" pitchFamily="34" charset="0"/>
                          <a:ea typeface="Calibri"/>
                          <a:cs typeface="Times New Roman"/>
                        </a:rPr>
                        <a:t>- - - /</a:t>
                      </a:r>
                      <a:endParaRPr lang="fr-FR" sz="100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28575"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 - - /</a:t>
                      </a:r>
                      <a:endParaRPr lang="fr-FR" sz="1000" dirty="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12700"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28575" cap="flat" cmpd="sng" algn="ctr">
                      <a:solidFill>
                        <a:srgbClr val="8DB3E2"/>
                      </a:solidFill>
                      <a:prstDash val="solid"/>
                      <a:round/>
                      <a:headEnd type="none" w="med" len="med"/>
                      <a:tailEnd type="none" w="med" len="med"/>
                    </a:lnB>
                  </a:tcPr>
                </a:tc>
                <a:tc>
                  <a:txBody>
                    <a:bodyPr/>
                    <a:lstStyle/>
                    <a:p>
                      <a:pPr algn="ctr">
                        <a:lnSpc>
                          <a:spcPct val="115000"/>
                        </a:lnSpc>
                        <a:spcAft>
                          <a:spcPts val="0"/>
                        </a:spcAft>
                      </a:pPr>
                      <a:r>
                        <a:rPr lang="fr-FR" sz="1000" dirty="0">
                          <a:solidFill>
                            <a:srgbClr val="000000"/>
                          </a:solidFill>
                          <a:latin typeface="Calibri" pitchFamily="34" charset="0"/>
                          <a:ea typeface="Calibri"/>
                          <a:cs typeface="Times New Roman"/>
                        </a:rPr>
                        <a:t>- - - /</a:t>
                      </a:r>
                      <a:endParaRPr lang="fr-FR" sz="1000" dirty="0">
                        <a:latin typeface="Calibri" pitchFamily="34" charset="0"/>
                        <a:ea typeface="Calibri"/>
                        <a:cs typeface="Times New Roman"/>
                      </a:endParaRPr>
                    </a:p>
                  </a:txBody>
                  <a:tcPr marL="39929" marR="39929" marT="0" marB="0" anchor="ctr">
                    <a:lnL w="12700" cap="flat" cmpd="sng" algn="ctr">
                      <a:solidFill>
                        <a:srgbClr val="8DB3E2"/>
                      </a:solidFill>
                      <a:prstDash val="solid"/>
                      <a:round/>
                      <a:headEnd type="none" w="med" len="med"/>
                      <a:tailEnd type="none" w="med" len="med"/>
                    </a:lnL>
                    <a:lnR w="28575" cap="flat" cmpd="sng" algn="ctr">
                      <a:solidFill>
                        <a:srgbClr val="8DB3E2"/>
                      </a:solidFill>
                      <a:prstDash val="solid"/>
                      <a:round/>
                      <a:headEnd type="none" w="med" len="med"/>
                      <a:tailEnd type="none" w="med" len="med"/>
                    </a:lnR>
                    <a:lnT w="12700" cap="flat" cmpd="sng" algn="ctr">
                      <a:solidFill>
                        <a:srgbClr val="8DB3E2"/>
                      </a:solidFill>
                      <a:prstDash val="solid"/>
                      <a:round/>
                      <a:headEnd type="none" w="med" len="med"/>
                      <a:tailEnd type="none" w="med" len="med"/>
                    </a:lnT>
                    <a:lnB w="28575" cap="flat" cmpd="sng" algn="ctr">
                      <a:solidFill>
                        <a:srgbClr val="8DB3E2"/>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r>
            </a:tbl>
          </a:graphicData>
        </a:graphic>
      </p:graphicFrame>
      <p:sp>
        <p:nvSpPr>
          <p:cNvPr id="28839" name="Titre 1"/>
          <p:cNvSpPr>
            <a:spLocks noGrp="1"/>
          </p:cNvSpPr>
          <p:nvPr>
            <p:ph type="title"/>
          </p:nvPr>
        </p:nvSpPr>
        <p:spPr bwMode="auto">
          <a:xfrm>
            <a:off x="239184" y="476250"/>
            <a:ext cx="10972800" cy="550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fr-FR" altLang="fr-FR" smtClean="0"/>
              <a:t>Résultats-Discussion</a:t>
            </a: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8935" y="296429"/>
            <a:ext cx="1098958" cy="1098958"/>
          </a:xfrm>
          <a:prstGeom prst="rect">
            <a:avLst/>
          </a:prstGeom>
        </p:spPr>
      </p:pic>
      <p:sp>
        <p:nvSpPr>
          <p:cNvPr id="8" name="ZoneTexte 7"/>
          <p:cNvSpPr txBox="1"/>
          <p:nvPr/>
        </p:nvSpPr>
        <p:spPr>
          <a:xfrm>
            <a:off x="11029751" y="1346403"/>
            <a:ext cx="1490492" cy="200055"/>
          </a:xfrm>
          <a:prstGeom prst="rect">
            <a:avLst/>
          </a:prstGeom>
          <a:noFill/>
        </p:spPr>
        <p:txBody>
          <a:bodyPr wrap="square" rtlCol="0">
            <a:spAutoFit/>
          </a:bodyPr>
          <a:lstStyle/>
          <a:p>
            <a:r>
              <a:rPr lang="fr-FR" sz="700" b="1" dirty="0" smtClean="0">
                <a:solidFill>
                  <a:schemeClr val="tx1">
                    <a:lumMod val="65000"/>
                    <a:lumOff val="35000"/>
                  </a:schemeClr>
                </a:solidFill>
                <a:latin typeface="Arial Black" panose="020B0A04020102020204" pitchFamily="34" charset="0"/>
              </a:rPr>
              <a:t>7-10 oct. 2015</a:t>
            </a:r>
            <a:endParaRPr lang="fr-FR" sz="700" b="1" dirty="0">
              <a:solidFill>
                <a:schemeClr val="tx1">
                  <a:lumMod val="65000"/>
                  <a:lumOff val="35000"/>
                </a:schemeClr>
              </a:solidFill>
              <a:latin typeface="Arial Black" panose="020B0A04020102020204" pitchFamily="34" charset="0"/>
            </a:endParaRPr>
          </a:p>
        </p:txBody>
      </p:sp>
    </p:spTree>
    <p:extLst>
      <p:ext uri="{BB962C8B-B14F-4D97-AF65-F5344CB8AC3E}">
        <p14:creationId xmlns:p14="http://schemas.microsoft.com/office/powerpoint/2010/main" val="34853612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a:xfrm>
            <a:off x="10858500" y="6448426"/>
            <a:ext cx="1016000" cy="365125"/>
          </a:xfrm>
        </p:spPr>
        <p:txBody>
          <a:bodyPr/>
          <a:lstStyle/>
          <a:p>
            <a:pPr>
              <a:defRPr/>
            </a:pPr>
            <a:fld id="{A469C386-3433-49B8-902C-EA3E2A495340}" type="slidenum">
              <a:rPr lang="fr-FR">
                <a:solidFill>
                  <a:schemeClr val="accent2">
                    <a:lumMod val="75000"/>
                  </a:schemeClr>
                </a:solidFill>
              </a:rPr>
              <a:pPr>
                <a:defRPr/>
              </a:pPr>
              <a:t>26</a:t>
            </a:fld>
            <a:endParaRPr lang="fr-FR" dirty="0">
              <a:solidFill>
                <a:schemeClr val="accent2">
                  <a:lumMod val="75000"/>
                </a:schemeClr>
              </a:solidFill>
            </a:endParaRPr>
          </a:p>
        </p:txBody>
      </p:sp>
      <p:sp>
        <p:nvSpPr>
          <p:cNvPr id="6" name="ZoneTexte 5"/>
          <p:cNvSpPr txBox="1"/>
          <p:nvPr/>
        </p:nvSpPr>
        <p:spPr>
          <a:xfrm>
            <a:off x="285751" y="1357313"/>
            <a:ext cx="11239500" cy="2071687"/>
          </a:xfrm>
          <a:prstGeom prst="rect">
            <a:avLst/>
          </a:prstGeom>
        </p:spPr>
        <p:txBody>
          <a:bodyPr/>
          <a:lstStyle/>
          <a:p>
            <a:pPr fontAlgn="auto">
              <a:spcBef>
                <a:spcPts val="0"/>
              </a:spcBef>
              <a:spcAft>
                <a:spcPts val="0"/>
              </a:spcAft>
              <a:defRPr/>
            </a:pPr>
            <a:r>
              <a:rPr lang="fr-FR" sz="2800" dirty="0">
                <a:latin typeface="Calibri" pitchFamily="34" charset="0"/>
                <a:cs typeface="+mn-cs"/>
              </a:rPr>
              <a:t>					</a:t>
            </a:r>
          </a:p>
          <a:p>
            <a:pPr marL="365760" indent="-256032" fontAlgn="auto">
              <a:spcBef>
                <a:spcPts val="300"/>
              </a:spcBef>
              <a:spcAft>
                <a:spcPts val="0"/>
              </a:spcAft>
              <a:buClr>
                <a:srgbClr val="C00000"/>
              </a:buClr>
              <a:buFont typeface="Wingdings" pitchFamily="2" charset="2"/>
              <a:buChar char="q"/>
              <a:defRPr/>
            </a:pPr>
            <a:r>
              <a:rPr lang="fr-FR" sz="2800" dirty="0">
                <a:latin typeface="Calibri" pitchFamily="34" charset="0"/>
                <a:cs typeface="Times New Roman" pitchFamily="18" charset="0"/>
              </a:rPr>
              <a:t> Témoins </a:t>
            </a:r>
            <a:r>
              <a:rPr lang="fr-FR" sz="2800" dirty="0">
                <a:latin typeface="Calibri" pitchFamily="34" charset="0"/>
                <a:cs typeface="+mn-cs"/>
              </a:rPr>
              <a:t>négatifs(sachet papier/plastique) </a:t>
            </a:r>
            <a:r>
              <a:rPr lang="fr-FR" sz="2800" dirty="0">
                <a:latin typeface="Calibri" pitchFamily="34" charset="0"/>
                <a:cs typeface="+mn-cs"/>
                <a:sym typeface="Wingdings" pitchFamily="2" charset="2"/>
              </a:rPr>
              <a:t> </a:t>
            </a:r>
            <a:r>
              <a:rPr lang="fr-FR" sz="2800" b="1" dirty="0">
                <a:latin typeface="Calibri" pitchFamily="34" charset="0"/>
                <a:cs typeface="+mn-cs"/>
              </a:rPr>
              <a:t>stérile</a:t>
            </a:r>
          </a:p>
          <a:p>
            <a:pPr marL="923544" lvl="2" indent="-219456" fontAlgn="auto">
              <a:spcBef>
                <a:spcPts val="300"/>
              </a:spcBef>
              <a:spcAft>
                <a:spcPts val="0"/>
              </a:spcAft>
              <a:buClr>
                <a:schemeClr val="accent1"/>
              </a:buClr>
              <a:defRPr/>
            </a:pPr>
            <a:r>
              <a:rPr lang="fr-FR" sz="2800" dirty="0">
                <a:solidFill>
                  <a:schemeClr val="accent1"/>
                </a:solidFill>
                <a:latin typeface="Calibri" pitchFamily="34" charset="0"/>
                <a:cs typeface="+mn-cs"/>
              </a:rPr>
              <a:t>toutes les durées de stockage</a:t>
            </a:r>
          </a:p>
          <a:p>
            <a:pPr marL="923544" lvl="2" indent="-219456" fontAlgn="auto">
              <a:spcBef>
                <a:spcPts val="300"/>
              </a:spcBef>
              <a:spcAft>
                <a:spcPts val="0"/>
              </a:spcAft>
              <a:buClr>
                <a:schemeClr val="accent1"/>
              </a:buClr>
              <a:defRPr/>
            </a:pPr>
            <a:r>
              <a:rPr lang="fr-FR" sz="2800" dirty="0">
                <a:solidFill>
                  <a:schemeClr val="accent1"/>
                </a:solidFill>
                <a:latin typeface="Calibri" pitchFamily="34" charset="0"/>
                <a:cs typeface="+mn-cs"/>
              </a:rPr>
              <a:t>toutes les séries</a:t>
            </a:r>
          </a:p>
        </p:txBody>
      </p:sp>
      <p:sp>
        <p:nvSpPr>
          <p:cNvPr id="7" name="ZoneTexte 6"/>
          <p:cNvSpPr txBox="1"/>
          <p:nvPr/>
        </p:nvSpPr>
        <p:spPr>
          <a:xfrm>
            <a:off x="381001" y="3643313"/>
            <a:ext cx="11620500" cy="1643062"/>
          </a:xfrm>
          <a:prstGeom prst="rect">
            <a:avLst/>
          </a:prstGeom>
        </p:spPr>
        <p:txBody>
          <a:bodyPr/>
          <a:lstStyle/>
          <a:p>
            <a:pPr fontAlgn="auto">
              <a:spcBef>
                <a:spcPts val="0"/>
              </a:spcBef>
              <a:spcAft>
                <a:spcPts val="0"/>
              </a:spcAft>
              <a:defRPr/>
            </a:pPr>
            <a:r>
              <a:rPr lang="fr-FR" sz="2800" dirty="0">
                <a:latin typeface="Calibri" pitchFamily="34" charset="0"/>
                <a:cs typeface="+mn-cs"/>
              </a:rPr>
              <a:t>					</a:t>
            </a:r>
          </a:p>
          <a:p>
            <a:pPr marL="365760" indent="-256032" fontAlgn="auto">
              <a:spcBef>
                <a:spcPts val="300"/>
              </a:spcBef>
              <a:spcAft>
                <a:spcPts val="0"/>
              </a:spcAft>
              <a:buClr>
                <a:srgbClr val="C00000"/>
              </a:buClr>
              <a:buFont typeface="Wingdings" pitchFamily="2" charset="2"/>
              <a:buChar char="q"/>
              <a:defRPr/>
            </a:pPr>
            <a:r>
              <a:rPr lang="fr-FR" altLang="ja-JP" sz="2800" dirty="0">
                <a:latin typeface="Calibri" pitchFamily="34" charset="0"/>
                <a:ea typeface="MS Mincho" pitchFamily="49" charset="-128"/>
                <a:cs typeface="Times New Roman" pitchFamily="18" charset="0"/>
              </a:rPr>
              <a:t> Cultures positives </a:t>
            </a:r>
            <a:r>
              <a:rPr lang="fr-FR" altLang="ja-JP" sz="2800" dirty="0">
                <a:latin typeface="Calibri" pitchFamily="34" charset="0"/>
                <a:ea typeface="MS Mincho" pitchFamily="49" charset="-128"/>
                <a:cs typeface="Times New Roman" pitchFamily="18" charset="0"/>
                <a:sym typeface="Wingdings" pitchFamily="2" charset="2"/>
              </a:rPr>
              <a:t> </a:t>
            </a:r>
            <a:r>
              <a:rPr lang="fr-FR" altLang="ja-JP" sz="2800" i="1" dirty="0">
                <a:latin typeface="Calibri" pitchFamily="34" charset="0"/>
                <a:ea typeface="Calibri" pitchFamily="34" charset="0"/>
                <a:cs typeface="Times New Roman" pitchFamily="18" charset="0"/>
              </a:rPr>
              <a:t>Staphylococcus </a:t>
            </a:r>
            <a:r>
              <a:rPr lang="fr-FR" altLang="ja-JP" sz="2800" i="1" dirty="0" err="1">
                <a:latin typeface="Calibri" pitchFamily="34" charset="0"/>
                <a:ea typeface="Calibri" pitchFamily="34" charset="0"/>
                <a:cs typeface="Times New Roman" pitchFamily="18" charset="0"/>
              </a:rPr>
              <a:t>coagulase</a:t>
            </a:r>
            <a:r>
              <a:rPr lang="fr-FR" altLang="ja-JP" sz="2800" i="1" dirty="0">
                <a:latin typeface="Calibri" pitchFamily="34" charset="0"/>
                <a:ea typeface="Calibri" pitchFamily="34" charset="0"/>
                <a:cs typeface="Times New Roman" pitchFamily="18" charset="0"/>
              </a:rPr>
              <a:t> négative </a:t>
            </a:r>
            <a:r>
              <a:rPr lang="fr-FR" altLang="ja-JP" sz="2800" dirty="0">
                <a:latin typeface="Calibri" pitchFamily="34" charset="0"/>
                <a:ea typeface="Calibri" pitchFamily="34" charset="0"/>
                <a:cs typeface="Times New Roman" pitchFamily="18" charset="0"/>
                <a:sym typeface="Wingdings" pitchFamily="2" charset="2"/>
              </a:rPr>
              <a:t></a:t>
            </a:r>
            <a:r>
              <a:rPr lang="fr-FR" altLang="ja-JP" sz="2800" i="1" dirty="0">
                <a:latin typeface="Calibri" pitchFamily="34" charset="0"/>
                <a:ea typeface="Calibri" pitchFamily="34" charset="0"/>
                <a:cs typeface="Times New Roman" pitchFamily="18" charset="0"/>
                <a:sym typeface="Wingdings" pitchFamily="2" charset="2"/>
              </a:rPr>
              <a:t> </a:t>
            </a:r>
            <a:r>
              <a:rPr lang="fr-FR" altLang="ja-JP" sz="2800" b="1" dirty="0" smtClean="0">
                <a:latin typeface="Calibri" pitchFamily="34" charset="0"/>
                <a:ea typeface="Calibri" pitchFamily="34" charset="0"/>
                <a:cs typeface="Times New Roman" pitchFamily="18" charset="0"/>
                <a:sym typeface="Wingdings" pitchFamily="2" charset="2"/>
              </a:rPr>
              <a:t>témoin de </a:t>
            </a:r>
            <a:r>
              <a:rPr lang="fr-FR" altLang="ja-JP" sz="2800" b="1" dirty="0" smtClean="0">
                <a:latin typeface="Calibri" pitchFamily="34" charset="0"/>
                <a:ea typeface="Calibri" pitchFamily="34" charset="0"/>
                <a:cs typeface="Times New Roman" pitchFamily="18" charset="0"/>
              </a:rPr>
              <a:t>présence </a:t>
            </a:r>
            <a:r>
              <a:rPr lang="fr-FR" altLang="ja-JP" sz="2800" b="1" dirty="0">
                <a:latin typeface="Calibri" pitchFamily="34" charset="0"/>
                <a:ea typeface="Calibri" pitchFamily="34" charset="0"/>
                <a:cs typeface="Times New Roman" pitchFamily="18" charset="0"/>
              </a:rPr>
              <a:t>humaine dans la zone de stockage</a:t>
            </a:r>
            <a:endParaRPr lang="fr-FR" altLang="ja-JP" sz="2800" b="1" dirty="0">
              <a:latin typeface="Calibri" pitchFamily="34" charset="0"/>
              <a:cs typeface="Arial" pitchFamily="34" charset="0"/>
            </a:endParaRPr>
          </a:p>
        </p:txBody>
      </p:sp>
      <p:sp>
        <p:nvSpPr>
          <p:cNvPr id="29701" name="Titre 1"/>
          <p:cNvSpPr>
            <a:spLocks noGrp="1"/>
          </p:cNvSpPr>
          <p:nvPr>
            <p:ph type="title"/>
          </p:nvPr>
        </p:nvSpPr>
        <p:spPr bwMode="auto">
          <a:xfrm>
            <a:off x="431801" y="549276"/>
            <a:ext cx="6286500" cy="54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fr-FR" altLang="fr-FR" dirty="0" smtClean="0"/>
              <a:t>Résultats-Discussion</a:t>
            </a:r>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8935" y="296429"/>
            <a:ext cx="1098958" cy="1098958"/>
          </a:xfrm>
          <a:prstGeom prst="rect">
            <a:avLst/>
          </a:prstGeom>
        </p:spPr>
      </p:pic>
      <p:sp>
        <p:nvSpPr>
          <p:cNvPr id="9" name="ZoneTexte 8"/>
          <p:cNvSpPr txBox="1"/>
          <p:nvPr/>
        </p:nvSpPr>
        <p:spPr>
          <a:xfrm>
            <a:off x="11029751" y="1346403"/>
            <a:ext cx="1490492" cy="200055"/>
          </a:xfrm>
          <a:prstGeom prst="rect">
            <a:avLst/>
          </a:prstGeom>
          <a:noFill/>
        </p:spPr>
        <p:txBody>
          <a:bodyPr wrap="square" rtlCol="0">
            <a:spAutoFit/>
          </a:bodyPr>
          <a:lstStyle/>
          <a:p>
            <a:r>
              <a:rPr lang="fr-FR" sz="700" b="1" dirty="0" smtClean="0">
                <a:solidFill>
                  <a:schemeClr val="tx1">
                    <a:lumMod val="65000"/>
                    <a:lumOff val="35000"/>
                  </a:schemeClr>
                </a:solidFill>
                <a:latin typeface="Arial Black" panose="020B0A04020102020204" pitchFamily="34" charset="0"/>
              </a:rPr>
              <a:t>7-10 oct. 2015</a:t>
            </a:r>
            <a:endParaRPr lang="fr-FR" sz="700" b="1" dirty="0">
              <a:solidFill>
                <a:schemeClr val="tx1">
                  <a:lumMod val="65000"/>
                  <a:lumOff val="35000"/>
                </a:schemeClr>
              </a:solidFill>
              <a:latin typeface="Arial Black" panose="020B0A04020102020204" pitchFamily="34" charset="0"/>
            </a:endParaRPr>
          </a:p>
        </p:txBody>
      </p:sp>
    </p:spTree>
    <p:extLst>
      <p:ext uri="{BB962C8B-B14F-4D97-AF65-F5344CB8AC3E}">
        <p14:creationId xmlns:p14="http://schemas.microsoft.com/office/powerpoint/2010/main" val="40492754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1500" y="1643063"/>
            <a:ext cx="10972800" cy="2722562"/>
          </a:xfrm>
        </p:spPr>
        <p:txBody>
          <a:bodyPr>
            <a:noAutofit/>
          </a:bodyPr>
          <a:lstStyle/>
          <a:p>
            <a:pPr marL="365760" indent="-256032" fontAlgn="auto">
              <a:spcAft>
                <a:spcPts val="0"/>
              </a:spcAft>
              <a:buClr>
                <a:srgbClr val="C00000"/>
              </a:buClr>
              <a:buFont typeface="Wingdings" pitchFamily="2" charset="2"/>
              <a:buChar char="q"/>
              <a:defRPr/>
            </a:pPr>
            <a:r>
              <a:rPr lang="fr-FR" sz="2800" b="0" dirty="0" smtClean="0">
                <a:solidFill>
                  <a:schemeClr val="tx1"/>
                </a:solidFill>
                <a:latin typeface="Calibri" pitchFamily="34" charset="0"/>
              </a:rPr>
              <a:t> Stockage dans les conditions les plus défavorables</a:t>
            </a:r>
          </a:p>
          <a:p>
            <a:pPr marL="365760" indent="-256032" fontAlgn="auto">
              <a:spcAft>
                <a:spcPts val="0"/>
              </a:spcAft>
              <a:buClr>
                <a:schemeClr val="accent3"/>
              </a:buClr>
              <a:buFont typeface="Wingdings" pitchFamily="2" charset="2"/>
              <a:buChar char="q"/>
              <a:defRPr/>
            </a:pPr>
            <a:endParaRPr lang="fr-FR" sz="2800" b="0" dirty="0" smtClean="0">
              <a:solidFill>
                <a:schemeClr val="tx1"/>
              </a:solidFill>
              <a:latin typeface="Calibri" pitchFamily="34" charset="0"/>
            </a:endParaRPr>
          </a:p>
          <a:p>
            <a:pPr marL="365760" indent="-256032" fontAlgn="auto">
              <a:spcAft>
                <a:spcPts val="0"/>
              </a:spcAft>
              <a:buClr>
                <a:srgbClr val="C00000"/>
              </a:buClr>
              <a:buFont typeface="Wingdings" pitchFamily="2" charset="2"/>
              <a:buChar char="q"/>
              <a:defRPr/>
            </a:pPr>
            <a:r>
              <a:rPr lang="fr-FR" sz="2800" b="0" dirty="0" smtClean="0">
                <a:solidFill>
                  <a:schemeClr val="tx1"/>
                </a:solidFill>
                <a:latin typeface="Calibri" pitchFamily="34" charset="0"/>
              </a:rPr>
              <a:t> Résultats </a:t>
            </a:r>
            <a:r>
              <a:rPr lang="fr-FR" sz="2800" b="0" dirty="0" err="1" smtClean="0">
                <a:solidFill>
                  <a:schemeClr val="tx1"/>
                </a:solidFill>
                <a:latin typeface="Calibri" pitchFamily="34" charset="0"/>
              </a:rPr>
              <a:t>aérobiocontamination</a:t>
            </a:r>
            <a:r>
              <a:rPr lang="fr-FR" sz="2800" b="0" dirty="0" smtClean="0">
                <a:solidFill>
                  <a:schemeClr val="tx1"/>
                </a:solidFill>
                <a:latin typeface="Calibri" pitchFamily="34" charset="0"/>
              </a:rPr>
              <a:t> expriment la contamination 1 jour donné : exposition des échantillons aux contaminants pendant 1, 7 et 14 jours</a:t>
            </a:r>
          </a:p>
          <a:p>
            <a:pPr marL="365760" indent="-256032" fontAlgn="auto">
              <a:spcAft>
                <a:spcPts val="0"/>
              </a:spcAft>
              <a:buClr>
                <a:schemeClr val="accent3"/>
              </a:buClr>
              <a:buFont typeface="Wingdings" pitchFamily="2" charset="2"/>
              <a:buChar char="q"/>
              <a:defRPr/>
            </a:pPr>
            <a:endParaRPr lang="fr-FR" sz="2800" b="0" dirty="0" smtClean="0">
              <a:solidFill>
                <a:schemeClr val="tx1"/>
              </a:solidFill>
              <a:latin typeface="Calibri" pitchFamily="34" charset="0"/>
            </a:endParaRPr>
          </a:p>
          <a:p>
            <a:pPr marL="365760" indent="-256032" fontAlgn="auto">
              <a:spcAft>
                <a:spcPts val="0"/>
              </a:spcAft>
              <a:buClr>
                <a:srgbClr val="C00000"/>
              </a:buClr>
              <a:buFont typeface="Wingdings" pitchFamily="2" charset="2"/>
              <a:buChar char="q"/>
              <a:defRPr/>
            </a:pPr>
            <a:r>
              <a:rPr lang="fr-FR" sz="2800" b="0" dirty="0" smtClean="0">
                <a:solidFill>
                  <a:schemeClr val="tx1"/>
                </a:solidFill>
                <a:latin typeface="Calibri" pitchFamily="34" charset="0"/>
              </a:rPr>
              <a:t> Surexposition des échantillons aux contaminants environnementaux</a:t>
            </a:r>
            <a:endParaRPr lang="fr-FR" sz="2800" b="0" dirty="0">
              <a:solidFill>
                <a:schemeClr val="tx1"/>
              </a:solidFill>
              <a:latin typeface="Calibri" pitchFamily="34" charset="0"/>
            </a:endParaRPr>
          </a:p>
        </p:txBody>
      </p:sp>
      <p:sp>
        <p:nvSpPr>
          <p:cNvPr id="5" name="Espace réservé du numéro de diapositive 4"/>
          <p:cNvSpPr>
            <a:spLocks noGrp="1"/>
          </p:cNvSpPr>
          <p:nvPr>
            <p:ph type="sldNum" sz="quarter" idx="12"/>
          </p:nvPr>
        </p:nvSpPr>
        <p:spPr>
          <a:xfrm>
            <a:off x="10763251" y="6376989"/>
            <a:ext cx="1016000" cy="365125"/>
          </a:xfrm>
        </p:spPr>
        <p:txBody>
          <a:bodyPr/>
          <a:lstStyle/>
          <a:p>
            <a:pPr>
              <a:defRPr/>
            </a:pPr>
            <a:fld id="{9DC0EB20-BA4D-477D-9EA3-DC4208400D5F}" type="slidenum">
              <a:rPr lang="fr-FR">
                <a:solidFill>
                  <a:schemeClr val="accent2">
                    <a:lumMod val="75000"/>
                  </a:schemeClr>
                </a:solidFill>
              </a:rPr>
              <a:pPr>
                <a:defRPr/>
              </a:pPr>
              <a:t>27</a:t>
            </a:fld>
            <a:endParaRPr lang="fr-FR" dirty="0">
              <a:solidFill>
                <a:schemeClr val="accent2">
                  <a:lumMod val="75000"/>
                </a:schemeClr>
              </a:solidFill>
            </a:endParaRPr>
          </a:p>
        </p:txBody>
      </p:sp>
      <p:sp>
        <p:nvSpPr>
          <p:cNvPr id="6" name="Titre 1"/>
          <p:cNvSpPr txBox="1">
            <a:spLocks/>
          </p:cNvSpPr>
          <p:nvPr/>
        </p:nvSpPr>
        <p:spPr>
          <a:xfrm>
            <a:off x="476251" y="142875"/>
            <a:ext cx="6286500" cy="1066800"/>
          </a:xfrm>
          <a:prstGeom prst="rect">
            <a:avLst/>
          </a:prstGeom>
        </p:spPr>
        <p:txBody>
          <a:bodyPr anchor="ctr">
            <a:normAutofit fontScale="97500"/>
          </a:bodyPr>
          <a:lstStyle/>
          <a:p>
            <a:pPr fontAlgn="auto">
              <a:spcAft>
                <a:spcPts val="0"/>
              </a:spcAft>
              <a:defRPr/>
            </a:pPr>
            <a:r>
              <a:rPr lang="fr-FR" sz="2000" b="1" dirty="0">
                <a:solidFill>
                  <a:schemeClr val="bg1"/>
                </a:solidFill>
                <a:latin typeface="Verdana" pitchFamily="34" charset="0"/>
                <a:ea typeface="Verdana" pitchFamily="34" charset="0"/>
                <a:cs typeface="Verdana" pitchFamily="34" charset="0"/>
              </a:rPr>
              <a:t>Résultats-Discussion</a:t>
            </a:r>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8935" y="296429"/>
            <a:ext cx="1098958" cy="1098958"/>
          </a:xfrm>
          <a:prstGeom prst="rect">
            <a:avLst/>
          </a:prstGeom>
        </p:spPr>
      </p:pic>
      <p:sp>
        <p:nvSpPr>
          <p:cNvPr id="8" name="ZoneTexte 7"/>
          <p:cNvSpPr txBox="1"/>
          <p:nvPr/>
        </p:nvSpPr>
        <p:spPr>
          <a:xfrm>
            <a:off x="11029751" y="1346403"/>
            <a:ext cx="1490492" cy="200055"/>
          </a:xfrm>
          <a:prstGeom prst="rect">
            <a:avLst/>
          </a:prstGeom>
          <a:noFill/>
        </p:spPr>
        <p:txBody>
          <a:bodyPr wrap="square" rtlCol="0">
            <a:spAutoFit/>
          </a:bodyPr>
          <a:lstStyle/>
          <a:p>
            <a:r>
              <a:rPr lang="fr-FR" sz="700" b="1" dirty="0" smtClean="0">
                <a:solidFill>
                  <a:schemeClr val="tx1">
                    <a:lumMod val="65000"/>
                    <a:lumOff val="35000"/>
                  </a:schemeClr>
                </a:solidFill>
                <a:latin typeface="Arial Black" panose="020B0A04020102020204" pitchFamily="34" charset="0"/>
              </a:rPr>
              <a:t>7-10 oct. 2015</a:t>
            </a:r>
            <a:endParaRPr lang="fr-FR" sz="700" b="1" dirty="0">
              <a:solidFill>
                <a:schemeClr val="tx1">
                  <a:lumMod val="65000"/>
                  <a:lumOff val="35000"/>
                </a:schemeClr>
              </a:solidFill>
              <a:latin typeface="Arial Black" panose="020B0A04020102020204" pitchFamily="34" charset="0"/>
            </a:endParaRPr>
          </a:p>
        </p:txBody>
      </p:sp>
      <p:sp>
        <p:nvSpPr>
          <p:cNvPr id="9" name="Titre 1"/>
          <p:cNvSpPr>
            <a:spLocks noGrp="1"/>
          </p:cNvSpPr>
          <p:nvPr>
            <p:ph type="title"/>
          </p:nvPr>
        </p:nvSpPr>
        <p:spPr bwMode="auto">
          <a:xfrm>
            <a:off x="431801" y="549276"/>
            <a:ext cx="6286500" cy="54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fr-FR" altLang="fr-FR" dirty="0" smtClean="0"/>
              <a:t>Résultats-Discussion</a:t>
            </a:r>
          </a:p>
        </p:txBody>
      </p:sp>
    </p:spTree>
    <p:extLst>
      <p:ext uri="{BB962C8B-B14F-4D97-AF65-F5344CB8AC3E}">
        <p14:creationId xmlns:p14="http://schemas.microsoft.com/office/powerpoint/2010/main" val="18842664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80000"/>
          </a:xfrm>
          <a:prstGeom prst="rect">
            <a:avLst/>
          </a:prstGeom>
          <a:gradFill flip="none" rotWithShape="1">
            <a:gsLst>
              <a:gs pos="0">
                <a:srgbClr val="797C80">
                  <a:tint val="66000"/>
                  <a:satMod val="160000"/>
                </a:srgbClr>
              </a:gs>
              <a:gs pos="50000">
                <a:srgbClr val="797C80">
                  <a:tint val="44500"/>
                  <a:satMod val="160000"/>
                </a:srgbClr>
              </a:gs>
              <a:gs pos="100000">
                <a:srgbClr val="797C8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0000" y="31180"/>
            <a:ext cx="972000" cy="972000"/>
          </a:xfrm>
          <a:prstGeom prst="rect">
            <a:avLst/>
          </a:prstGeom>
        </p:spPr>
      </p:pic>
      <p:sp>
        <p:nvSpPr>
          <p:cNvPr id="7" name="Espace réservé du contenu 2"/>
          <p:cNvSpPr>
            <a:spLocks noGrp="1"/>
          </p:cNvSpPr>
          <p:nvPr>
            <p:ph idx="1"/>
          </p:nvPr>
        </p:nvSpPr>
        <p:spPr bwMode="auto">
          <a:xfrm>
            <a:off x="1834991" y="1294638"/>
            <a:ext cx="8643938" cy="4803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p>
            <a:pPr algn="ctr">
              <a:lnSpc>
                <a:spcPct val="200000"/>
              </a:lnSpc>
              <a:buFont typeface="Arial" charset="0"/>
              <a:buNone/>
            </a:pPr>
            <a:r>
              <a:rPr lang="fr-FR" altLang="fr-FR" sz="2400" dirty="0" smtClean="0">
                <a:latin typeface="Calibri" pitchFamily="34" charset="0"/>
              </a:rPr>
              <a:t>Contexte</a:t>
            </a:r>
          </a:p>
          <a:p>
            <a:pPr algn="ctr">
              <a:lnSpc>
                <a:spcPct val="200000"/>
              </a:lnSpc>
              <a:buFont typeface="Arial" charset="0"/>
              <a:buNone/>
            </a:pPr>
            <a:r>
              <a:rPr lang="fr-FR" altLang="fr-FR" sz="2400" dirty="0" smtClean="0">
                <a:latin typeface="Calibri" pitchFamily="34" charset="0"/>
              </a:rPr>
              <a:t>Objectif</a:t>
            </a:r>
          </a:p>
          <a:p>
            <a:pPr algn="ctr">
              <a:lnSpc>
                <a:spcPct val="200000"/>
              </a:lnSpc>
              <a:buFont typeface="Arial" charset="0"/>
              <a:buNone/>
            </a:pPr>
            <a:r>
              <a:rPr lang="fr-FR" altLang="fr-FR" sz="2400" dirty="0" smtClean="0">
                <a:latin typeface="Calibri" pitchFamily="34" charset="0"/>
              </a:rPr>
              <a:t>Essais préliminaires</a:t>
            </a:r>
          </a:p>
          <a:p>
            <a:pPr algn="ctr">
              <a:lnSpc>
                <a:spcPct val="200000"/>
              </a:lnSpc>
              <a:buFont typeface="Arial" charset="0"/>
              <a:buNone/>
            </a:pPr>
            <a:r>
              <a:rPr lang="fr-FR" altLang="fr-FR" sz="2400" dirty="0" smtClean="0">
                <a:latin typeface="Calibri" pitchFamily="34" charset="0"/>
              </a:rPr>
              <a:t>Matériel et méthodes</a:t>
            </a:r>
          </a:p>
          <a:p>
            <a:pPr algn="ctr">
              <a:lnSpc>
                <a:spcPct val="200000"/>
              </a:lnSpc>
              <a:buFont typeface="Arial" charset="0"/>
              <a:buNone/>
            </a:pPr>
            <a:r>
              <a:rPr lang="fr-FR" altLang="fr-FR" sz="2400" dirty="0" smtClean="0">
                <a:latin typeface="Calibri" pitchFamily="34" charset="0"/>
              </a:rPr>
              <a:t>Résultats-Discussion</a:t>
            </a:r>
          </a:p>
          <a:p>
            <a:pPr algn="ctr">
              <a:lnSpc>
                <a:spcPct val="200000"/>
              </a:lnSpc>
              <a:buFont typeface="Arial" charset="0"/>
              <a:buNone/>
            </a:pPr>
            <a:r>
              <a:rPr lang="fr-FR" altLang="fr-FR" sz="2400" dirty="0" smtClean="0">
                <a:solidFill>
                  <a:srgbClr val="C00000"/>
                </a:solidFill>
                <a:latin typeface="Calibri" pitchFamily="34" charset="0"/>
              </a:rPr>
              <a:t>Conclusion</a:t>
            </a:r>
          </a:p>
        </p:txBody>
      </p:sp>
      <p:sp>
        <p:nvSpPr>
          <p:cNvPr id="8" name="Titre 1"/>
          <p:cNvSpPr>
            <a:spLocks noGrp="1"/>
          </p:cNvSpPr>
          <p:nvPr>
            <p:ph type="title"/>
          </p:nvPr>
        </p:nvSpPr>
        <p:spPr bwMode="auto">
          <a:xfrm>
            <a:off x="249174" y="209800"/>
            <a:ext cx="8229600" cy="660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fr-FR" altLang="fr-FR" smtClean="0"/>
              <a:t>Sommaire</a:t>
            </a:r>
          </a:p>
        </p:txBody>
      </p:sp>
      <p:sp>
        <p:nvSpPr>
          <p:cNvPr id="2" name="Espace réservé du numéro de diapositive 1"/>
          <p:cNvSpPr>
            <a:spLocks noGrp="1"/>
          </p:cNvSpPr>
          <p:nvPr>
            <p:ph type="sldNum" sz="quarter" idx="12"/>
          </p:nvPr>
        </p:nvSpPr>
        <p:spPr/>
        <p:txBody>
          <a:bodyPr/>
          <a:lstStyle/>
          <a:p>
            <a:fld id="{7E38C6FA-3382-4AC8-891A-48023CB5D0D0}" type="slidenum">
              <a:rPr lang="fr-FR" smtClean="0"/>
              <a:t>28</a:t>
            </a:fld>
            <a:endParaRPr lang="fr-FR"/>
          </a:p>
        </p:txBody>
      </p:sp>
    </p:spTree>
    <p:extLst>
      <p:ext uri="{BB962C8B-B14F-4D97-AF65-F5344CB8AC3E}">
        <p14:creationId xmlns:p14="http://schemas.microsoft.com/office/powerpoint/2010/main" val="23792304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797" y="1659954"/>
            <a:ext cx="11379200" cy="1439862"/>
          </a:xfrm>
          <a:prstGeom prst="roundRect">
            <a:avLst/>
          </a:prstGeom>
          <a:ln w="28575">
            <a:noFill/>
          </a:ln>
        </p:spPr>
        <p:style>
          <a:lnRef idx="2">
            <a:schemeClr val="accent4"/>
          </a:lnRef>
          <a:fillRef idx="1">
            <a:schemeClr val="lt1"/>
          </a:fillRef>
          <a:effectRef idx="0">
            <a:schemeClr val="accent4"/>
          </a:effectRef>
          <a:fontRef idx="minor">
            <a:schemeClr val="dk1"/>
          </a:fontRef>
        </p:style>
        <p:txBody>
          <a:bodyPr>
            <a:noAutofit/>
          </a:bodyPr>
          <a:lstStyle/>
          <a:p>
            <a:pPr marL="365760" indent="-256032" fontAlgn="auto">
              <a:spcAft>
                <a:spcPts val="0"/>
              </a:spcAft>
              <a:buClr>
                <a:srgbClr val="C00000"/>
              </a:buClr>
              <a:buFont typeface="Wingdings" pitchFamily="2" charset="2"/>
              <a:buChar char="q"/>
              <a:defRPr/>
            </a:pPr>
            <a:r>
              <a:rPr lang="fr-FR" sz="2200" dirty="0" smtClean="0"/>
              <a:t> Humidité </a:t>
            </a:r>
            <a:r>
              <a:rPr lang="fr-FR" sz="2200" dirty="0"/>
              <a:t>résiduelle </a:t>
            </a:r>
            <a:r>
              <a:rPr lang="fr-FR" sz="2200" dirty="0" smtClean="0">
                <a:sym typeface="Wingdings" pitchFamily="2" charset="2"/>
              </a:rPr>
              <a:t> </a:t>
            </a:r>
            <a:r>
              <a:rPr lang="fr-FR" sz="2200" dirty="0">
                <a:sym typeface="Wingdings" pitchFamily="2" charset="2"/>
              </a:rPr>
              <a:t>T</a:t>
            </a:r>
            <a:r>
              <a:rPr lang="fr-FR" sz="2200" dirty="0" smtClean="0"/>
              <a:t>emps limité </a:t>
            </a:r>
            <a:r>
              <a:rPr lang="fr-FR" sz="2200" dirty="0"/>
              <a:t>dans les </a:t>
            </a:r>
            <a:r>
              <a:rPr lang="fr-FR" sz="2200" dirty="0" smtClean="0"/>
              <a:t>compositions </a:t>
            </a:r>
          </a:p>
          <a:p>
            <a:pPr marL="923544" lvl="2" indent="-219456" fontAlgn="auto">
              <a:spcAft>
                <a:spcPts val="0"/>
              </a:spcAft>
              <a:buFont typeface="Wingdings 2"/>
              <a:buNone/>
              <a:defRPr/>
            </a:pPr>
            <a:r>
              <a:rPr lang="fr-FR" sz="2200" dirty="0" smtClean="0">
                <a:sym typeface="Wingdings"/>
              </a:rPr>
              <a:t> </a:t>
            </a:r>
            <a:r>
              <a:rPr lang="fr-FR" sz="2200" dirty="0" smtClean="0"/>
              <a:t>durée max = 7 </a:t>
            </a:r>
            <a:r>
              <a:rPr lang="fr-FR" sz="2200" dirty="0"/>
              <a:t>jours </a:t>
            </a:r>
            <a:r>
              <a:rPr lang="fr-FR" sz="2200" dirty="0" smtClean="0"/>
              <a:t>(conteneur)</a:t>
            </a:r>
          </a:p>
          <a:p>
            <a:pPr marL="923544" lvl="2" indent="-219456" fontAlgn="auto">
              <a:spcAft>
                <a:spcPts val="0"/>
              </a:spcAft>
              <a:buFont typeface="Wingdings 2"/>
              <a:buNone/>
              <a:defRPr/>
            </a:pPr>
            <a:r>
              <a:rPr lang="fr-FR" sz="2200" smtClean="0">
                <a:sym typeface="Wingdings"/>
              </a:rPr>
              <a:t> </a:t>
            </a:r>
            <a:r>
              <a:rPr lang="fr-FR" sz="2200" smtClean="0"/>
              <a:t>durée </a:t>
            </a:r>
            <a:r>
              <a:rPr lang="fr-FR" sz="2200" dirty="0" smtClean="0"/>
              <a:t>max = 10 jours (double </a:t>
            </a:r>
            <a:r>
              <a:rPr lang="fr-FR" sz="2200" dirty="0"/>
              <a:t>emballage </a:t>
            </a:r>
            <a:r>
              <a:rPr lang="fr-FR" sz="2200" dirty="0" smtClean="0"/>
              <a:t>NT)</a:t>
            </a:r>
          </a:p>
          <a:p>
            <a:pPr marL="366331" indent="-219456" fontAlgn="auto">
              <a:spcAft>
                <a:spcPts val="0"/>
              </a:spcAft>
              <a:buFont typeface="Wingdings 2"/>
              <a:buNone/>
              <a:defRPr/>
            </a:pPr>
            <a:r>
              <a:rPr lang="fr-FR" sz="2200" dirty="0" smtClean="0">
                <a:solidFill>
                  <a:schemeClr val="tx1"/>
                </a:solidFill>
                <a:sym typeface="Wingdings" pitchFamily="2" charset="2"/>
              </a:rPr>
              <a:t> </a:t>
            </a:r>
            <a:r>
              <a:rPr lang="fr-FR" sz="2200" b="1" dirty="0" smtClean="0">
                <a:solidFill>
                  <a:schemeClr val="tx1"/>
                </a:solidFill>
              </a:rPr>
              <a:t>Délai de présence de l’humidité résiduelle serait donc prévisible</a:t>
            </a:r>
          </a:p>
          <a:p>
            <a:pPr marL="109728" indent="0" fontAlgn="auto">
              <a:spcAft>
                <a:spcPts val="0"/>
              </a:spcAft>
              <a:buClr>
                <a:schemeClr val="accent3"/>
              </a:buClr>
              <a:buFont typeface="Georgia"/>
              <a:buNone/>
              <a:defRPr/>
            </a:pPr>
            <a:endParaRPr lang="fr-FR" sz="2200" dirty="0" smtClean="0"/>
          </a:p>
          <a:p>
            <a:pPr marL="109728" indent="0" fontAlgn="auto">
              <a:spcAft>
                <a:spcPts val="0"/>
              </a:spcAft>
              <a:buClr>
                <a:schemeClr val="accent3"/>
              </a:buClr>
              <a:buFont typeface="Georgia"/>
              <a:buNone/>
              <a:defRPr/>
            </a:pPr>
            <a:endParaRPr lang="fr-FR" sz="2200" dirty="0" smtClean="0"/>
          </a:p>
          <a:p>
            <a:pPr marL="109728" indent="0" fontAlgn="auto">
              <a:spcAft>
                <a:spcPts val="0"/>
              </a:spcAft>
              <a:buClr>
                <a:schemeClr val="accent3"/>
              </a:buClr>
              <a:buFont typeface="Wingdings" pitchFamily="2" charset="2"/>
              <a:buChar char="q"/>
              <a:defRPr/>
            </a:pPr>
            <a:endParaRPr lang="fr-FR" sz="2200" dirty="0" smtClean="0"/>
          </a:p>
          <a:p>
            <a:pPr marL="365760" indent="-256032" fontAlgn="auto">
              <a:spcAft>
                <a:spcPts val="0"/>
              </a:spcAft>
              <a:buClr>
                <a:schemeClr val="accent3"/>
              </a:buClr>
              <a:buFont typeface="Georgia"/>
              <a:buNone/>
              <a:defRPr/>
            </a:pPr>
            <a:endParaRPr lang="fr-FR" sz="2200" dirty="0" smtClean="0"/>
          </a:p>
          <a:p>
            <a:pPr marL="365760" indent="-256032" fontAlgn="auto">
              <a:spcAft>
                <a:spcPts val="0"/>
              </a:spcAft>
              <a:buClr>
                <a:schemeClr val="accent3"/>
              </a:buClr>
              <a:buFont typeface="Georgia"/>
              <a:buNone/>
              <a:defRPr/>
            </a:pPr>
            <a:endParaRPr lang="fr-FR" sz="2200" dirty="0"/>
          </a:p>
        </p:txBody>
      </p:sp>
      <p:sp>
        <p:nvSpPr>
          <p:cNvPr id="4" name="Espace réservé du numéro de diapositive 3"/>
          <p:cNvSpPr>
            <a:spLocks noGrp="1"/>
          </p:cNvSpPr>
          <p:nvPr>
            <p:ph type="sldNum" sz="quarter" idx="12"/>
          </p:nvPr>
        </p:nvSpPr>
        <p:spPr>
          <a:xfrm>
            <a:off x="10953751" y="6448426"/>
            <a:ext cx="1016000" cy="365125"/>
          </a:xfrm>
        </p:spPr>
        <p:txBody>
          <a:bodyPr/>
          <a:lstStyle/>
          <a:p>
            <a:pPr>
              <a:defRPr/>
            </a:pPr>
            <a:fld id="{4978F769-C265-4F7B-BA79-26DEBBA0422E}" type="slidenum">
              <a:rPr lang="fr-FR">
                <a:solidFill>
                  <a:schemeClr val="accent2">
                    <a:lumMod val="75000"/>
                  </a:schemeClr>
                </a:solidFill>
              </a:rPr>
              <a:pPr>
                <a:defRPr/>
              </a:pPr>
              <a:t>29</a:t>
            </a:fld>
            <a:endParaRPr lang="fr-FR" dirty="0">
              <a:solidFill>
                <a:schemeClr val="accent2">
                  <a:lumMod val="75000"/>
                </a:schemeClr>
              </a:solidFill>
            </a:endParaRPr>
          </a:p>
        </p:txBody>
      </p:sp>
      <p:sp>
        <p:nvSpPr>
          <p:cNvPr id="8" name="Espace réservé du contenu 2"/>
          <p:cNvSpPr txBox="1">
            <a:spLocks/>
          </p:cNvSpPr>
          <p:nvPr/>
        </p:nvSpPr>
        <p:spPr>
          <a:xfrm>
            <a:off x="367285" y="3633788"/>
            <a:ext cx="11300460" cy="1447800"/>
          </a:xfrm>
          <a:prstGeom prst="roundRect">
            <a:avLst/>
          </a:prstGeom>
          <a:ln w="28575">
            <a:noFill/>
          </a:ln>
        </p:spPr>
        <p:style>
          <a:lnRef idx="2">
            <a:schemeClr val="accent4"/>
          </a:lnRef>
          <a:fillRef idx="1">
            <a:schemeClr val="lt1"/>
          </a:fillRef>
          <a:effectRef idx="0">
            <a:schemeClr val="accent4"/>
          </a:effectRef>
          <a:fontRef idx="minor">
            <a:schemeClr val="dk1"/>
          </a:fontRef>
        </p:style>
        <p:txBody>
          <a:bodyPr>
            <a:normAutofit/>
          </a:bodyPr>
          <a:lstStyle/>
          <a:p>
            <a:pPr marL="365760" indent="-256032" fontAlgn="auto">
              <a:spcBef>
                <a:spcPts val="300"/>
              </a:spcBef>
              <a:spcAft>
                <a:spcPts val="0"/>
              </a:spcAft>
              <a:buClr>
                <a:srgbClr val="C00000"/>
              </a:buClr>
              <a:buFont typeface="Wingdings" pitchFamily="2" charset="2"/>
              <a:buChar char="q"/>
              <a:defRPr/>
            </a:pPr>
            <a:r>
              <a:rPr lang="fr-FR" sz="2200" dirty="0"/>
              <a:t> </a:t>
            </a:r>
            <a:r>
              <a:rPr lang="fr-FR" sz="2200" dirty="0" smtClean="0"/>
              <a:t>100</a:t>
            </a:r>
            <a:r>
              <a:rPr lang="fr-FR" sz="2200" dirty="0"/>
              <a:t>% de compositions stériles </a:t>
            </a:r>
            <a:r>
              <a:rPr lang="fr-FR" sz="2200" dirty="0">
                <a:sym typeface="Wingdings" pitchFamily="2" charset="2"/>
              </a:rPr>
              <a:t> </a:t>
            </a:r>
            <a:r>
              <a:rPr lang="fr-FR" sz="2200" dirty="0"/>
              <a:t>aucune contamination quel que soit le type d’emballage (210 tubes ensemencés)</a:t>
            </a:r>
          </a:p>
          <a:p>
            <a:pPr fontAlgn="auto">
              <a:spcBef>
                <a:spcPts val="300"/>
              </a:spcBef>
              <a:spcAft>
                <a:spcPts val="0"/>
              </a:spcAft>
              <a:defRPr/>
            </a:pPr>
            <a:r>
              <a:rPr lang="fr-FR" sz="2400" b="1" dirty="0">
                <a:solidFill>
                  <a:schemeClr val="tx1"/>
                </a:solidFill>
                <a:sym typeface="Wingdings" pitchFamily="2" charset="2"/>
              </a:rPr>
              <a:t></a:t>
            </a:r>
            <a:r>
              <a:rPr lang="fr-FR" sz="2200" b="1" dirty="0"/>
              <a:t> </a:t>
            </a:r>
            <a:r>
              <a:rPr lang="fr-FR" sz="2000" b="1" dirty="0"/>
              <a:t>En accord avec l’Evidence </a:t>
            </a:r>
            <a:r>
              <a:rPr lang="fr-FR" sz="2000" b="1" dirty="0" err="1"/>
              <a:t>based</a:t>
            </a:r>
            <a:r>
              <a:rPr lang="fr-FR" sz="2000" b="1" dirty="0"/>
              <a:t> practice</a:t>
            </a:r>
          </a:p>
          <a:p>
            <a:pPr marL="365760" indent="-256032" fontAlgn="auto">
              <a:spcBef>
                <a:spcPts val="300"/>
              </a:spcBef>
              <a:spcAft>
                <a:spcPts val="0"/>
              </a:spcAft>
              <a:buClr>
                <a:schemeClr val="accent3"/>
              </a:buClr>
              <a:buFont typeface="Wingdings" pitchFamily="2" charset="2"/>
              <a:buChar char="q"/>
              <a:defRPr/>
            </a:pPr>
            <a:endParaRPr lang="fr-FR" sz="2800" dirty="0"/>
          </a:p>
          <a:p>
            <a:pPr marL="109728" fontAlgn="auto">
              <a:spcBef>
                <a:spcPts val="300"/>
              </a:spcBef>
              <a:spcAft>
                <a:spcPts val="0"/>
              </a:spcAft>
              <a:buClr>
                <a:schemeClr val="accent3"/>
              </a:buClr>
              <a:defRPr/>
            </a:pPr>
            <a:endParaRPr lang="fr-FR" sz="2800" dirty="0"/>
          </a:p>
          <a:p>
            <a:pPr marL="365760" indent="-256032" fontAlgn="auto">
              <a:spcBef>
                <a:spcPts val="300"/>
              </a:spcBef>
              <a:spcAft>
                <a:spcPts val="0"/>
              </a:spcAft>
              <a:buClr>
                <a:schemeClr val="accent3"/>
              </a:buClr>
              <a:buFont typeface="Georgia"/>
              <a:buNone/>
              <a:defRPr/>
            </a:pPr>
            <a:endParaRPr lang="fr-FR" sz="2800" dirty="0"/>
          </a:p>
          <a:p>
            <a:pPr marL="365760" indent="-256032" fontAlgn="auto">
              <a:spcBef>
                <a:spcPts val="300"/>
              </a:spcBef>
              <a:spcAft>
                <a:spcPts val="0"/>
              </a:spcAft>
              <a:buClr>
                <a:schemeClr val="accent3"/>
              </a:buClr>
              <a:buFont typeface="Georgia"/>
              <a:buNone/>
              <a:defRPr/>
            </a:pPr>
            <a:endParaRPr lang="fr-FR" sz="2800" dirty="0"/>
          </a:p>
        </p:txBody>
      </p:sp>
      <p:sp>
        <p:nvSpPr>
          <p:cNvPr id="32773" name="Titre 1"/>
          <p:cNvSpPr>
            <a:spLocks noGrp="1"/>
          </p:cNvSpPr>
          <p:nvPr>
            <p:ph type="title"/>
          </p:nvPr>
        </p:nvSpPr>
        <p:spPr bwMode="auto">
          <a:xfrm>
            <a:off x="239184" y="476250"/>
            <a:ext cx="10972800" cy="550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fr-FR" altLang="fr-FR" smtClean="0"/>
              <a:t>Conclusions</a:t>
            </a: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88935" y="296429"/>
            <a:ext cx="1098958" cy="1098958"/>
          </a:xfrm>
          <a:prstGeom prst="rect">
            <a:avLst/>
          </a:prstGeom>
        </p:spPr>
      </p:pic>
      <p:sp>
        <p:nvSpPr>
          <p:cNvPr id="7" name="ZoneTexte 6"/>
          <p:cNvSpPr txBox="1"/>
          <p:nvPr/>
        </p:nvSpPr>
        <p:spPr>
          <a:xfrm>
            <a:off x="11029751" y="1346403"/>
            <a:ext cx="1490492" cy="200055"/>
          </a:xfrm>
          <a:prstGeom prst="rect">
            <a:avLst/>
          </a:prstGeom>
          <a:noFill/>
        </p:spPr>
        <p:txBody>
          <a:bodyPr wrap="square" rtlCol="0">
            <a:spAutoFit/>
          </a:bodyPr>
          <a:lstStyle/>
          <a:p>
            <a:r>
              <a:rPr lang="fr-FR" sz="700" b="1" dirty="0" smtClean="0">
                <a:solidFill>
                  <a:schemeClr val="tx1">
                    <a:lumMod val="65000"/>
                    <a:lumOff val="35000"/>
                  </a:schemeClr>
                </a:solidFill>
                <a:latin typeface="Arial Black" panose="020B0A04020102020204" pitchFamily="34" charset="0"/>
              </a:rPr>
              <a:t>7-10 oct. 2015</a:t>
            </a:r>
            <a:endParaRPr lang="fr-FR" sz="700" b="1" dirty="0">
              <a:solidFill>
                <a:schemeClr val="tx1">
                  <a:lumMod val="65000"/>
                  <a:lumOff val="35000"/>
                </a:schemeClr>
              </a:solidFill>
              <a:latin typeface="Arial Black" panose="020B0A04020102020204" pitchFamily="34" charset="0"/>
            </a:endParaRPr>
          </a:p>
        </p:txBody>
      </p:sp>
    </p:spTree>
    <p:extLst>
      <p:ext uri="{BB962C8B-B14F-4D97-AF65-F5344CB8AC3E}">
        <p14:creationId xmlns:p14="http://schemas.microsoft.com/office/powerpoint/2010/main" val="3391082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80000"/>
          </a:xfrm>
          <a:prstGeom prst="rect">
            <a:avLst/>
          </a:prstGeom>
          <a:gradFill flip="none" rotWithShape="1">
            <a:gsLst>
              <a:gs pos="0">
                <a:srgbClr val="797C80">
                  <a:tint val="66000"/>
                  <a:satMod val="160000"/>
                </a:srgbClr>
              </a:gs>
              <a:gs pos="50000">
                <a:srgbClr val="797C80">
                  <a:tint val="44500"/>
                  <a:satMod val="160000"/>
                </a:srgbClr>
              </a:gs>
              <a:gs pos="100000">
                <a:srgbClr val="797C8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0000" y="31180"/>
            <a:ext cx="972000" cy="972000"/>
          </a:xfrm>
          <a:prstGeom prst="rect">
            <a:avLst/>
          </a:prstGeom>
        </p:spPr>
      </p:pic>
      <p:sp>
        <p:nvSpPr>
          <p:cNvPr id="7" name="Espace réservé du contenu 2"/>
          <p:cNvSpPr>
            <a:spLocks noGrp="1"/>
          </p:cNvSpPr>
          <p:nvPr>
            <p:ph idx="1"/>
          </p:nvPr>
        </p:nvSpPr>
        <p:spPr bwMode="auto">
          <a:xfrm>
            <a:off x="1834991" y="1294638"/>
            <a:ext cx="8643938" cy="4803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p>
            <a:pPr algn="ctr">
              <a:lnSpc>
                <a:spcPct val="200000"/>
              </a:lnSpc>
              <a:buFont typeface="Arial" charset="0"/>
              <a:buNone/>
            </a:pPr>
            <a:r>
              <a:rPr lang="fr-FR" altLang="fr-FR" sz="2400" dirty="0" smtClean="0">
                <a:solidFill>
                  <a:srgbClr val="C00000"/>
                </a:solidFill>
                <a:latin typeface="Calibri" pitchFamily="34" charset="0"/>
              </a:rPr>
              <a:t>Contexte</a:t>
            </a:r>
          </a:p>
          <a:p>
            <a:pPr algn="ctr">
              <a:lnSpc>
                <a:spcPct val="200000"/>
              </a:lnSpc>
              <a:buFont typeface="Arial" charset="0"/>
              <a:buNone/>
            </a:pPr>
            <a:r>
              <a:rPr lang="fr-FR" altLang="fr-FR" sz="2400" dirty="0" smtClean="0">
                <a:latin typeface="Calibri" pitchFamily="34" charset="0"/>
              </a:rPr>
              <a:t>Objectif</a:t>
            </a:r>
          </a:p>
          <a:p>
            <a:pPr algn="ctr">
              <a:lnSpc>
                <a:spcPct val="200000"/>
              </a:lnSpc>
              <a:buFont typeface="Arial" charset="0"/>
              <a:buNone/>
            </a:pPr>
            <a:r>
              <a:rPr lang="fr-FR" altLang="fr-FR" sz="2400" dirty="0" smtClean="0">
                <a:latin typeface="Calibri" pitchFamily="34" charset="0"/>
              </a:rPr>
              <a:t>Essais préliminaires</a:t>
            </a:r>
          </a:p>
          <a:p>
            <a:pPr algn="ctr">
              <a:lnSpc>
                <a:spcPct val="200000"/>
              </a:lnSpc>
              <a:buFont typeface="Arial" charset="0"/>
              <a:buNone/>
            </a:pPr>
            <a:r>
              <a:rPr lang="fr-FR" altLang="fr-FR" sz="2400" dirty="0" smtClean="0">
                <a:latin typeface="Calibri" pitchFamily="34" charset="0"/>
              </a:rPr>
              <a:t>Matériel et méthodes</a:t>
            </a:r>
          </a:p>
          <a:p>
            <a:pPr algn="ctr">
              <a:lnSpc>
                <a:spcPct val="200000"/>
              </a:lnSpc>
              <a:buFont typeface="Arial" charset="0"/>
              <a:buNone/>
            </a:pPr>
            <a:r>
              <a:rPr lang="fr-FR" altLang="fr-FR" sz="2400" dirty="0" smtClean="0">
                <a:latin typeface="Calibri" pitchFamily="34" charset="0"/>
              </a:rPr>
              <a:t>Résultats-Discussion</a:t>
            </a:r>
          </a:p>
          <a:p>
            <a:pPr algn="ctr">
              <a:lnSpc>
                <a:spcPct val="200000"/>
              </a:lnSpc>
              <a:buFont typeface="Arial" charset="0"/>
              <a:buNone/>
            </a:pPr>
            <a:r>
              <a:rPr lang="fr-FR" altLang="fr-FR" sz="2400" dirty="0" smtClean="0">
                <a:latin typeface="Calibri" pitchFamily="34" charset="0"/>
              </a:rPr>
              <a:t>Conclusion</a:t>
            </a:r>
          </a:p>
        </p:txBody>
      </p:sp>
      <p:sp>
        <p:nvSpPr>
          <p:cNvPr id="8" name="Titre 1"/>
          <p:cNvSpPr>
            <a:spLocks noGrp="1"/>
          </p:cNvSpPr>
          <p:nvPr>
            <p:ph type="title"/>
          </p:nvPr>
        </p:nvSpPr>
        <p:spPr bwMode="auto">
          <a:xfrm>
            <a:off x="249174" y="209800"/>
            <a:ext cx="8229600" cy="660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fr-FR" altLang="fr-FR" smtClean="0"/>
              <a:t>Sommaire</a:t>
            </a:r>
          </a:p>
        </p:txBody>
      </p:sp>
      <p:sp>
        <p:nvSpPr>
          <p:cNvPr id="2" name="Espace réservé du numéro de diapositive 1"/>
          <p:cNvSpPr>
            <a:spLocks noGrp="1"/>
          </p:cNvSpPr>
          <p:nvPr>
            <p:ph type="sldNum" sz="quarter" idx="12"/>
          </p:nvPr>
        </p:nvSpPr>
        <p:spPr/>
        <p:txBody>
          <a:bodyPr/>
          <a:lstStyle/>
          <a:p>
            <a:fld id="{7E38C6FA-3382-4AC8-891A-48023CB5D0D0}" type="slidenum">
              <a:rPr lang="fr-FR" smtClean="0"/>
              <a:t>3</a:t>
            </a:fld>
            <a:endParaRPr lang="fr-FR"/>
          </a:p>
        </p:txBody>
      </p:sp>
    </p:spTree>
    <p:extLst>
      <p:ext uri="{BB962C8B-B14F-4D97-AF65-F5344CB8AC3E}">
        <p14:creationId xmlns:p14="http://schemas.microsoft.com/office/powerpoint/2010/main" val="12811227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1"/>
          <p:cNvSpPr>
            <a:spLocks noGrp="1"/>
          </p:cNvSpPr>
          <p:nvPr>
            <p:ph type="title"/>
          </p:nvPr>
        </p:nvSpPr>
        <p:spPr bwMode="auto">
          <a:xfrm>
            <a:off x="334433" y="620713"/>
            <a:ext cx="6953251" cy="40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fr-FR" altLang="fr-FR" smtClean="0"/>
              <a:t>Conclusion</a:t>
            </a:r>
          </a:p>
        </p:txBody>
      </p:sp>
      <p:sp>
        <p:nvSpPr>
          <p:cNvPr id="4" name="Espace réservé du numéro de diapositive 3"/>
          <p:cNvSpPr>
            <a:spLocks noGrp="1"/>
          </p:cNvSpPr>
          <p:nvPr>
            <p:ph type="sldNum" sz="quarter" idx="12"/>
          </p:nvPr>
        </p:nvSpPr>
        <p:spPr>
          <a:xfrm>
            <a:off x="10953751" y="6286501"/>
            <a:ext cx="1016000" cy="365125"/>
          </a:xfrm>
        </p:spPr>
        <p:txBody>
          <a:bodyPr/>
          <a:lstStyle/>
          <a:p>
            <a:pPr>
              <a:defRPr/>
            </a:pPr>
            <a:fld id="{96770E98-01E1-4625-869C-33EB8FA2CA78}" type="slidenum">
              <a:rPr lang="fr-FR">
                <a:solidFill>
                  <a:schemeClr val="accent2">
                    <a:lumMod val="75000"/>
                  </a:schemeClr>
                </a:solidFill>
              </a:rPr>
              <a:pPr>
                <a:defRPr/>
              </a:pPr>
              <a:t>30</a:t>
            </a:fld>
            <a:endParaRPr lang="fr-FR" dirty="0">
              <a:solidFill>
                <a:schemeClr val="accent2">
                  <a:lumMod val="75000"/>
                </a:schemeClr>
              </a:solidFill>
            </a:endParaRPr>
          </a:p>
        </p:txBody>
      </p:sp>
      <p:sp>
        <p:nvSpPr>
          <p:cNvPr id="2" name="ZoneTexte 1"/>
          <p:cNvSpPr txBox="1"/>
          <p:nvPr/>
        </p:nvSpPr>
        <p:spPr>
          <a:xfrm>
            <a:off x="556684" y="2492375"/>
            <a:ext cx="11328400" cy="2062103"/>
          </a:xfrm>
          <a:prstGeom prst="rect">
            <a:avLst/>
          </a:prstGeom>
          <a:noFill/>
        </p:spPr>
        <p:txBody>
          <a:bodyPr>
            <a:spAutoFit/>
          </a:bodyPr>
          <a:lstStyle/>
          <a:p>
            <a:pPr algn="ctr" fontAlgn="auto">
              <a:spcBef>
                <a:spcPts val="0"/>
              </a:spcBef>
              <a:spcAft>
                <a:spcPts val="0"/>
              </a:spcAft>
              <a:defRPr/>
            </a:pPr>
            <a:r>
              <a:rPr lang="fr-FR" sz="3200" b="1" dirty="0">
                <a:solidFill>
                  <a:schemeClr val="dk1"/>
                </a:solidFill>
                <a:latin typeface="+mn-lt"/>
                <a:cs typeface="+mn-cs"/>
              </a:rPr>
              <a:t>En présence d’eau résiduelle, l’état stérile est conservé au minimum 14 jours dans les plateaux opératoires emballés en conteneur ou en double emballage </a:t>
            </a:r>
            <a:r>
              <a:rPr lang="fr-FR" sz="3200" b="1" dirty="0" smtClean="0">
                <a:solidFill>
                  <a:schemeClr val="dk1"/>
                </a:solidFill>
                <a:latin typeface="+mn-lt"/>
                <a:cs typeface="+mn-cs"/>
              </a:rPr>
              <a:t>non-tissé.</a:t>
            </a:r>
            <a:endParaRPr lang="fr-FR" sz="3200" b="1" dirty="0">
              <a:solidFill>
                <a:schemeClr val="dk1"/>
              </a:solidFill>
              <a:latin typeface="+mn-lt"/>
              <a:cs typeface="+mn-cs"/>
            </a:endParaRPr>
          </a:p>
          <a:p>
            <a:pPr>
              <a:defRPr/>
            </a:pPr>
            <a:endParaRPr lang="fr-FR" sz="3200" dirty="0"/>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88935" y="296429"/>
            <a:ext cx="1098958" cy="1098958"/>
          </a:xfrm>
          <a:prstGeom prst="rect">
            <a:avLst/>
          </a:prstGeom>
        </p:spPr>
      </p:pic>
      <p:sp>
        <p:nvSpPr>
          <p:cNvPr id="6" name="ZoneTexte 5"/>
          <p:cNvSpPr txBox="1"/>
          <p:nvPr/>
        </p:nvSpPr>
        <p:spPr>
          <a:xfrm>
            <a:off x="11029751" y="1346403"/>
            <a:ext cx="1490492" cy="200055"/>
          </a:xfrm>
          <a:prstGeom prst="rect">
            <a:avLst/>
          </a:prstGeom>
          <a:noFill/>
        </p:spPr>
        <p:txBody>
          <a:bodyPr wrap="square" rtlCol="0">
            <a:spAutoFit/>
          </a:bodyPr>
          <a:lstStyle/>
          <a:p>
            <a:r>
              <a:rPr lang="fr-FR" sz="700" b="1" dirty="0" smtClean="0">
                <a:solidFill>
                  <a:schemeClr val="tx1">
                    <a:lumMod val="65000"/>
                    <a:lumOff val="35000"/>
                  </a:schemeClr>
                </a:solidFill>
                <a:latin typeface="Arial Black" panose="020B0A04020102020204" pitchFamily="34" charset="0"/>
              </a:rPr>
              <a:t>7-10 oct. 2015</a:t>
            </a:r>
            <a:endParaRPr lang="fr-FR" sz="700" b="1" dirty="0">
              <a:solidFill>
                <a:schemeClr val="tx1">
                  <a:lumMod val="65000"/>
                  <a:lumOff val="35000"/>
                </a:schemeClr>
              </a:solidFill>
              <a:latin typeface="Arial Black" panose="020B0A04020102020204" pitchFamily="34" charset="0"/>
            </a:endParaRPr>
          </a:p>
        </p:txBody>
      </p:sp>
    </p:spTree>
    <p:extLst>
      <p:ext uri="{BB962C8B-B14F-4D97-AF65-F5344CB8AC3E}">
        <p14:creationId xmlns:p14="http://schemas.microsoft.com/office/powerpoint/2010/main" val="7077689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re 1"/>
          <p:cNvSpPr>
            <a:spLocks noGrp="1"/>
          </p:cNvSpPr>
          <p:nvPr>
            <p:ph type="title"/>
          </p:nvPr>
        </p:nvSpPr>
        <p:spPr bwMode="auto">
          <a:xfrm>
            <a:off x="2256367" y="2297177"/>
            <a:ext cx="7867651" cy="709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a:r>
              <a:rPr lang="fr-FR" altLang="fr-FR" b="1" dirty="0" smtClean="0">
                <a:solidFill>
                  <a:srgbClr val="C00000"/>
                </a:solidFill>
              </a:rPr>
              <a:t>Merci de votre attention</a:t>
            </a:r>
            <a:r>
              <a:rPr lang="fr-FR" altLang="fr-FR" dirty="0" smtClean="0">
                <a:solidFill>
                  <a:srgbClr val="C00000"/>
                </a:solidFill>
              </a:rPr>
              <a:t/>
            </a:r>
            <a:br>
              <a:rPr lang="fr-FR" altLang="fr-FR" dirty="0" smtClean="0">
                <a:solidFill>
                  <a:srgbClr val="C00000"/>
                </a:solidFill>
              </a:rPr>
            </a:br>
            <a:r>
              <a:rPr lang="fr-FR" altLang="fr-FR" dirty="0" smtClean="0">
                <a:solidFill>
                  <a:srgbClr val="C00000"/>
                </a:solidFill>
              </a:rPr>
              <a:t/>
            </a:r>
            <a:br>
              <a:rPr lang="fr-FR" altLang="fr-FR" dirty="0" smtClean="0">
                <a:solidFill>
                  <a:srgbClr val="C00000"/>
                </a:solidFill>
              </a:rPr>
            </a:br>
            <a:r>
              <a:rPr lang="fr-FR" altLang="fr-FR" sz="1400" i="1" dirty="0" smtClean="0">
                <a:solidFill>
                  <a:srgbClr val="C00000"/>
                </a:solidFill>
              </a:rPr>
              <a:t>camille.fayard@ch-metropole-savoie.fr</a:t>
            </a:r>
          </a:p>
        </p:txBody>
      </p:sp>
      <p:sp>
        <p:nvSpPr>
          <p:cNvPr id="6" name="Titre 1"/>
          <p:cNvSpPr txBox="1">
            <a:spLocks/>
          </p:cNvSpPr>
          <p:nvPr/>
        </p:nvSpPr>
        <p:spPr bwMode="auto">
          <a:xfrm>
            <a:off x="2077975" y="4292601"/>
            <a:ext cx="9467849" cy="8286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fontAlgn="base" hangingPunct="0">
              <a:spcBef>
                <a:spcPct val="0"/>
              </a:spcBef>
              <a:spcAft>
                <a:spcPct val="0"/>
              </a:spcAft>
              <a:defRPr sz="2000" b="1" kern="1200">
                <a:solidFill>
                  <a:schemeClr val="bg1"/>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000" b="1">
                <a:solidFill>
                  <a:schemeClr val="bg1"/>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000" b="1">
                <a:solidFill>
                  <a:schemeClr val="bg1"/>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000" b="1">
                <a:solidFill>
                  <a:schemeClr val="bg1"/>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000" b="1">
                <a:solidFill>
                  <a:schemeClr val="bg1"/>
                </a:solidFill>
                <a:latin typeface="Verdana" pitchFamily="34" charset="0"/>
                <a:ea typeface="Verdana" pitchFamily="34" charset="0"/>
                <a:cs typeface="Verdana" pitchFamily="34" charset="0"/>
              </a:defRPr>
            </a:lvl5pPr>
            <a:lvl6pPr marL="457200" algn="l" rtl="0" fontAlgn="base">
              <a:spcBef>
                <a:spcPct val="0"/>
              </a:spcBef>
              <a:spcAft>
                <a:spcPct val="0"/>
              </a:spcAft>
              <a:defRPr sz="2000" b="1">
                <a:solidFill>
                  <a:schemeClr val="bg1"/>
                </a:solidFill>
                <a:latin typeface="Verdana" pitchFamily="34" charset="0"/>
                <a:ea typeface="Verdana" pitchFamily="34" charset="0"/>
                <a:cs typeface="Verdana" pitchFamily="34" charset="0"/>
              </a:defRPr>
            </a:lvl6pPr>
            <a:lvl7pPr marL="914400" algn="l" rtl="0" fontAlgn="base">
              <a:spcBef>
                <a:spcPct val="0"/>
              </a:spcBef>
              <a:spcAft>
                <a:spcPct val="0"/>
              </a:spcAft>
              <a:defRPr sz="2000" b="1">
                <a:solidFill>
                  <a:schemeClr val="bg1"/>
                </a:solidFill>
                <a:latin typeface="Verdana" pitchFamily="34" charset="0"/>
                <a:ea typeface="Verdana" pitchFamily="34" charset="0"/>
                <a:cs typeface="Verdana" pitchFamily="34" charset="0"/>
              </a:defRPr>
            </a:lvl7pPr>
            <a:lvl8pPr marL="1371600" algn="l" rtl="0" fontAlgn="base">
              <a:spcBef>
                <a:spcPct val="0"/>
              </a:spcBef>
              <a:spcAft>
                <a:spcPct val="0"/>
              </a:spcAft>
              <a:defRPr sz="2000" b="1">
                <a:solidFill>
                  <a:schemeClr val="bg1"/>
                </a:solidFill>
                <a:latin typeface="Verdana" pitchFamily="34" charset="0"/>
                <a:ea typeface="Verdana" pitchFamily="34" charset="0"/>
                <a:cs typeface="Verdana" pitchFamily="34" charset="0"/>
              </a:defRPr>
            </a:lvl8pPr>
            <a:lvl9pPr marL="1828800" algn="l" rtl="0" fontAlgn="base">
              <a:spcBef>
                <a:spcPct val="0"/>
              </a:spcBef>
              <a:spcAft>
                <a:spcPct val="0"/>
              </a:spcAft>
              <a:defRPr sz="2000" b="1">
                <a:solidFill>
                  <a:schemeClr val="bg1"/>
                </a:solidFill>
                <a:latin typeface="Verdana" pitchFamily="34" charset="0"/>
                <a:ea typeface="Verdana" pitchFamily="34" charset="0"/>
                <a:cs typeface="Verdana" pitchFamily="34" charset="0"/>
              </a:defRPr>
            </a:lvl9pPr>
          </a:lstStyle>
          <a:p>
            <a:pPr>
              <a:defRPr/>
            </a:pPr>
            <a:r>
              <a:rPr lang="fr-FR" sz="1400" b="0" i="1" dirty="0" err="1" smtClean="0">
                <a:solidFill>
                  <a:schemeClr val="tx1"/>
                </a:solidFill>
                <a:latin typeface="+mn-lt"/>
              </a:rPr>
              <a:t>Assessment</a:t>
            </a:r>
            <a:r>
              <a:rPr lang="fr-FR" sz="1400" b="0" i="1" dirty="0" smtClean="0">
                <a:solidFill>
                  <a:schemeClr val="tx1"/>
                </a:solidFill>
                <a:latin typeface="+mn-lt"/>
              </a:rPr>
              <a:t> </a:t>
            </a:r>
            <a:r>
              <a:rPr lang="fr-FR" sz="1400" b="0" i="1" dirty="0">
                <a:solidFill>
                  <a:schemeClr val="tx1"/>
                </a:solidFill>
                <a:latin typeface="+mn-lt"/>
              </a:rPr>
              <a:t>of </a:t>
            </a:r>
            <a:r>
              <a:rPr lang="fr-FR" sz="1400" b="0" i="1" dirty="0" err="1">
                <a:solidFill>
                  <a:schemeClr val="tx1"/>
                </a:solidFill>
                <a:latin typeface="+mn-lt"/>
              </a:rPr>
              <a:t>Residual</a:t>
            </a:r>
            <a:r>
              <a:rPr lang="fr-FR" sz="1400" b="0" i="1" dirty="0">
                <a:solidFill>
                  <a:schemeClr val="tx1"/>
                </a:solidFill>
                <a:latin typeface="+mn-lt"/>
              </a:rPr>
              <a:t> </a:t>
            </a:r>
            <a:r>
              <a:rPr lang="fr-FR" sz="1400" b="0" i="1" dirty="0" err="1">
                <a:solidFill>
                  <a:schemeClr val="tx1"/>
                </a:solidFill>
                <a:latin typeface="+mn-lt"/>
              </a:rPr>
              <a:t>Moisture</a:t>
            </a:r>
            <a:r>
              <a:rPr lang="fr-FR" sz="1400" b="0" i="1" dirty="0">
                <a:solidFill>
                  <a:schemeClr val="tx1"/>
                </a:solidFill>
                <a:latin typeface="+mn-lt"/>
              </a:rPr>
              <a:t> and Maintenance of </a:t>
            </a:r>
            <a:r>
              <a:rPr lang="fr-FR" sz="1400" b="0" i="1" dirty="0" err="1">
                <a:solidFill>
                  <a:schemeClr val="tx1"/>
                </a:solidFill>
                <a:latin typeface="+mn-lt"/>
              </a:rPr>
              <a:t>Sterility</a:t>
            </a:r>
            <a:r>
              <a:rPr lang="fr-FR" sz="1400" b="0" i="1" dirty="0">
                <a:solidFill>
                  <a:schemeClr val="tx1"/>
                </a:solidFill>
                <a:latin typeface="+mn-lt"/>
              </a:rPr>
              <a:t> in </a:t>
            </a:r>
            <a:r>
              <a:rPr lang="fr-FR" sz="1400" b="0" i="1" dirty="0" err="1">
                <a:solidFill>
                  <a:schemeClr val="tx1"/>
                </a:solidFill>
                <a:latin typeface="+mn-lt"/>
              </a:rPr>
              <a:t>Surgical</a:t>
            </a:r>
            <a:r>
              <a:rPr lang="fr-FR" sz="1400" b="0" i="1" dirty="0">
                <a:solidFill>
                  <a:schemeClr val="tx1"/>
                </a:solidFill>
                <a:latin typeface="+mn-lt"/>
              </a:rPr>
              <a:t> Instrument Sets </a:t>
            </a:r>
            <a:r>
              <a:rPr lang="fr-FR" sz="1400" b="0" i="1" dirty="0" err="1">
                <a:solidFill>
                  <a:schemeClr val="tx1"/>
                </a:solidFill>
                <a:latin typeface="+mn-lt"/>
              </a:rPr>
              <a:t>after</a:t>
            </a:r>
            <a:r>
              <a:rPr lang="fr-FR" sz="1400" b="0" i="1" dirty="0">
                <a:solidFill>
                  <a:schemeClr val="tx1"/>
                </a:solidFill>
                <a:latin typeface="+mn-lt"/>
              </a:rPr>
              <a:t> </a:t>
            </a:r>
            <a:r>
              <a:rPr lang="fr-FR" sz="1400" b="0" i="1" dirty="0" err="1" smtClean="0">
                <a:solidFill>
                  <a:schemeClr val="tx1"/>
                </a:solidFill>
                <a:latin typeface="+mn-lt"/>
              </a:rPr>
              <a:t>Sterilization</a:t>
            </a:r>
            <a:r>
              <a:rPr lang="fr-FR" sz="1400" b="0" i="1" dirty="0" smtClean="0">
                <a:solidFill>
                  <a:schemeClr val="tx1"/>
                </a:solidFill>
                <a:latin typeface="+mn-lt"/>
              </a:rPr>
              <a:t>. </a:t>
            </a:r>
            <a:r>
              <a:rPr lang="fr-FR" sz="1400" b="0" i="1" dirty="0" err="1" smtClean="0">
                <a:solidFill>
                  <a:schemeClr val="tx1"/>
                </a:solidFill>
                <a:latin typeface="+mn-lt"/>
              </a:rPr>
              <a:t>FayardC</a:t>
            </a:r>
            <a:r>
              <a:rPr lang="fr-FR" sz="1400" b="0" i="1" dirty="0" smtClean="0">
                <a:solidFill>
                  <a:schemeClr val="tx1"/>
                </a:solidFill>
                <a:latin typeface="+mn-lt"/>
              </a:rPr>
              <a:t>, Lambert C, </a:t>
            </a:r>
            <a:r>
              <a:rPr lang="fr-FR" sz="1400" b="0" i="1" dirty="0" err="1" smtClean="0">
                <a:solidFill>
                  <a:schemeClr val="tx1"/>
                </a:solidFill>
                <a:latin typeface="+mn-lt"/>
              </a:rPr>
              <a:t>Guimier-Pingault</a:t>
            </a:r>
            <a:r>
              <a:rPr lang="fr-FR" sz="1400" b="0" i="1" dirty="0" smtClean="0">
                <a:solidFill>
                  <a:schemeClr val="tx1"/>
                </a:solidFill>
                <a:latin typeface="+mn-lt"/>
              </a:rPr>
              <a:t> C, Levast M, </a:t>
            </a:r>
            <a:r>
              <a:rPr lang="fr-FR" sz="1400" b="0" i="1" dirty="0" err="1" smtClean="0">
                <a:solidFill>
                  <a:schemeClr val="tx1"/>
                </a:solidFill>
                <a:latin typeface="+mn-lt"/>
              </a:rPr>
              <a:t>Germi</a:t>
            </a:r>
            <a:r>
              <a:rPr lang="fr-FR" sz="1400" b="0" i="1" dirty="0" smtClean="0">
                <a:solidFill>
                  <a:schemeClr val="tx1"/>
                </a:solidFill>
                <a:latin typeface="+mn-lt"/>
              </a:rPr>
              <a:t> R. Infect Control </a:t>
            </a:r>
            <a:r>
              <a:rPr lang="fr-FR" sz="1400" b="0" i="1" dirty="0" err="1" smtClean="0">
                <a:solidFill>
                  <a:schemeClr val="tx1"/>
                </a:solidFill>
                <a:latin typeface="+mn-lt"/>
              </a:rPr>
              <a:t>Hosp</a:t>
            </a:r>
            <a:r>
              <a:rPr lang="fr-FR" sz="1400" b="0" i="1" dirty="0" smtClean="0">
                <a:solidFill>
                  <a:schemeClr val="tx1"/>
                </a:solidFill>
                <a:latin typeface="+mn-lt"/>
              </a:rPr>
              <a:t> </a:t>
            </a:r>
            <a:r>
              <a:rPr lang="fr-FR" sz="1400" b="0" i="1" dirty="0" err="1" smtClean="0">
                <a:solidFill>
                  <a:schemeClr val="tx1"/>
                </a:solidFill>
                <a:latin typeface="+mn-lt"/>
              </a:rPr>
              <a:t>Epidemiol</a:t>
            </a:r>
            <a:r>
              <a:rPr lang="fr-FR" sz="1400" b="0" i="1" dirty="0" smtClean="0">
                <a:solidFill>
                  <a:schemeClr val="tx1"/>
                </a:solidFill>
                <a:latin typeface="+mn-lt"/>
              </a:rPr>
              <a:t>. 2015 Aug;36(8</a:t>
            </a:r>
            <a:r>
              <a:rPr lang="fr-FR" sz="1400" b="0" i="1" dirty="0">
                <a:solidFill>
                  <a:schemeClr val="tx1"/>
                </a:solidFill>
                <a:latin typeface="+mn-lt"/>
              </a:rPr>
              <a:t>):990-2. </a:t>
            </a:r>
            <a:r>
              <a:rPr lang="fr-FR" sz="1400" b="0" i="1" dirty="0" err="1">
                <a:solidFill>
                  <a:schemeClr val="tx1"/>
                </a:solidFill>
                <a:latin typeface="+mn-lt"/>
              </a:rPr>
              <a:t>doi</a:t>
            </a:r>
            <a:r>
              <a:rPr lang="fr-FR" sz="1400" b="0" i="1" dirty="0">
                <a:solidFill>
                  <a:schemeClr val="tx1"/>
                </a:solidFill>
                <a:latin typeface="+mn-lt"/>
              </a:rPr>
              <a:t>: 10.1017/ice.2015.110. </a:t>
            </a:r>
            <a:r>
              <a:rPr lang="fr-FR" sz="1400" b="0" i="1" dirty="0" err="1">
                <a:solidFill>
                  <a:schemeClr val="tx1"/>
                </a:solidFill>
                <a:latin typeface="+mn-lt"/>
              </a:rPr>
              <a:t>Epub</a:t>
            </a:r>
            <a:r>
              <a:rPr lang="fr-FR" sz="1400" b="0" i="1" dirty="0">
                <a:solidFill>
                  <a:schemeClr val="tx1"/>
                </a:solidFill>
                <a:latin typeface="+mn-lt"/>
              </a:rPr>
              <a:t> 2015 May 20.</a:t>
            </a:r>
          </a:p>
          <a:p>
            <a:pPr>
              <a:defRPr/>
            </a:pPr>
            <a:endParaRPr lang="fr-FR" b="0" i="1" dirty="0">
              <a:solidFill>
                <a:schemeClr val="tx1"/>
              </a:solidFill>
              <a:latin typeface="+mn-lt"/>
            </a:endParaRPr>
          </a:p>
        </p:txBody>
      </p:sp>
      <p:sp>
        <p:nvSpPr>
          <p:cNvPr id="2" name="Espace réservé du numéro de diapositive 1"/>
          <p:cNvSpPr>
            <a:spLocks noGrp="1"/>
          </p:cNvSpPr>
          <p:nvPr>
            <p:ph type="sldNum" sz="quarter" idx="12"/>
          </p:nvPr>
        </p:nvSpPr>
        <p:spPr/>
        <p:txBody>
          <a:bodyPr/>
          <a:lstStyle/>
          <a:p>
            <a:fld id="{7E38C6FA-3382-4AC8-891A-48023CB5D0D0}" type="slidenum">
              <a:rPr lang="fr-FR" smtClean="0"/>
              <a:t>31</a:t>
            </a:fld>
            <a:endParaRPr lang="fr-FR"/>
          </a:p>
        </p:txBody>
      </p:sp>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8935" y="296429"/>
            <a:ext cx="1098958" cy="1098958"/>
          </a:xfrm>
          <a:prstGeom prst="rect">
            <a:avLst/>
          </a:prstGeom>
        </p:spPr>
      </p:pic>
    </p:spTree>
    <p:extLst>
      <p:ext uri="{BB962C8B-B14F-4D97-AF65-F5344CB8AC3E}">
        <p14:creationId xmlns:p14="http://schemas.microsoft.com/office/powerpoint/2010/main" val="9845972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bwMode="auto">
          <a:xfrm>
            <a:off x="334433" y="476250"/>
            <a:ext cx="10972800" cy="47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fr-FR" altLang="fr-FR" smtClean="0"/>
              <a:t>Contexte </a:t>
            </a:r>
          </a:p>
        </p:txBody>
      </p:sp>
      <p:sp>
        <p:nvSpPr>
          <p:cNvPr id="4" name="Espace réservé du numéro de diapositive 3"/>
          <p:cNvSpPr>
            <a:spLocks noGrp="1"/>
          </p:cNvSpPr>
          <p:nvPr>
            <p:ph type="sldNum" sz="quarter" idx="12"/>
          </p:nvPr>
        </p:nvSpPr>
        <p:spPr>
          <a:xfrm>
            <a:off x="10858500" y="6448426"/>
            <a:ext cx="1016000" cy="365125"/>
          </a:xfrm>
        </p:spPr>
        <p:txBody>
          <a:bodyPr/>
          <a:lstStyle/>
          <a:p>
            <a:pPr>
              <a:defRPr/>
            </a:pPr>
            <a:fld id="{17AE94E6-E436-4F19-9253-D24200838A03}" type="slidenum">
              <a:rPr lang="fr-FR">
                <a:solidFill>
                  <a:schemeClr val="accent2">
                    <a:lumMod val="75000"/>
                  </a:schemeClr>
                </a:solidFill>
              </a:rPr>
              <a:pPr>
                <a:defRPr/>
              </a:pPr>
              <a:t>4</a:t>
            </a:fld>
            <a:endParaRPr lang="fr-FR" dirty="0">
              <a:solidFill>
                <a:schemeClr val="accent2">
                  <a:lumMod val="75000"/>
                </a:schemeClr>
              </a:solidFill>
            </a:endParaRPr>
          </a:p>
        </p:txBody>
      </p:sp>
      <p:sp>
        <p:nvSpPr>
          <p:cNvPr id="6" name="ZoneTexte 5"/>
          <p:cNvSpPr txBox="1"/>
          <p:nvPr/>
        </p:nvSpPr>
        <p:spPr>
          <a:xfrm>
            <a:off x="761963" y="1877370"/>
            <a:ext cx="2784309" cy="408623"/>
          </a:xfrm>
          <a:prstGeom prst="roundRect">
            <a:avLst/>
          </a:prstGeom>
        </p:spPr>
        <p:style>
          <a:lnRef idx="0">
            <a:schemeClr val="accent6"/>
          </a:lnRef>
          <a:fillRef idx="3">
            <a:schemeClr val="accent6"/>
          </a:fillRef>
          <a:effectRef idx="3">
            <a:schemeClr val="accent6"/>
          </a:effectRef>
          <a:fontRef idx="minor">
            <a:schemeClr val="lt1"/>
          </a:fontRef>
        </p:style>
        <p:txBody>
          <a:bodyPr>
            <a:spAutoFit/>
          </a:bodyPr>
          <a:lstStyle>
            <a:defPPr>
              <a:defRPr lang="fr-FR"/>
            </a:defPPr>
            <a:lvl1pPr algn="ctr" fontAlgn="auto">
              <a:spcBef>
                <a:spcPts val="0"/>
              </a:spcBef>
              <a:spcAft>
                <a:spcPts val="0"/>
              </a:spcAft>
            </a:lvl1pPr>
            <a:lvl2pPr fontAlgn="base">
              <a:spcBef>
                <a:spcPct val="0"/>
              </a:spcBef>
              <a:spcAft>
                <a:spcPct val="0"/>
              </a:spcAft>
            </a:lvl2pPr>
            <a:lvl3pPr fontAlgn="base">
              <a:spcBef>
                <a:spcPct val="0"/>
              </a:spcBef>
              <a:spcAft>
                <a:spcPct val="0"/>
              </a:spcAft>
            </a:lvl3pPr>
            <a:lvl4pPr fontAlgn="base">
              <a:spcBef>
                <a:spcPct val="0"/>
              </a:spcBef>
              <a:spcAft>
                <a:spcPct val="0"/>
              </a:spcAft>
            </a:lvl4pPr>
            <a:lvl5pPr fontAlgn="base">
              <a:spcBef>
                <a:spcPct val="0"/>
              </a:spcBef>
              <a:spcAft>
                <a:spcPct val="0"/>
              </a:spcAft>
            </a:lvl5pPr>
          </a:lstStyle>
          <a:p>
            <a:r>
              <a:rPr lang="fr-FR" dirty="0"/>
              <a:t>Pré-désinfection</a:t>
            </a:r>
          </a:p>
        </p:txBody>
      </p:sp>
      <p:sp>
        <p:nvSpPr>
          <p:cNvPr id="10" name="ZoneTexte 9"/>
          <p:cNvSpPr txBox="1"/>
          <p:nvPr/>
        </p:nvSpPr>
        <p:spPr>
          <a:xfrm>
            <a:off x="4095736" y="928671"/>
            <a:ext cx="1248139" cy="408623"/>
          </a:xfrm>
          <a:prstGeom prst="round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fontAlgn="auto">
              <a:spcBef>
                <a:spcPts val="0"/>
              </a:spcBef>
              <a:spcAft>
                <a:spcPts val="0"/>
              </a:spcAft>
              <a:defRPr/>
            </a:pPr>
            <a:r>
              <a:rPr lang="fr-FR" dirty="0"/>
              <a:t>Lavage</a:t>
            </a:r>
          </a:p>
        </p:txBody>
      </p:sp>
      <p:sp>
        <p:nvSpPr>
          <p:cNvPr id="11" name="ZoneTexte 10"/>
          <p:cNvSpPr txBox="1"/>
          <p:nvPr/>
        </p:nvSpPr>
        <p:spPr>
          <a:xfrm>
            <a:off x="5714997" y="1555269"/>
            <a:ext cx="2688299" cy="408623"/>
          </a:xfrm>
          <a:prstGeom prst="round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fontAlgn="auto">
              <a:spcBef>
                <a:spcPts val="0"/>
              </a:spcBef>
              <a:spcAft>
                <a:spcPts val="0"/>
              </a:spcAft>
              <a:defRPr/>
            </a:pPr>
            <a:r>
              <a:rPr lang="fr-FR" dirty="0"/>
              <a:t>Conditionnement</a:t>
            </a:r>
          </a:p>
        </p:txBody>
      </p:sp>
      <p:sp>
        <p:nvSpPr>
          <p:cNvPr id="12" name="ZoneTexte 11"/>
          <p:cNvSpPr txBox="1"/>
          <p:nvPr/>
        </p:nvSpPr>
        <p:spPr>
          <a:xfrm>
            <a:off x="6858005" y="2788298"/>
            <a:ext cx="2112235" cy="408623"/>
          </a:xfrm>
          <a:prstGeom prst="round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fontAlgn="auto">
              <a:spcBef>
                <a:spcPts val="0"/>
              </a:spcBef>
              <a:spcAft>
                <a:spcPts val="0"/>
              </a:spcAft>
              <a:defRPr/>
            </a:pPr>
            <a:r>
              <a:rPr lang="fr-FR" dirty="0"/>
              <a:t>Stérilisation</a:t>
            </a:r>
          </a:p>
        </p:txBody>
      </p:sp>
      <p:sp>
        <p:nvSpPr>
          <p:cNvPr id="13" name="ZoneTexte 12"/>
          <p:cNvSpPr txBox="1"/>
          <p:nvPr/>
        </p:nvSpPr>
        <p:spPr>
          <a:xfrm>
            <a:off x="2952728" y="3571877"/>
            <a:ext cx="2400267" cy="715089"/>
          </a:xfrm>
          <a:prstGeom prst="round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fontAlgn="auto">
              <a:spcBef>
                <a:spcPts val="0"/>
              </a:spcBef>
              <a:spcAft>
                <a:spcPts val="0"/>
              </a:spcAft>
              <a:defRPr/>
            </a:pPr>
            <a:r>
              <a:rPr lang="fr-FR" dirty="0"/>
              <a:t>Utilisation </a:t>
            </a:r>
          </a:p>
          <a:p>
            <a:pPr algn="ctr" fontAlgn="auto">
              <a:spcBef>
                <a:spcPts val="0"/>
              </a:spcBef>
              <a:spcAft>
                <a:spcPts val="0"/>
              </a:spcAft>
              <a:defRPr/>
            </a:pPr>
            <a:r>
              <a:rPr lang="fr-FR" dirty="0"/>
              <a:t>bloc opératoire</a:t>
            </a:r>
          </a:p>
        </p:txBody>
      </p:sp>
      <p:sp>
        <p:nvSpPr>
          <p:cNvPr id="14" name="ZoneTexte 13"/>
          <p:cNvSpPr txBox="1"/>
          <p:nvPr/>
        </p:nvSpPr>
        <p:spPr>
          <a:xfrm>
            <a:off x="6381752" y="3786191"/>
            <a:ext cx="1728192" cy="408623"/>
          </a:xfrm>
          <a:prstGeom prst="round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fontAlgn="auto">
              <a:spcBef>
                <a:spcPts val="0"/>
              </a:spcBef>
              <a:spcAft>
                <a:spcPts val="0"/>
              </a:spcAft>
              <a:defRPr/>
            </a:pPr>
            <a:r>
              <a:rPr lang="fr-FR" dirty="0"/>
              <a:t>Stockage</a:t>
            </a:r>
          </a:p>
        </p:txBody>
      </p:sp>
      <p:sp>
        <p:nvSpPr>
          <p:cNvPr id="15" name="ZoneTexte 14"/>
          <p:cNvSpPr txBox="1">
            <a:spLocks noChangeArrowheads="1"/>
          </p:cNvSpPr>
          <p:nvPr/>
        </p:nvSpPr>
        <p:spPr bwMode="auto">
          <a:xfrm>
            <a:off x="8477251" y="3241676"/>
            <a:ext cx="1919816"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altLang="fr-FR" sz="1400">
                <a:latin typeface="Georgia" pitchFamily="18" charset="0"/>
              </a:rPr>
              <a:t>Vérification de la siccité</a:t>
            </a:r>
          </a:p>
        </p:txBody>
      </p:sp>
      <p:sp>
        <p:nvSpPr>
          <p:cNvPr id="16" name="ZoneTexte 15"/>
          <p:cNvSpPr txBox="1"/>
          <p:nvPr/>
        </p:nvSpPr>
        <p:spPr>
          <a:xfrm>
            <a:off x="952501" y="5918201"/>
            <a:ext cx="1919817" cy="307777"/>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defPPr>
              <a:defRPr lang="fr-FR"/>
            </a:defPPr>
            <a:lvl1pPr algn="ctr">
              <a:defRPr sz="14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fontAlgn="auto">
              <a:spcBef>
                <a:spcPts val="0"/>
              </a:spcBef>
              <a:spcAft>
                <a:spcPts val="0"/>
              </a:spcAft>
              <a:defRPr/>
            </a:pPr>
            <a:r>
              <a:rPr lang="fr-FR" dirty="0"/>
              <a:t>maintenir l’intervention </a:t>
            </a:r>
          </a:p>
        </p:txBody>
      </p:sp>
      <p:sp>
        <p:nvSpPr>
          <p:cNvPr id="17" name="ZoneTexte 16"/>
          <p:cNvSpPr txBox="1"/>
          <p:nvPr/>
        </p:nvSpPr>
        <p:spPr>
          <a:xfrm>
            <a:off x="3238500" y="5929314"/>
            <a:ext cx="2878667" cy="523875"/>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defPPr>
              <a:defRPr lang="fr-FR"/>
            </a:defPPr>
            <a:lvl1pPr algn="ctr">
              <a:defRPr sz="14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fontAlgn="auto">
              <a:spcBef>
                <a:spcPts val="0"/>
              </a:spcBef>
              <a:spcAft>
                <a:spcPts val="0"/>
              </a:spcAft>
              <a:defRPr/>
            </a:pPr>
            <a:r>
              <a:rPr lang="fr-FR" dirty="0"/>
              <a:t>modifier la technique</a:t>
            </a:r>
          </a:p>
          <a:p>
            <a:pPr fontAlgn="auto">
              <a:spcBef>
                <a:spcPts val="0"/>
              </a:spcBef>
              <a:spcAft>
                <a:spcPts val="0"/>
              </a:spcAft>
              <a:defRPr/>
            </a:pPr>
            <a:r>
              <a:rPr lang="fr-FR" dirty="0"/>
              <a:t>opératoire</a:t>
            </a:r>
          </a:p>
        </p:txBody>
      </p:sp>
      <p:sp>
        <p:nvSpPr>
          <p:cNvPr id="18" name="ZoneTexte 17"/>
          <p:cNvSpPr txBox="1"/>
          <p:nvPr/>
        </p:nvSpPr>
        <p:spPr>
          <a:xfrm>
            <a:off x="6572252" y="5908675"/>
            <a:ext cx="2305049" cy="307777"/>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fr-FR" sz="1400" dirty="0"/>
              <a:t>reporter l’intervention</a:t>
            </a:r>
          </a:p>
        </p:txBody>
      </p:sp>
      <p:sp>
        <p:nvSpPr>
          <p:cNvPr id="19" name="Flèche courbée vers la droite 18"/>
          <p:cNvSpPr/>
          <p:nvPr/>
        </p:nvSpPr>
        <p:spPr>
          <a:xfrm rot="14070143" flipH="1">
            <a:off x="3150482" y="529535"/>
            <a:ext cx="387350" cy="1676507"/>
          </a:xfrm>
          <a:prstGeom prst="curved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sp>
        <p:nvSpPr>
          <p:cNvPr id="20" name="Flèche courbée vers la droite 19"/>
          <p:cNvSpPr/>
          <p:nvPr/>
        </p:nvSpPr>
        <p:spPr>
          <a:xfrm rot="17831340" flipH="1">
            <a:off x="5887509" y="564622"/>
            <a:ext cx="387350" cy="1413933"/>
          </a:xfrm>
          <a:prstGeom prst="curved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sp>
        <p:nvSpPr>
          <p:cNvPr id="21" name="Flèche courbée vers la droite 20"/>
          <p:cNvSpPr/>
          <p:nvPr/>
        </p:nvSpPr>
        <p:spPr>
          <a:xfrm rot="20506064" flipH="1">
            <a:off x="7522634" y="1893889"/>
            <a:ext cx="514351" cy="962025"/>
          </a:xfrm>
          <a:prstGeom prst="curved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sp>
        <p:nvSpPr>
          <p:cNvPr id="22" name="Flèche courbée vers la droite 21"/>
          <p:cNvSpPr/>
          <p:nvPr/>
        </p:nvSpPr>
        <p:spPr>
          <a:xfrm rot="5400000" flipH="1">
            <a:off x="5708915" y="3580078"/>
            <a:ext cx="388938" cy="1477433"/>
          </a:xfrm>
          <a:prstGeom prst="curved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sp>
        <p:nvSpPr>
          <p:cNvPr id="23" name="Flèche courbée vers la droite 22"/>
          <p:cNvSpPr/>
          <p:nvPr/>
        </p:nvSpPr>
        <p:spPr>
          <a:xfrm rot="9424842" flipH="1">
            <a:off x="2580218" y="2236789"/>
            <a:ext cx="469900" cy="1533525"/>
          </a:xfrm>
          <a:prstGeom prst="curved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sp>
        <p:nvSpPr>
          <p:cNvPr id="24" name="Flèche courbée vers la droite 23"/>
          <p:cNvSpPr/>
          <p:nvPr/>
        </p:nvSpPr>
        <p:spPr>
          <a:xfrm rot="2005518" flipH="1">
            <a:off x="7501467" y="3181350"/>
            <a:ext cx="516467" cy="831850"/>
          </a:xfrm>
          <a:prstGeom prst="curved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chemeClr val="tx1"/>
              </a:solidFill>
            </a:endParaRPr>
          </a:p>
        </p:txBody>
      </p:sp>
      <p:cxnSp>
        <p:nvCxnSpPr>
          <p:cNvPr id="26" name="Connecteur droit avec flèche 25"/>
          <p:cNvCxnSpPr/>
          <p:nvPr/>
        </p:nvCxnSpPr>
        <p:spPr>
          <a:xfrm rot="5400000">
            <a:off x="1881982" y="4452144"/>
            <a:ext cx="1423988" cy="13779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a:off x="4667251" y="4357689"/>
            <a:ext cx="2952749" cy="15001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rot="16200000" flipH="1">
            <a:off x="3554149" y="4975491"/>
            <a:ext cx="1423987" cy="3407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ZoneTexte 32"/>
          <p:cNvSpPr txBox="1"/>
          <p:nvPr/>
        </p:nvSpPr>
        <p:spPr>
          <a:xfrm>
            <a:off x="2095500" y="4857750"/>
            <a:ext cx="5082117" cy="433388"/>
          </a:xfrm>
          <a:prstGeom prst="ellipse">
            <a:avLst/>
          </a:prstGeom>
        </p:spPr>
        <p:style>
          <a:lnRef idx="1">
            <a:schemeClr val="accent5"/>
          </a:lnRef>
          <a:fillRef idx="3">
            <a:schemeClr val="accent5"/>
          </a:fillRef>
          <a:effectRef idx="2">
            <a:schemeClr val="accent5"/>
          </a:effectRef>
          <a:fontRef idx="minor">
            <a:schemeClr val="lt1"/>
          </a:fontRef>
        </p:style>
        <p:txBody>
          <a:bodyPr>
            <a:spAutoFit/>
          </a:bodyPr>
          <a:lstStyle/>
          <a:p>
            <a:pPr algn="ctr" fontAlgn="auto">
              <a:spcBef>
                <a:spcPts val="0"/>
              </a:spcBef>
              <a:spcAft>
                <a:spcPts val="0"/>
              </a:spcAft>
              <a:defRPr/>
            </a:pPr>
            <a:r>
              <a:rPr lang="fr-FR" sz="1400" dirty="0"/>
              <a:t>HUMIDITÉ RÉSIDUELLE</a:t>
            </a:r>
          </a:p>
        </p:txBody>
      </p:sp>
      <p:sp>
        <p:nvSpPr>
          <p:cNvPr id="7210" name="ZoneTexte 33"/>
          <p:cNvSpPr txBox="1">
            <a:spLocks noChangeArrowheads="1"/>
          </p:cNvSpPr>
          <p:nvPr/>
        </p:nvSpPr>
        <p:spPr bwMode="auto">
          <a:xfrm>
            <a:off x="3810001" y="2000250"/>
            <a:ext cx="2476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altLang="fr-FR">
                <a:latin typeface="Calibri" pitchFamily="34" charset="0"/>
              </a:rPr>
              <a:t>Circuit DMR</a:t>
            </a:r>
          </a:p>
        </p:txBody>
      </p:sp>
      <p:pic>
        <p:nvPicPr>
          <p:cNvPr id="8194" name="Picture 2" descr="http://www.defense.gouv.fr/var/dicod/storage/images/base-de-medias/images/ema/afghanistan/10-02-10-afghanistan-rapatriement-d-un-militaire-blesse-lors-de-l-accrochage-du-8-fevrier/le-bloc-operatoire/347627-1-fre-FR/le-bloc-operatoire.jpg"/>
          <p:cNvPicPr>
            <a:picLocks noChangeAspect="1" noChangeArrowheads="1"/>
          </p:cNvPicPr>
          <p:nvPr/>
        </p:nvPicPr>
        <p:blipFill>
          <a:blip r:embed="rId2" cstate="print"/>
          <a:srcRect/>
          <a:stretch>
            <a:fillRect/>
          </a:stretch>
        </p:blipFill>
        <p:spPr bwMode="auto">
          <a:xfrm>
            <a:off x="190459" y="3321844"/>
            <a:ext cx="2476517" cy="13930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196" name="Picture 4" descr="http://static.seety.pagesjaunes.fr/asset_site_3f36bbf5-3544-497a-a019-b32271fcfce3/5b47e39b-9247-4791-8d32-276af27bcc6f"/>
          <p:cNvPicPr>
            <a:picLocks noChangeAspect="1" noChangeArrowheads="1"/>
          </p:cNvPicPr>
          <p:nvPr/>
        </p:nvPicPr>
        <p:blipFill>
          <a:blip r:embed="rId3" cstate="print"/>
          <a:srcRect/>
          <a:stretch>
            <a:fillRect/>
          </a:stretch>
        </p:blipFill>
        <p:spPr bwMode="auto">
          <a:xfrm>
            <a:off x="4095200" y="2428869"/>
            <a:ext cx="2000801" cy="7715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198" name="Picture 6" descr="http://www.vp-group.de/content?id=2535&amp;format=JPEG_LARGE"/>
          <p:cNvPicPr>
            <a:picLocks noChangeAspect="1" noChangeArrowheads="1"/>
          </p:cNvPicPr>
          <p:nvPr/>
        </p:nvPicPr>
        <p:blipFill>
          <a:blip r:embed="rId4" cstate="print"/>
          <a:srcRect t="46875" b="2499"/>
          <a:stretch>
            <a:fillRect/>
          </a:stretch>
        </p:blipFill>
        <p:spPr bwMode="auto">
          <a:xfrm>
            <a:off x="9239273" y="714356"/>
            <a:ext cx="1763903" cy="8929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200" name="Picture 8" descr="http://www.laboderm.fr/ImagesPortal/FR/Catalogue/product/local/10/01.601-P.JPG"/>
          <p:cNvPicPr>
            <a:picLocks noChangeAspect="1" noChangeArrowheads="1"/>
          </p:cNvPicPr>
          <p:nvPr/>
        </p:nvPicPr>
        <p:blipFill>
          <a:blip r:embed="rId5" cstate="print"/>
          <a:srcRect l="3750" r="16249" b="42000"/>
          <a:stretch>
            <a:fillRect/>
          </a:stretch>
        </p:blipFill>
        <p:spPr bwMode="auto">
          <a:xfrm>
            <a:off x="6572254" y="142852"/>
            <a:ext cx="2522500" cy="857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202" name="Picture 10" descr="http://www.hellopro.fr/images/produit-2/8/5/5/sachets-de-sterilisation-sachets-de-sterilisation-1498558.jpg"/>
          <p:cNvPicPr>
            <a:picLocks noChangeAspect="1" noChangeArrowheads="1"/>
          </p:cNvPicPr>
          <p:nvPr/>
        </p:nvPicPr>
        <p:blipFill>
          <a:blip r:embed="rId6" cstate="print"/>
          <a:srcRect t="21000" b="21999"/>
          <a:stretch>
            <a:fillRect/>
          </a:stretch>
        </p:blipFill>
        <p:spPr bwMode="auto">
          <a:xfrm>
            <a:off x="8858270" y="1785927"/>
            <a:ext cx="2190765" cy="9365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35" name="Connecteur droit avec flèche 34"/>
          <p:cNvCxnSpPr/>
          <p:nvPr/>
        </p:nvCxnSpPr>
        <p:spPr>
          <a:xfrm rot="16200000" flipV="1">
            <a:off x="7310438" y="1190626"/>
            <a:ext cx="428625" cy="190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p:nvPr/>
        </p:nvCxnSpPr>
        <p:spPr>
          <a:xfrm flipV="1">
            <a:off x="8286751" y="1214438"/>
            <a:ext cx="762000" cy="285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Connecteur droit avec flèche 41"/>
          <p:cNvCxnSpPr/>
          <p:nvPr/>
        </p:nvCxnSpPr>
        <p:spPr>
          <a:xfrm>
            <a:off x="8477251" y="1785938"/>
            <a:ext cx="571500" cy="285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8204" name="Picture 12" descr="http://sterilisationcentrale.fr.zentralsterilisation-online.de/wp-content/uploads/2013/12/Figure_7.jpg"/>
          <p:cNvPicPr>
            <a:picLocks noChangeAspect="1" noChangeArrowheads="1"/>
          </p:cNvPicPr>
          <p:nvPr/>
        </p:nvPicPr>
        <p:blipFill>
          <a:blip r:embed="rId7" cstate="print"/>
          <a:srcRect/>
          <a:stretch>
            <a:fillRect/>
          </a:stretch>
        </p:blipFill>
        <p:spPr bwMode="auto">
          <a:xfrm>
            <a:off x="8382016" y="4000504"/>
            <a:ext cx="1962157" cy="16342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4" name="Image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88935" y="296429"/>
            <a:ext cx="1098958" cy="1098958"/>
          </a:xfrm>
          <a:prstGeom prst="rect">
            <a:avLst/>
          </a:prstGeom>
        </p:spPr>
      </p:pic>
      <p:sp>
        <p:nvSpPr>
          <p:cNvPr id="36" name="ZoneTexte 35"/>
          <p:cNvSpPr txBox="1"/>
          <p:nvPr/>
        </p:nvSpPr>
        <p:spPr>
          <a:xfrm>
            <a:off x="11029751" y="1346403"/>
            <a:ext cx="1490492" cy="200055"/>
          </a:xfrm>
          <a:prstGeom prst="rect">
            <a:avLst/>
          </a:prstGeom>
          <a:noFill/>
        </p:spPr>
        <p:txBody>
          <a:bodyPr wrap="square" rtlCol="0">
            <a:spAutoFit/>
          </a:bodyPr>
          <a:lstStyle/>
          <a:p>
            <a:r>
              <a:rPr lang="fr-FR" sz="700" b="1" dirty="0" smtClean="0">
                <a:solidFill>
                  <a:schemeClr val="tx1">
                    <a:lumMod val="65000"/>
                    <a:lumOff val="35000"/>
                  </a:schemeClr>
                </a:solidFill>
                <a:latin typeface="Arial Black" panose="020B0A04020102020204" pitchFamily="34" charset="0"/>
              </a:rPr>
              <a:t>7-10 oct. 2015</a:t>
            </a:r>
            <a:endParaRPr lang="fr-FR" sz="700" b="1" dirty="0">
              <a:solidFill>
                <a:schemeClr val="tx1">
                  <a:lumMod val="65000"/>
                  <a:lumOff val="35000"/>
                </a:schemeClr>
              </a:solidFill>
              <a:latin typeface="Arial Black" panose="020B0A04020102020204" pitchFamily="34" charset="0"/>
            </a:endParaRPr>
          </a:p>
        </p:txBody>
      </p:sp>
    </p:spTree>
    <p:extLst>
      <p:ext uri="{BB962C8B-B14F-4D97-AF65-F5344CB8AC3E}">
        <p14:creationId xmlns:p14="http://schemas.microsoft.com/office/powerpoint/2010/main" val="37624330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200"/>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19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202"/>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204"/>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8194"/>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0"/>
                                          </p:stCondLst>
                                        </p:cTn>
                                        <p:tgtEl>
                                          <p:spTgt spid="23"/>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nodeType="clickEffect">
                                  <p:stCondLst>
                                    <p:cond delay="0"/>
                                  </p:stCondLst>
                                  <p:childTnLst>
                                    <p:set>
                                      <p:cBhvr>
                                        <p:cTn id="68" dur="1" fill="hold">
                                          <p:stCondLst>
                                            <p:cond delay="0"/>
                                          </p:stCondLst>
                                        </p:cTn>
                                        <p:tgtEl>
                                          <p:spTgt spid="33"/>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nodeType="clickEffect">
                                  <p:stCondLst>
                                    <p:cond delay="0"/>
                                  </p:stCondLst>
                                  <p:childTnLst>
                                    <p:set>
                                      <p:cBhvr>
                                        <p:cTn id="72" dur="1" fill="hold">
                                          <p:stCondLst>
                                            <p:cond delay="0"/>
                                          </p:stCondLst>
                                        </p:cTn>
                                        <p:tgtEl>
                                          <p:spTgt spid="26"/>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6"/>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nodeType="clickEffect">
                                  <p:stCondLst>
                                    <p:cond delay="0"/>
                                  </p:stCondLst>
                                  <p:childTnLst>
                                    <p:set>
                                      <p:cBhvr>
                                        <p:cTn id="78" dur="1" fill="hold">
                                          <p:stCondLst>
                                            <p:cond delay="0"/>
                                          </p:stCondLst>
                                        </p:cTn>
                                        <p:tgtEl>
                                          <p:spTgt spid="30"/>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7"/>
                                        </p:tgtEl>
                                        <p:attrNameLst>
                                          <p:attrName>style.visibility</p:attrName>
                                        </p:attrNameLst>
                                      </p:cBhvr>
                                      <p:to>
                                        <p:strVal val="visible"/>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presetSubtype="0" fill="hold" nodeType="clickEffect">
                                  <p:stCondLst>
                                    <p:cond delay="0"/>
                                  </p:stCondLst>
                                  <p:childTnLst>
                                    <p:set>
                                      <p:cBhvr>
                                        <p:cTn id="84" dur="1" fill="hold">
                                          <p:stCondLst>
                                            <p:cond delay="0"/>
                                          </p:stCondLst>
                                        </p:cTn>
                                        <p:tgtEl>
                                          <p:spTgt spid="28"/>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80000"/>
          </a:xfrm>
          <a:prstGeom prst="rect">
            <a:avLst/>
          </a:prstGeom>
          <a:gradFill flip="none" rotWithShape="1">
            <a:gsLst>
              <a:gs pos="0">
                <a:srgbClr val="797C80">
                  <a:tint val="66000"/>
                  <a:satMod val="160000"/>
                </a:srgbClr>
              </a:gs>
              <a:gs pos="50000">
                <a:srgbClr val="797C80">
                  <a:tint val="44500"/>
                  <a:satMod val="160000"/>
                </a:srgbClr>
              </a:gs>
              <a:gs pos="100000">
                <a:srgbClr val="797C8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0000" y="31180"/>
            <a:ext cx="972000" cy="972000"/>
          </a:xfrm>
          <a:prstGeom prst="rect">
            <a:avLst/>
          </a:prstGeom>
        </p:spPr>
      </p:pic>
      <p:sp>
        <p:nvSpPr>
          <p:cNvPr id="7" name="Espace réservé du contenu 2"/>
          <p:cNvSpPr>
            <a:spLocks noGrp="1"/>
          </p:cNvSpPr>
          <p:nvPr>
            <p:ph idx="1"/>
          </p:nvPr>
        </p:nvSpPr>
        <p:spPr bwMode="auto">
          <a:xfrm>
            <a:off x="1834991" y="1294638"/>
            <a:ext cx="8643938" cy="4803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p>
            <a:pPr algn="ctr">
              <a:lnSpc>
                <a:spcPct val="200000"/>
              </a:lnSpc>
              <a:buFont typeface="Arial" charset="0"/>
              <a:buNone/>
            </a:pPr>
            <a:r>
              <a:rPr lang="fr-FR" altLang="fr-FR" sz="2400" dirty="0" smtClean="0">
                <a:latin typeface="Calibri" pitchFamily="34" charset="0"/>
              </a:rPr>
              <a:t>Contexte</a:t>
            </a:r>
          </a:p>
          <a:p>
            <a:pPr algn="ctr">
              <a:lnSpc>
                <a:spcPct val="200000"/>
              </a:lnSpc>
              <a:buFont typeface="Arial" charset="0"/>
              <a:buNone/>
            </a:pPr>
            <a:r>
              <a:rPr lang="fr-FR" altLang="fr-FR" sz="2400" dirty="0" smtClean="0">
                <a:solidFill>
                  <a:srgbClr val="C00000"/>
                </a:solidFill>
                <a:latin typeface="Calibri" pitchFamily="34" charset="0"/>
              </a:rPr>
              <a:t>Objectif</a:t>
            </a:r>
          </a:p>
          <a:p>
            <a:pPr algn="ctr">
              <a:lnSpc>
                <a:spcPct val="200000"/>
              </a:lnSpc>
              <a:buFont typeface="Arial" charset="0"/>
              <a:buNone/>
            </a:pPr>
            <a:r>
              <a:rPr lang="fr-FR" altLang="fr-FR" sz="2400" dirty="0" smtClean="0">
                <a:latin typeface="Calibri" pitchFamily="34" charset="0"/>
              </a:rPr>
              <a:t>Essais préliminaires</a:t>
            </a:r>
          </a:p>
          <a:p>
            <a:pPr algn="ctr">
              <a:lnSpc>
                <a:spcPct val="200000"/>
              </a:lnSpc>
              <a:buFont typeface="Arial" charset="0"/>
              <a:buNone/>
            </a:pPr>
            <a:r>
              <a:rPr lang="fr-FR" altLang="fr-FR" sz="2400" dirty="0" smtClean="0">
                <a:latin typeface="Calibri" pitchFamily="34" charset="0"/>
              </a:rPr>
              <a:t>Matériel et méthodes</a:t>
            </a:r>
          </a:p>
          <a:p>
            <a:pPr algn="ctr">
              <a:lnSpc>
                <a:spcPct val="200000"/>
              </a:lnSpc>
              <a:buFont typeface="Arial" charset="0"/>
              <a:buNone/>
            </a:pPr>
            <a:r>
              <a:rPr lang="fr-FR" altLang="fr-FR" sz="2400" dirty="0" smtClean="0">
                <a:latin typeface="Calibri" pitchFamily="34" charset="0"/>
              </a:rPr>
              <a:t>Résultats-Discussion</a:t>
            </a:r>
          </a:p>
          <a:p>
            <a:pPr algn="ctr">
              <a:lnSpc>
                <a:spcPct val="200000"/>
              </a:lnSpc>
              <a:buFont typeface="Arial" charset="0"/>
              <a:buNone/>
            </a:pPr>
            <a:r>
              <a:rPr lang="fr-FR" altLang="fr-FR" sz="2400" dirty="0" smtClean="0">
                <a:latin typeface="Calibri" pitchFamily="34" charset="0"/>
              </a:rPr>
              <a:t>Conclusion</a:t>
            </a:r>
          </a:p>
        </p:txBody>
      </p:sp>
      <p:sp>
        <p:nvSpPr>
          <p:cNvPr id="8" name="Titre 1"/>
          <p:cNvSpPr>
            <a:spLocks noGrp="1"/>
          </p:cNvSpPr>
          <p:nvPr>
            <p:ph type="title"/>
          </p:nvPr>
        </p:nvSpPr>
        <p:spPr bwMode="auto">
          <a:xfrm>
            <a:off x="249174" y="209800"/>
            <a:ext cx="8229600" cy="660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fr-FR" altLang="fr-FR" smtClean="0"/>
              <a:t>Sommaire</a:t>
            </a:r>
          </a:p>
        </p:txBody>
      </p:sp>
      <p:sp>
        <p:nvSpPr>
          <p:cNvPr id="2" name="Espace réservé du numéro de diapositive 1"/>
          <p:cNvSpPr>
            <a:spLocks noGrp="1"/>
          </p:cNvSpPr>
          <p:nvPr>
            <p:ph type="sldNum" sz="quarter" idx="12"/>
          </p:nvPr>
        </p:nvSpPr>
        <p:spPr/>
        <p:txBody>
          <a:bodyPr/>
          <a:lstStyle/>
          <a:p>
            <a:fld id="{7E38C6FA-3382-4AC8-891A-48023CB5D0D0}" type="slidenum">
              <a:rPr lang="fr-FR" smtClean="0"/>
              <a:t>5</a:t>
            </a:fld>
            <a:endParaRPr lang="fr-FR"/>
          </a:p>
        </p:txBody>
      </p:sp>
    </p:spTree>
    <p:extLst>
      <p:ext uri="{BB962C8B-B14F-4D97-AF65-F5344CB8AC3E}">
        <p14:creationId xmlns:p14="http://schemas.microsoft.com/office/powerpoint/2010/main" val="7428844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bwMode="auto">
          <a:xfrm>
            <a:off x="334433" y="476250"/>
            <a:ext cx="10972800" cy="550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fr-FR" altLang="fr-FR" smtClean="0"/>
              <a:t>Objectif</a:t>
            </a:r>
          </a:p>
        </p:txBody>
      </p:sp>
      <p:sp>
        <p:nvSpPr>
          <p:cNvPr id="9219" name="Espace réservé du contenu 2"/>
          <p:cNvSpPr>
            <a:spLocks noGrp="1"/>
          </p:cNvSpPr>
          <p:nvPr>
            <p:ph idx="1"/>
          </p:nvPr>
        </p:nvSpPr>
        <p:spPr bwMode="auto">
          <a:xfrm>
            <a:off x="431801" y="1928813"/>
            <a:ext cx="11419417" cy="3590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09538" indent="0" algn="ctr">
              <a:lnSpc>
                <a:spcPct val="150000"/>
              </a:lnSpc>
              <a:buFont typeface="Georgia" pitchFamily="18" charset="0"/>
              <a:buNone/>
            </a:pPr>
            <a:r>
              <a:rPr lang="fr-FR" altLang="fr-FR" sz="3600" dirty="0" smtClean="0">
                <a:solidFill>
                  <a:srgbClr val="C00000"/>
                </a:solidFill>
                <a:latin typeface="Calibri" pitchFamily="34" charset="0"/>
              </a:rPr>
              <a:t>L’humidité résiduelle à l’intérieur des emballages de stérilisation est-elle réellement une source potentielle de </a:t>
            </a:r>
            <a:r>
              <a:rPr lang="fr-FR" altLang="fr-FR" sz="3600" dirty="0" err="1" smtClean="0">
                <a:solidFill>
                  <a:srgbClr val="C00000"/>
                </a:solidFill>
                <a:latin typeface="Calibri" pitchFamily="34" charset="0"/>
              </a:rPr>
              <a:t>re</a:t>
            </a:r>
            <a:r>
              <a:rPr lang="fr-FR" altLang="fr-FR" sz="3600" dirty="0" smtClean="0">
                <a:solidFill>
                  <a:srgbClr val="C00000"/>
                </a:solidFill>
                <a:latin typeface="Calibri" pitchFamily="34" charset="0"/>
              </a:rPr>
              <a:t>-contamination des plateaux opératoires?</a:t>
            </a:r>
          </a:p>
        </p:txBody>
      </p:sp>
      <p:sp>
        <p:nvSpPr>
          <p:cNvPr id="4" name="Espace réservé du numéro de diapositive 3"/>
          <p:cNvSpPr>
            <a:spLocks noGrp="1"/>
          </p:cNvSpPr>
          <p:nvPr>
            <p:ph type="sldNum" sz="quarter" idx="12"/>
          </p:nvPr>
        </p:nvSpPr>
        <p:spPr>
          <a:xfrm>
            <a:off x="10858500" y="6448426"/>
            <a:ext cx="1016000" cy="365125"/>
          </a:xfrm>
        </p:spPr>
        <p:txBody>
          <a:bodyPr/>
          <a:lstStyle/>
          <a:p>
            <a:pPr>
              <a:defRPr/>
            </a:pPr>
            <a:fld id="{7356843A-E155-40AE-9FB5-C55C81BB78E0}" type="slidenum">
              <a:rPr lang="fr-FR">
                <a:solidFill>
                  <a:schemeClr val="accent2">
                    <a:lumMod val="75000"/>
                  </a:schemeClr>
                </a:solidFill>
              </a:rPr>
              <a:pPr>
                <a:defRPr/>
              </a:pPr>
              <a:t>6</a:t>
            </a:fld>
            <a:endParaRPr lang="fr-FR" dirty="0">
              <a:solidFill>
                <a:schemeClr val="accent2">
                  <a:lumMod val="75000"/>
                </a:schemeClr>
              </a:solidFill>
            </a:endParaRP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8935" y="296429"/>
            <a:ext cx="1098958" cy="1098958"/>
          </a:xfrm>
          <a:prstGeom prst="rect">
            <a:avLst/>
          </a:prstGeom>
        </p:spPr>
      </p:pic>
      <p:sp>
        <p:nvSpPr>
          <p:cNvPr id="6" name="ZoneTexte 5"/>
          <p:cNvSpPr txBox="1"/>
          <p:nvPr/>
        </p:nvSpPr>
        <p:spPr>
          <a:xfrm>
            <a:off x="11029751" y="1346403"/>
            <a:ext cx="1490492" cy="200055"/>
          </a:xfrm>
          <a:prstGeom prst="rect">
            <a:avLst/>
          </a:prstGeom>
          <a:noFill/>
        </p:spPr>
        <p:txBody>
          <a:bodyPr wrap="square" rtlCol="0">
            <a:spAutoFit/>
          </a:bodyPr>
          <a:lstStyle/>
          <a:p>
            <a:r>
              <a:rPr lang="fr-FR" sz="700" b="1" dirty="0" smtClean="0">
                <a:solidFill>
                  <a:schemeClr val="tx1">
                    <a:lumMod val="65000"/>
                    <a:lumOff val="35000"/>
                  </a:schemeClr>
                </a:solidFill>
                <a:latin typeface="Arial Black" panose="020B0A04020102020204" pitchFamily="34" charset="0"/>
              </a:rPr>
              <a:t>7-10 oct. 2015</a:t>
            </a:r>
            <a:endParaRPr lang="fr-FR" sz="700" b="1" dirty="0">
              <a:solidFill>
                <a:schemeClr val="tx1">
                  <a:lumMod val="65000"/>
                  <a:lumOff val="35000"/>
                </a:schemeClr>
              </a:solidFill>
              <a:latin typeface="Arial Black" panose="020B0A04020102020204" pitchFamily="34" charset="0"/>
            </a:endParaRPr>
          </a:p>
        </p:txBody>
      </p:sp>
    </p:spTree>
    <p:extLst>
      <p:ext uri="{BB962C8B-B14F-4D97-AF65-F5344CB8AC3E}">
        <p14:creationId xmlns:p14="http://schemas.microsoft.com/office/powerpoint/2010/main" val="20823506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80000"/>
          </a:xfrm>
          <a:prstGeom prst="rect">
            <a:avLst/>
          </a:prstGeom>
          <a:gradFill flip="none" rotWithShape="1">
            <a:gsLst>
              <a:gs pos="0">
                <a:srgbClr val="797C80">
                  <a:tint val="66000"/>
                  <a:satMod val="160000"/>
                </a:srgbClr>
              </a:gs>
              <a:gs pos="50000">
                <a:srgbClr val="797C80">
                  <a:tint val="44500"/>
                  <a:satMod val="160000"/>
                </a:srgbClr>
              </a:gs>
              <a:gs pos="100000">
                <a:srgbClr val="797C8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0000" y="31180"/>
            <a:ext cx="972000" cy="972000"/>
          </a:xfrm>
          <a:prstGeom prst="rect">
            <a:avLst/>
          </a:prstGeom>
        </p:spPr>
      </p:pic>
      <p:sp>
        <p:nvSpPr>
          <p:cNvPr id="7" name="Espace réservé du contenu 2"/>
          <p:cNvSpPr>
            <a:spLocks noGrp="1"/>
          </p:cNvSpPr>
          <p:nvPr>
            <p:ph idx="1"/>
          </p:nvPr>
        </p:nvSpPr>
        <p:spPr bwMode="auto">
          <a:xfrm>
            <a:off x="1834991" y="1294638"/>
            <a:ext cx="8643938" cy="4803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p>
            <a:pPr algn="ctr">
              <a:lnSpc>
                <a:spcPct val="200000"/>
              </a:lnSpc>
              <a:buFont typeface="Arial" charset="0"/>
              <a:buNone/>
            </a:pPr>
            <a:r>
              <a:rPr lang="fr-FR" altLang="fr-FR" sz="2400" dirty="0" smtClean="0">
                <a:latin typeface="Calibri" pitchFamily="34" charset="0"/>
              </a:rPr>
              <a:t>Contexte</a:t>
            </a:r>
          </a:p>
          <a:p>
            <a:pPr algn="ctr">
              <a:lnSpc>
                <a:spcPct val="200000"/>
              </a:lnSpc>
              <a:buFont typeface="Arial" charset="0"/>
              <a:buNone/>
            </a:pPr>
            <a:r>
              <a:rPr lang="fr-FR" altLang="fr-FR" sz="2400" dirty="0" smtClean="0">
                <a:latin typeface="Calibri" pitchFamily="34" charset="0"/>
              </a:rPr>
              <a:t>Objectif</a:t>
            </a:r>
          </a:p>
          <a:p>
            <a:pPr algn="ctr">
              <a:lnSpc>
                <a:spcPct val="200000"/>
              </a:lnSpc>
              <a:buFont typeface="Arial" charset="0"/>
              <a:buNone/>
            </a:pPr>
            <a:r>
              <a:rPr lang="fr-FR" altLang="fr-FR" sz="2400" dirty="0" smtClean="0">
                <a:solidFill>
                  <a:srgbClr val="C00000"/>
                </a:solidFill>
                <a:latin typeface="Calibri" pitchFamily="34" charset="0"/>
              </a:rPr>
              <a:t>Essais préliminaires</a:t>
            </a:r>
          </a:p>
          <a:p>
            <a:pPr algn="ctr">
              <a:lnSpc>
                <a:spcPct val="200000"/>
              </a:lnSpc>
              <a:buFont typeface="Arial" charset="0"/>
              <a:buNone/>
            </a:pPr>
            <a:r>
              <a:rPr lang="fr-FR" altLang="fr-FR" sz="2400" dirty="0" smtClean="0">
                <a:latin typeface="Calibri" pitchFamily="34" charset="0"/>
              </a:rPr>
              <a:t>Matériel et méthodes</a:t>
            </a:r>
          </a:p>
          <a:p>
            <a:pPr algn="ctr">
              <a:lnSpc>
                <a:spcPct val="200000"/>
              </a:lnSpc>
              <a:buFont typeface="Arial" charset="0"/>
              <a:buNone/>
            </a:pPr>
            <a:r>
              <a:rPr lang="fr-FR" altLang="fr-FR" sz="2400" dirty="0" smtClean="0">
                <a:latin typeface="Calibri" pitchFamily="34" charset="0"/>
              </a:rPr>
              <a:t>Résultats-Discussion</a:t>
            </a:r>
          </a:p>
          <a:p>
            <a:pPr algn="ctr">
              <a:lnSpc>
                <a:spcPct val="200000"/>
              </a:lnSpc>
              <a:buFont typeface="Arial" charset="0"/>
              <a:buNone/>
            </a:pPr>
            <a:r>
              <a:rPr lang="fr-FR" altLang="fr-FR" sz="2400" dirty="0" smtClean="0">
                <a:latin typeface="Calibri" pitchFamily="34" charset="0"/>
              </a:rPr>
              <a:t>Conclusion</a:t>
            </a:r>
          </a:p>
        </p:txBody>
      </p:sp>
      <p:sp>
        <p:nvSpPr>
          <p:cNvPr id="8" name="Titre 1"/>
          <p:cNvSpPr>
            <a:spLocks noGrp="1"/>
          </p:cNvSpPr>
          <p:nvPr>
            <p:ph type="title"/>
          </p:nvPr>
        </p:nvSpPr>
        <p:spPr bwMode="auto">
          <a:xfrm>
            <a:off x="249174" y="209800"/>
            <a:ext cx="8229600" cy="660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fr-FR" altLang="fr-FR" smtClean="0"/>
              <a:t>Sommaire</a:t>
            </a:r>
          </a:p>
        </p:txBody>
      </p:sp>
      <p:sp>
        <p:nvSpPr>
          <p:cNvPr id="2" name="Espace réservé du numéro de diapositive 1"/>
          <p:cNvSpPr>
            <a:spLocks noGrp="1"/>
          </p:cNvSpPr>
          <p:nvPr>
            <p:ph type="sldNum" sz="quarter" idx="12"/>
          </p:nvPr>
        </p:nvSpPr>
        <p:spPr/>
        <p:txBody>
          <a:bodyPr/>
          <a:lstStyle/>
          <a:p>
            <a:fld id="{7E38C6FA-3382-4AC8-891A-48023CB5D0D0}" type="slidenum">
              <a:rPr lang="fr-FR" smtClean="0"/>
              <a:t>7</a:t>
            </a:fld>
            <a:endParaRPr lang="fr-FR"/>
          </a:p>
        </p:txBody>
      </p:sp>
    </p:spTree>
    <p:extLst>
      <p:ext uri="{BB962C8B-B14F-4D97-AF65-F5344CB8AC3E}">
        <p14:creationId xmlns:p14="http://schemas.microsoft.com/office/powerpoint/2010/main" val="23792304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èche droite rayée 14"/>
          <p:cNvSpPr/>
          <p:nvPr/>
        </p:nvSpPr>
        <p:spPr>
          <a:xfrm rot="5400000">
            <a:off x="8917782" y="4060033"/>
            <a:ext cx="2071687" cy="666749"/>
          </a:xfrm>
          <a:prstGeom prst="striped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11267" name="Espace réservé du contenu 2"/>
          <p:cNvSpPr>
            <a:spLocks noGrp="1"/>
          </p:cNvSpPr>
          <p:nvPr>
            <p:ph idx="1"/>
          </p:nvPr>
        </p:nvSpPr>
        <p:spPr bwMode="auto">
          <a:xfrm>
            <a:off x="476251" y="1358900"/>
            <a:ext cx="10972800" cy="414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p>
            <a:pPr>
              <a:buFont typeface="Wingdings" pitchFamily="2" charset="2"/>
              <a:buChar char="q"/>
            </a:pPr>
            <a:r>
              <a:rPr lang="fr-FR" altLang="fr-FR" smtClean="0">
                <a:solidFill>
                  <a:srgbClr val="C00000"/>
                </a:solidFill>
                <a:latin typeface="Calibri" pitchFamily="34" charset="0"/>
              </a:rPr>
              <a:t> Détermination du délai d’évaporation selon le type d’emballage</a:t>
            </a:r>
          </a:p>
        </p:txBody>
      </p:sp>
      <p:sp>
        <p:nvSpPr>
          <p:cNvPr id="5" name="Espace réservé du numéro de diapositive 4"/>
          <p:cNvSpPr>
            <a:spLocks noGrp="1"/>
          </p:cNvSpPr>
          <p:nvPr>
            <p:ph type="sldNum" sz="quarter" idx="12"/>
          </p:nvPr>
        </p:nvSpPr>
        <p:spPr>
          <a:xfrm>
            <a:off x="11008469" y="6308725"/>
            <a:ext cx="1016000" cy="365125"/>
          </a:xfrm>
        </p:spPr>
        <p:txBody>
          <a:bodyPr/>
          <a:lstStyle/>
          <a:p>
            <a:pPr>
              <a:defRPr/>
            </a:pPr>
            <a:fld id="{5A9A8126-841F-4103-835D-5FDA6652A8CD}" type="slidenum">
              <a:rPr lang="fr-FR">
                <a:solidFill>
                  <a:schemeClr val="accent2">
                    <a:lumMod val="75000"/>
                  </a:schemeClr>
                </a:solidFill>
              </a:rPr>
              <a:pPr>
                <a:defRPr/>
              </a:pPr>
              <a:t>8</a:t>
            </a:fld>
            <a:endParaRPr lang="fr-FR" dirty="0">
              <a:solidFill>
                <a:schemeClr val="accent2">
                  <a:lumMod val="75000"/>
                </a:schemeClr>
              </a:solidFill>
            </a:endParaRPr>
          </a:p>
        </p:txBody>
      </p:sp>
      <p:sp>
        <p:nvSpPr>
          <p:cNvPr id="11269" name="Titre 1"/>
          <p:cNvSpPr>
            <a:spLocks noGrp="1"/>
          </p:cNvSpPr>
          <p:nvPr>
            <p:ph type="title"/>
          </p:nvPr>
        </p:nvSpPr>
        <p:spPr bwMode="auto">
          <a:xfrm>
            <a:off x="431800" y="503239"/>
            <a:ext cx="10272184" cy="54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fr-FR" altLang="fr-FR" smtClean="0"/>
              <a:t>Essais préliminaires</a:t>
            </a:r>
          </a:p>
        </p:txBody>
      </p:sp>
      <p:sp>
        <p:nvSpPr>
          <p:cNvPr id="7" name="ZoneTexte 6"/>
          <p:cNvSpPr txBox="1"/>
          <p:nvPr/>
        </p:nvSpPr>
        <p:spPr>
          <a:xfrm>
            <a:off x="285751" y="2171700"/>
            <a:ext cx="5137149" cy="1328738"/>
          </a:xfrm>
          <a:prstGeom prst="round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fr-FR" dirty="0"/>
              <a:t>2 séries </a:t>
            </a:r>
          </a:p>
          <a:p>
            <a:pPr algn="ctr" fontAlgn="auto">
              <a:spcBef>
                <a:spcPts val="0"/>
              </a:spcBef>
              <a:spcAft>
                <a:spcPts val="0"/>
              </a:spcAft>
              <a:defRPr/>
            </a:pPr>
            <a:r>
              <a:rPr lang="fr-FR" dirty="0"/>
              <a:t>30 </a:t>
            </a:r>
            <a:r>
              <a:rPr lang="fr-FR" dirty="0" smtClean="0"/>
              <a:t>compositions / série</a:t>
            </a:r>
            <a:endParaRPr lang="fr-FR" dirty="0"/>
          </a:p>
          <a:p>
            <a:pPr algn="ctr" fontAlgn="auto">
              <a:spcBef>
                <a:spcPts val="0"/>
              </a:spcBef>
              <a:spcAft>
                <a:spcPts val="0"/>
              </a:spcAft>
              <a:defRPr/>
            </a:pPr>
            <a:r>
              <a:rPr lang="fr-FR" dirty="0"/>
              <a:t>2 types d’emballages : conteneur (avec filtre papier UU) et non-tissé</a:t>
            </a:r>
          </a:p>
        </p:txBody>
      </p:sp>
      <p:sp>
        <p:nvSpPr>
          <p:cNvPr id="8" name="Flèche droite rayée 7"/>
          <p:cNvSpPr/>
          <p:nvPr/>
        </p:nvSpPr>
        <p:spPr>
          <a:xfrm>
            <a:off x="6000751" y="2571751"/>
            <a:ext cx="1238249" cy="500063"/>
          </a:xfrm>
          <a:prstGeom prst="striped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9" name="ZoneTexte 8"/>
          <p:cNvSpPr txBox="1">
            <a:spLocks noChangeArrowheads="1"/>
          </p:cNvSpPr>
          <p:nvPr/>
        </p:nvSpPr>
        <p:spPr bwMode="auto">
          <a:xfrm>
            <a:off x="5255685" y="3211513"/>
            <a:ext cx="2857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altLang="fr-FR" dirty="0">
                <a:latin typeface="Calibri" pitchFamily="34" charset="0"/>
              </a:rPr>
              <a:t>Eau (T°=70-80°C)</a:t>
            </a:r>
          </a:p>
          <a:p>
            <a:pPr algn="ctr" eaLnBrk="1" hangingPunct="1"/>
            <a:r>
              <a:rPr lang="fr-FR" altLang="fr-FR" dirty="0" smtClean="0">
                <a:latin typeface="Calibri" pitchFamily="34" charset="0"/>
              </a:rPr>
              <a:t>V1= 20ml </a:t>
            </a:r>
            <a:r>
              <a:rPr lang="fr-FR" altLang="fr-FR" dirty="0">
                <a:latin typeface="Calibri" pitchFamily="34" charset="0"/>
              </a:rPr>
              <a:t>et </a:t>
            </a:r>
            <a:r>
              <a:rPr lang="fr-FR" altLang="fr-FR" dirty="0">
                <a:latin typeface="Calibri" pitchFamily="34" charset="0"/>
              </a:rPr>
              <a:t>V</a:t>
            </a:r>
            <a:r>
              <a:rPr lang="fr-FR" altLang="fr-FR" dirty="0" smtClean="0">
                <a:latin typeface="Calibri" pitchFamily="34" charset="0"/>
              </a:rPr>
              <a:t>2=30ml</a:t>
            </a:r>
            <a:endParaRPr lang="fr-FR" altLang="fr-FR" dirty="0">
              <a:latin typeface="Calibri" pitchFamily="34" charset="0"/>
            </a:endParaRPr>
          </a:p>
        </p:txBody>
      </p:sp>
      <p:sp>
        <p:nvSpPr>
          <p:cNvPr id="10" name="ZoneTexte 9"/>
          <p:cNvSpPr txBox="1"/>
          <p:nvPr/>
        </p:nvSpPr>
        <p:spPr>
          <a:xfrm>
            <a:off x="7715251" y="2189163"/>
            <a:ext cx="4191000" cy="1022350"/>
          </a:xfrm>
          <a:prstGeom prst="round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fr-FR" dirty="0"/>
              <a:t>Stockage </a:t>
            </a:r>
          </a:p>
          <a:p>
            <a:pPr algn="ctr" fontAlgn="auto">
              <a:spcBef>
                <a:spcPts val="0"/>
              </a:spcBef>
              <a:spcAft>
                <a:spcPts val="0"/>
              </a:spcAft>
              <a:defRPr/>
            </a:pPr>
            <a:r>
              <a:rPr lang="fr-FR" dirty="0"/>
              <a:t>T°=</a:t>
            </a:r>
            <a:r>
              <a:rPr lang="fr-FR" dirty="0" smtClean="0"/>
              <a:t>23°C +/- 5°</a:t>
            </a:r>
            <a:endParaRPr lang="fr-FR" dirty="0"/>
          </a:p>
          <a:p>
            <a:pPr algn="ctr" fontAlgn="auto">
              <a:spcBef>
                <a:spcPts val="0"/>
              </a:spcBef>
              <a:spcAft>
                <a:spcPts val="0"/>
              </a:spcAft>
              <a:defRPr/>
            </a:pPr>
            <a:r>
              <a:rPr lang="fr-FR" dirty="0" err="1" smtClean="0"/>
              <a:t>HRm</a:t>
            </a:r>
            <a:r>
              <a:rPr lang="fr-FR" dirty="0" smtClean="0"/>
              <a:t>=49</a:t>
            </a:r>
            <a:r>
              <a:rPr lang="fr-FR" dirty="0"/>
              <a:t>%</a:t>
            </a:r>
          </a:p>
        </p:txBody>
      </p:sp>
      <p:pic>
        <p:nvPicPr>
          <p:cNvPr id="6148" name="Picture 4" descr="http://www.konkursverkauf24.eu/bilder/produkte/gross/sartorius-BL-12-Laborwaage-gebraucht.jpg"/>
          <p:cNvPicPr>
            <a:picLocks noChangeAspect="1" noChangeArrowheads="1"/>
          </p:cNvPicPr>
          <p:nvPr/>
        </p:nvPicPr>
        <p:blipFill>
          <a:blip r:embed="rId2" cstate="print"/>
          <a:srcRect/>
          <a:stretch>
            <a:fillRect/>
          </a:stretch>
        </p:blipFill>
        <p:spPr bwMode="auto">
          <a:xfrm>
            <a:off x="8113185" y="3786191"/>
            <a:ext cx="1507090" cy="11290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ZoneTexte 10"/>
          <p:cNvSpPr txBox="1">
            <a:spLocks noChangeArrowheads="1"/>
          </p:cNvSpPr>
          <p:nvPr/>
        </p:nvSpPr>
        <p:spPr bwMode="auto">
          <a:xfrm>
            <a:off x="10001251" y="4000501"/>
            <a:ext cx="1905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da-DK" altLang="fr-FR">
                <a:latin typeface="Calibri" pitchFamily="34" charset="0"/>
              </a:rPr>
              <a:t>J0 - J3 - J7 - J14 - J21</a:t>
            </a:r>
            <a:endParaRPr lang="fr-FR" altLang="fr-FR">
              <a:latin typeface="Calibri" pitchFamily="34" charset="0"/>
            </a:endParaRPr>
          </a:p>
        </p:txBody>
      </p:sp>
      <p:sp>
        <p:nvSpPr>
          <p:cNvPr id="12" name="ZoneTexte 11"/>
          <p:cNvSpPr txBox="1"/>
          <p:nvPr/>
        </p:nvSpPr>
        <p:spPr>
          <a:xfrm>
            <a:off x="1619251" y="5286375"/>
            <a:ext cx="4953000" cy="1022350"/>
          </a:xfrm>
          <a:prstGeom prst="round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fr-FR" dirty="0"/>
              <a:t>Ouverture des emballages </a:t>
            </a:r>
          </a:p>
          <a:p>
            <a:pPr algn="ctr" fontAlgn="auto">
              <a:spcBef>
                <a:spcPts val="0"/>
              </a:spcBef>
              <a:spcAft>
                <a:spcPts val="0"/>
              </a:spcAft>
              <a:defRPr/>
            </a:pPr>
            <a:r>
              <a:rPr lang="fr-FR" dirty="0"/>
              <a:t>Inspection visuelle à la recherche de traces d’humidité </a:t>
            </a:r>
          </a:p>
        </p:txBody>
      </p:sp>
      <p:sp>
        <p:nvSpPr>
          <p:cNvPr id="13" name="ZoneTexte 12"/>
          <p:cNvSpPr txBox="1"/>
          <p:nvPr/>
        </p:nvSpPr>
        <p:spPr>
          <a:xfrm>
            <a:off x="9048751" y="5516563"/>
            <a:ext cx="1905000" cy="715962"/>
          </a:xfrm>
          <a:prstGeom prst="round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fr-FR" dirty="0"/>
              <a:t>2 pesées identiques</a:t>
            </a:r>
          </a:p>
        </p:txBody>
      </p:sp>
      <p:sp>
        <p:nvSpPr>
          <p:cNvPr id="16" name="Flèche droite rayée 15"/>
          <p:cNvSpPr/>
          <p:nvPr/>
        </p:nvSpPr>
        <p:spPr>
          <a:xfrm rot="10800000">
            <a:off x="6762751" y="5572126"/>
            <a:ext cx="2095500" cy="500063"/>
          </a:xfrm>
          <a:prstGeom prst="striped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dirty="0"/>
          </a:p>
        </p:txBody>
      </p:sp>
      <p:pic>
        <p:nvPicPr>
          <p:cNvPr id="17" name="Ima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88935" y="296429"/>
            <a:ext cx="1098958" cy="1098958"/>
          </a:xfrm>
          <a:prstGeom prst="rect">
            <a:avLst/>
          </a:prstGeom>
        </p:spPr>
      </p:pic>
      <p:sp>
        <p:nvSpPr>
          <p:cNvPr id="18" name="ZoneTexte 17"/>
          <p:cNvSpPr txBox="1"/>
          <p:nvPr/>
        </p:nvSpPr>
        <p:spPr>
          <a:xfrm>
            <a:off x="11029751" y="1346403"/>
            <a:ext cx="1490492" cy="200055"/>
          </a:xfrm>
          <a:prstGeom prst="rect">
            <a:avLst/>
          </a:prstGeom>
          <a:noFill/>
        </p:spPr>
        <p:txBody>
          <a:bodyPr wrap="square" rtlCol="0">
            <a:spAutoFit/>
          </a:bodyPr>
          <a:lstStyle/>
          <a:p>
            <a:r>
              <a:rPr lang="fr-FR" sz="700" b="1" dirty="0" smtClean="0">
                <a:solidFill>
                  <a:schemeClr val="tx1">
                    <a:lumMod val="65000"/>
                    <a:lumOff val="35000"/>
                  </a:schemeClr>
                </a:solidFill>
                <a:latin typeface="Arial Black" panose="020B0A04020102020204" pitchFamily="34" charset="0"/>
              </a:rPr>
              <a:t>7-10 oct. 2015</a:t>
            </a:r>
            <a:endParaRPr lang="fr-FR" sz="700" b="1" dirty="0">
              <a:solidFill>
                <a:schemeClr val="tx1">
                  <a:lumMod val="65000"/>
                  <a:lumOff val="35000"/>
                </a:schemeClr>
              </a:solidFill>
              <a:latin typeface="Arial Black" panose="020B0A04020102020204" pitchFamily="34" charset="0"/>
            </a:endParaRPr>
          </a:p>
        </p:txBody>
      </p:sp>
    </p:spTree>
    <p:extLst>
      <p:ext uri="{BB962C8B-B14F-4D97-AF65-F5344CB8AC3E}">
        <p14:creationId xmlns:p14="http://schemas.microsoft.com/office/powerpoint/2010/main" val="39740871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14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ZoneTexte 21"/>
          <p:cNvSpPr txBox="1"/>
          <p:nvPr/>
        </p:nvSpPr>
        <p:spPr>
          <a:xfrm>
            <a:off x="5811350" y="5401486"/>
            <a:ext cx="6136133" cy="919401"/>
          </a:xfrm>
          <a:prstGeom prst="roundRect">
            <a:avLst/>
          </a:prstGeom>
          <a:solidFill>
            <a:schemeClr val="accent5">
              <a:lumMod val="75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ctr" fontAlgn="auto">
              <a:spcBef>
                <a:spcPts val="0"/>
              </a:spcBef>
              <a:spcAft>
                <a:spcPts val="0"/>
              </a:spcAft>
              <a:defRPr/>
            </a:pPr>
            <a:r>
              <a:rPr lang="fr-FR" sz="1600" b="1" dirty="0">
                <a:solidFill>
                  <a:schemeClr val="bg1"/>
                </a:solidFill>
              </a:rPr>
              <a:t>Humidité absente quelque soit le type d’emballage à 10 jours</a:t>
            </a:r>
          </a:p>
          <a:p>
            <a:pPr algn="ctr" fontAlgn="auto">
              <a:spcBef>
                <a:spcPts val="0"/>
              </a:spcBef>
              <a:spcAft>
                <a:spcPts val="0"/>
              </a:spcAft>
              <a:defRPr/>
            </a:pPr>
            <a:r>
              <a:rPr lang="fr-FR" sz="1600" b="1" dirty="0">
                <a:solidFill>
                  <a:schemeClr val="bg1"/>
                </a:solidFill>
              </a:rPr>
              <a:t>Evaporation plus rapide dans un conteneur que dans un emballage </a:t>
            </a:r>
            <a:r>
              <a:rPr lang="fr-FR" sz="1600" b="1" dirty="0" smtClean="0">
                <a:solidFill>
                  <a:schemeClr val="bg1"/>
                </a:solidFill>
              </a:rPr>
              <a:t>non-tissé</a:t>
            </a:r>
            <a:endParaRPr lang="fr-FR" sz="1600" b="1" dirty="0">
              <a:solidFill>
                <a:schemeClr val="bg1"/>
              </a:solidFill>
            </a:endParaRPr>
          </a:p>
        </p:txBody>
      </p:sp>
      <p:sp>
        <p:nvSpPr>
          <p:cNvPr id="12291" name="Espace réservé du contenu 2"/>
          <p:cNvSpPr>
            <a:spLocks noGrp="1"/>
          </p:cNvSpPr>
          <p:nvPr>
            <p:ph idx="1"/>
          </p:nvPr>
        </p:nvSpPr>
        <p:spPr bwMode="auto">
          <a:xfrm>
            <a:off x="431800" y="1412876"/>
            <a:ext cx="10972800" cy="485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Wingdings" pitchFamily="2" charset="2"/>
              <a:buChar char="q"/>
            </a:pPr>
            <a:r>
              <a:rPr lang="fr-FR" altLang="fr-FR" smtClean="0">
                <a:solidFill>
                  <a:srgbClr val="C00000"/>
                </a:solidFill>
                <a:latin typeface="Calibri" pitchFamily="34" charset="0"/>
              </a:rPr>
              <a:t> Détermination du délai d’évaporation selon le type d’emballage</a:t>
            </a:r>
          </a:p>
        </p:txBody>
      </p:sp>
      <p:sp>
        <p:nvSpPr>
          <p:cNvPr id="5" name="Espace réservé du numéro de diapositive 4"/>
          <p:cNvSpPr>
            <a:spLocks noGrp="1"/>
          </p:cNvSpPr>
          <p:nvPr>
            <p:ph type="sldNum" sz="quarter" idx="12"/>
          </p:nvPr>
        </p:nvSpPr>
        <p:spPr>
          <a:xfrm>
            <a:off x="10984485" y="6492875"/>
            <a:ext cx="1016000" cy="365125"/>
          </a:xfrm>
        </p:spPr>
        <p:txBody>
          <a:bodyPr/>
          <a:lstStyle/>
          <a:p>
            <a:pPr>
              <a:defRPr/>
            </a:pPr>
            <a:fld id="{CB3A1775-1DD7-4B68-8DE1-BA847FE2C385}" type="slidenum">
              <a:rPr lang="fr-FR">
                <a:solidFill>
                  <a:schemeClr val="accent2">
                    <a:lumMod val="75000"/>
                  </a:schemeClr>
                </a:solidFill>
              </a:rPr>
              <a:pPr>
                <a:defRPr/>
              </a:pPr>
              <a:t>9</a:t>
            </a:fld>
            <a:endParaRPr lang="fr-FR" dirty="0">
              <a:solidFill>
                <a:schemeClr val="accent2">
                  <a:lumMod val="75000"/>
                </a:schemeClr>
              </a:solidFill>
            </a:endParaRPr>
          </a:p>
        </p:txBody>
      </p:sp>
      <p:sp>
        <p:nvSpPr>
          <p:cNvPr id="12293" name="ZoneTexte 18"/>
          <p:cNvSpPr txBox="1">
            <a:spLocks noChangeArrowheads="1"/>
          </p:cNvSpPr>
          <p:nvPr/>
        </p:nvSpPr>
        <p:spPr bwMode="auto">
          <a:xfrm>
            <a:off x="1428751" y="4805363"/>
            <a:ext cx="9906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altLang="fr-FR" dirty="0" err="1" smtClean="0">
                <a:latin typeface="Calibri" pitchFamily="34" charset="0"/>
              </a:rPr>
              <a:t>Fig</a:t>
            </a:r>
            <a:r>
              <a:rPr lang="fr-FR" altLang="fr-FR" dirty="0" smtClean="0">
                <a:latin typeface="Calibri" pitchFamily="34" charset="0"/>
              </a:rPr>
              <a:t> 1 &amp; 2 : % </a:t>
            </a:r>
            <a:r>
              <a:rPr lang="fr-FR" altLang="fr-FR" dirty="0">
                <a:latin typeface="Calibri" pitchFamily="34" charset="0"/>
              </a:rPr>
              <a:t>d’emballages contenant de l’humidité en fonction de la durée de stockage</a:t>
            </a:r>
            <a:endParaRPr lang="fr-FR" altLang="fr-FR" b="1" dirty="0">
              <a:latin typeface="Calibri" pitchFamily="34" charset="0"/>
            </a:endParaRPr>
          </a:p>
        </p:txBody>
      </p:sp>
      <p:sp>
        <p:nvSpPr>
          <p:cNvPr id="21" name="ZoneTexte 20"/>
          <p:cNvSpPr txBox="1"/>
          <p:nvPr/>
        </p:nvSpPr>
        <p:spPr>
          <a:xfrm>
            <a:off x="298112" y="5392675"/>
            <a:ext cx="4871296" cy="919401"/>
          </a:xfrm>
          <a:prstGeom prst="roundRect">
            <a:avLst/>
          </a:prstGeom>
          <a:solidFill>
            <a:schemeClr val="accent5">
              <a:lumMod val="75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fontAlgn="auto">
              <a:spcBef>
                <a:spcPts val="0"/>
              </a:spcBef>
              <a:spcAft>
                <a:spcPts val="0"/>
              </a:spcAft>
              <a:defRPr/>
            </a:pPr>
            <a:r>
              <a:rPr lang="fr-FR" sz="1600" b="1" dirty="0">
                <a:solidFill>
                  <a:schemeClr val="bg1"/>
                </a:solidFill>
              </a:rPr>
              <a:t>Durée d’évaporation dépend:</a:t>
            </a:r>
          </a:p>
          <a:p>
            <a:pPr lvl="1" fontAlgn="auto">
              <a:spcBef>
                <a:spcPts val="0"/>
              </a:spcBef>
              <a:spcAft>
                <a:spcPts val="0"/>
              </a:spcAft>
              <a:buFont typeface="Wingdings" pitchFamily="2" charset="2"/>
              <a:buChar char="§"/>
              <a:defRPr/>
            </a:pPr>
            <a:r>
              <a:rPr lang="fr-FR" sz="1600" b="1" dirty="0">
                <a:solidFill>
                  <a:schemeClr val="bg1"/>
                </a:solidFill>
              </a:rPr>
              <a:t> Vol. eau résiduelle présent au départ </a:t>
            </a:r>
          </a:p>
          <a:p>
            <a:pPr lvl="1" fontAlgn="auto">
              <a:spcBef>
                <a:spcPts val="0"/>
              </a:spcBef>
              <a:spcAft>
                <a:spcPts val="0"/>
              </a:spcAft>
              <a:buFont typeface="Wingdings" pitchFamily="2" charset="2"/>
              <a:buChar char="§"/>
              <a:defRPr/>
            </a:pPr>
            <a:r>
              <a:rPr lang="fr-FR" sz="1600" b="1" dirty="0">
                <a:solidFill>
                  <a:schemeClr val="bg1"/>
                </a:solidFill>
              </a:rPr>
              <a:t> Type </a:t>
            </a:r>
            <a:r>
              <a:rPr lang="fr-FR" sz="1600" b="1" dirty="0" smtClean="0">
                <a:solidFill>
                  <a:schemeClr val="bg1"/>
                </a:solidFill>
              </a:rPr>
              <a:t>d’emballage</a:t>
            </a:r>
            <a:endParaRPr lang="fr-FR" sz="1600" b="1" dirty="0">
              <a:solidFill>
                <a:schemeClr val="bg1"/>
              </a:solidFill>
            </a:endParaRPr>
          </a:p>
        </p:txBody>
      </p:sp>
      <p:graphicFrame>
        <p:nvGraphicFramePr>
          <p:cNvPr id="24" name="Image 19"/>
          <p:cNvGraphicFramePr/>
          <p:nvPr/>
        </p:nvGraphicFramePr>
        <p:xfrm>
          <a:off x="285710" y="2071678"/>
          <a:ext cx="6242740" cy="27478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Image 20"/>
          <p:cNvGraphicFramePr/>
          <p:nvPr/>
        </p:nvGraphicFramePr>
        <p:xfrm>
          <a:off x="6092456" y="2000240"/>
          <a:ext cx="6099545" cy="2747896"/>
        </p:xfrm>
        <a:graphic>
          <a:graphicData uri="http://schemas.openxmlformats.org/drawingml/2006/chart">
            <c:chart xmlns:c="http://schemas.openxmlformats.org/drawingml/2006/chart" xmlns:r="http://schemas.openxmlformats.org/officeDocument/2006/relationships" r:id="rId4"/>
          </a:graphicData>
        </a:graphic>
      </p:graphicFrame>
      <p:sp>
        <p:nvSpPr>
          <p:cNvPr id="23565" name="ZoneTexte 1"/>
          <p:cNvSpPr txBox="1">
            <a:spLocks noChangeArrowheads="1"/>
          </p:cNvSpPr>
          <p:nvPr/>
        </p:nvSpPr>
        <p:spPr bwMode="auto">
          <a:xfrm>
            <a:off x="2946400" y="2392363"/>
            <a:ext cx="2305051" cy="374650"/>
          </a:xfrm>
          <a:prstGeom prst="round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fr-FR" sz="1600" dirty="0"/>
              <a:t>Vol départ = 20ml</a:t>
            </a:r>
          </a:p>
        </p:txBody>
      </p:sp>
      <p:sp>
        <p:nvSpPr>
          <p:cNvPr id="23566" name="ZoneTexte 11"/>
          <p:cNvSpPr txBox="1">
            <a:spLocks noChangeArrowheads="1"/>
          </p:cNvSpPr>
          <p:nvPr/>
        </p:nvSpPr>
        <p:spPr bwMode="auto">
          <a:xfrm>
            <a:off x="8879418" y="2349500"/>
            <a:ext cx="2305049" cy="374650"/>
          </a:xfrm>
          <a:prstGeom prst="round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fr-FR" sz="1600" dirty="0"/>
              <a:t>Vol départ = 30ml</a:t>
            </a:r>
          </a:p>
        </p:txBody>
      </p:sp>
      <p:sp>
        <p:nvSpPr>
          <p:cNvPr id="12299" name="Titre 1"/>
          <p:cNvSpPr>
            <a:spLocks noGrp="1"/>
          </p:cNvSpPr>
          <p:nvPr>
            <p:ph type="title"/>
          </p:nvPr>
        </p:nvSpPr>
        <p:spPr bwMode="auto">
          <a:xfrm>
            <a:off x="239184" y="476250"/>
            <a:ext cx="10972800" cy="550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fr-FR" altLang="fr-FR" smtClean="0"/>
              <a:t>Essais préliminaires</a:t>
            </a:r>
          </a:p>
        </p:txBody>
      </p:sp>
      <p:pic>
        <p:nvPicPr>
          <p:cNvPr id="12" name="Imag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88935" y="296429"/>
            <a:ext cx="1098958" cy="1098958"/>
          </a:xfrm>
          <a:prstGeom prst="rect">
            <a:avLst/>
          </a:prstGeom>
        </p:spPr>
      </p:pic>
      <p:sp>
        <p:nvSpPr>
          <p:cNvPr id="13" name="ZoneTexte 12"/>
          <p:cNvSpPr txBox="1"/>
          <p:nvPr/>
        </p:nvSpPr>
        <p:spPr>
          <a:xfrm>
            <a:off x="11029751" y="1346403"/>
            <a:ext cx="1490492" cy="200055"/>
          </a:xfrm>
          <a:prstGeom prst="rect">
            <a:avLst/>
          </a:prstGeom>
          <a:noFill/>
        </p:spPr>
        <p:txBody>
          <a:bodyPr wrap="square" rtlCol="0">
            <a:spAutoFit/>
          </a:bodyPr>
          <a:lstStyle/>
          <a:p>
            <a:r>
              <a:rPr lang="fr-FR" sz="700" b="1" dirty="0" smtClean="0">
                <a:solidFill>
                  <a:schemeClr val="tx1">
                    <a:lumMod val="65000"/>
                    <a:lumOff val="35000"/>
                  </a:schemeClr>
                </a:solidFill>
                <a:latin typeface="Arial Black" panose="020B0A04020102020204" pitchFamily="34" charset="0"/>
              </a:rPr>
              <a:t>7-10 oct. 2015</a:t>
            </a:r>
            <a:endParaRPr lang="fr-FR" sz="700" b="1" dirty="0">
              <a:solidFill>
                <a:schemeClr val="tx1">
                  <a:lumMod val="65000"/>
                  <a:lumOff val="35000"/>
                </a:schemeClr>
              </a:solidFill>
              <a:latin typeface="Arial Black" panose="020B0A04020102020204" pitchFamily="34" charset="0"/>
            </a:endParaRPr>
          </a:p>
        </p:txBody>
      </p:sp>
    </p:spTree>
    <p:extLst>
      <p:ext uri="{BB962C8B-B14F-4D97-AF65-F5344CB8AC3E}">
        <p14:creationId xmlns:p14="http://schemas.microsoft.com/office/powerpoint/2010/main" val="16701033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187</TotalTime>
  <Words>3214</Words>
  <Application>Microsoft Office PowerPoint</Application>
  <PresentationFormat>Widescreen</PresentationFormat>
  <Paragraphs>890</Paragraphs>
  <Slides>31</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MS Mincho</vt:lpstr>
      <vt:lpstr>ＭＳ Ｐゴシック</vt:lpstr>
      <vt:lpstr>Arial</vt:lpstr>
      <vt:lpstr>Arial Black</vt:lpstr>
      <vt:lpstr>Calibri</vt:lpstr>
      <vt:lpstr>Calibri Light</vt:lpstr>
      <vt:lpstr>Georgia</vt:lpstr>
      <vt:lpstr>Times New Roman</vt:lpstr>
      <vt:lpstr>Verdana</vt:lpstr>
      <vt:lpstr>Wingdings</vt:lpstr>
      <vt:lpstr>Wingdings 2</vt:lpstr>
      <vt:lpstr>Thème Office</vt:lpstr>
      <vt:lpstr>PowerPoint Presentation</vt:lpstr>
      <vt:lpstr>Sommaire</vt:lpstr>
      <vt:lpstr>Sommaire</vt:lpstr>
      <vt:lpstr>Contexte </vt:lpstr>
      <vt:lpstr>Sommaire</vt:lpstr>
      <vt:lpstr>Objectif</vt:lpstr>
      <vt:lpstr>Sommaire</vt:lpstr>
      <vt:lpstr>Essais préliminaires</vt:lpstr>
      <vt:lpstr>Essais préliminaires</vt:lpstr>
      <vt:lpstr>Essais préliminaires</vt:lpstr>
      <vt:lpstr>Essais préliminaires</vt:lpstr>
      <vt:lpstr>Essais préliminaires</vt:lpstr>
      <vt:lpstr>Sommaire</vt:lpstr>
      <vt:lpstr>Matériel et Méthodes</vt:lpstr>
      <vt:lpstr>Matériel et Méthodes</vt:lpstr>
      <vt:lpstr>Matériel et Méthodes</vt:lpstr>
      <vt:lpstr>Matériel et Méthodes</vt:lpstr>
      <vt:lpstr>Matériel et Méthodes</vt:lpstr>
      <vt:lpstr>Sommaire</vt:lpstr>
      <vt:lpstr>Résultats-Discussion</vt:lpstr>
      <vt:lpstr>Résultats-Discussion</vt:lpstr>
      <vt:lpstr>Résultats-Discussion</vt:lpstr>
      <vt:lpstr>Résultats-Discussion</vt:lpstr>
      <vt:lpstr>Résultats-Discussion</vt:lpstr>
      <vt:lpstr>Résultats-Discussion</vt:lpstr>
      <vt:lpstr>Résultats-Discussion</vt:lpstr>
      <vt:lpstr>Résultats-Discussion</vt:lpstr>
      <vt:lpstr>Sommaire</vt:lpstr>
      <vt:lpstr>Conclusions</vt:lpstr>
      <vt:lpstr>Conclusion</vt:lpstr>
      <vt:lpstr>Merci de votre attention  camille.fayard@ch-metropole-savoie.fr</vt:lpstr>
    </vt:vector>
  </TitlesOfParts>
  <Company>Le Public Systeme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KNESS Rachel</dc:creator>
  <cp:lastModifiedBy>key4events</cp:lastModifiedBy>
  <cp:revision>23</cp:revision>
  <dcterms:created xsi:type="dcterms:W3CDTF">2015-08-21T15:46:20Z</dcterms:created>
  <dcterms:modified xsi:type="dcterms:W3CDTF">2015-10-08T07:17:24Z</dcterms:modified>
</cp:coreProperties>
</file>