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256" r:id="rId2"/>
    <p:sldId id="262" r:id="rId3"/>
    <p:sldId id="263" r:id="rId4"/>
    <p:sldId id="264" r:id="rId5"/>
    <p:sldId id="286" r:id="rId6"/>
    <p:sldId id="267" r:id="rId7"/>
    <p:sldId id="271" r:id="rId8"/>
    <p:sldId id="269" r:id="rId9"/>
    <p:sldId id="272" r:id="rId10"/>
    <p:sldId id="273" r:id="rId11"/>
    <p:sldId id="274" r:id="rId12"/>
    <p:sldId id="275" r:id="rId13"/>
    <p:sldId id="290" r:id="rId14"/>
    <p:sldId id="268" r:id="rId15"/>
    <p:sldId id="288" r:id="rId16"/>
    <p:sldId id="289" r:id="rId17"/>
    <p:sldId id="283" r:id="rId18"/>
    <p:sldId id="276" r:id="rId19"/>
    <p:sldId id="291" r:id="rId20"/>
    <p:sldId id="277" r:id="rId21"/>
    <p:sldId id="259" r:id="rId22"/>
    <p:sldId id="292" r:id="rId23"/>
    <p:sldId id="260" r:id="rId24"/>
    <p:sldId id="265" r:id="rId25"/>
    <p:sldId id="285" r:id="rId26"/>
    <p:sldId id="287"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84350" autoAdjust="0"/>
  </p:normalViewPr>
  <p:slideViewPr>
    <p:cSldViewPr>
      <p:cViewPr varScale="1">
        <p:scale>
          <a:sx n="98" d="100"/>
          <a:sy n="98" d="100"/>
        </p:scale>
        <p:origin x="15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Equipment qualified in 2014</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tx>
            <c:strRef>
              <c:f>Plan1!$B$1</c:f>
              <c:strCache>
                <c:ptCount val="1"/>
                <c:pt idx="0">
                  <c:v>Equipments</c:v>
                </c:pt>
              </c:strCache>
            </c:strRef>
          </c:tx>
          <c:explosion val="17"/>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tx>
                <c:rich>
                  <a:bodyPr/>
                  <a:lstStyle/>
                  <a:p>
                    <a:fld id="{3FB8437F-F8B7-4F5F-A8BF-FB258BC72CE3}" type="VALUE">
                      <a:rPr lang="en-US" b="1">
                        <a:solidFill>
                          <a:schemeClr val="bg1"/>
                        </a:solidFill>
                      </a:rPr>
                      <a:pPr/>
                      <a:t>[VALOR]</a:t>
                    </a:fld>
                    <a:r>
                      <a:rPr lang="en-US" b="1" baseline="0" dirty="0">
                        <a:solidFill>
                          <a:schemeClr val="bg1"/>
                        </a:solidFill>
                      </a:rPr>
                      <a:t>; </a:t>
                    </a:r>
                    <a:fld id="{3467D21C-CB05-407E-B8C5-2A8A17E32212}" type="PERCENTAGE">
                      <a:rPr lang="en-US" b="1" baseline="0">
                        <a:solidFill>
                          <a:schemeClr val="bg1"/>
                        </a:solidFill>
                      </a:rPr>
                      <a:pPr/>
                      <a:t>[PORCENTAGEM]</a:t>
                    </a:fld>
                    <a:endParaRPr lang="en-US" b="1" baseline="0" dirty="0">
                      <a:solidFill>
                        <a:schemeClr val="bg1"/>
                      </a:solidFill>
                    </a:endParaRP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7591C17F-540A-404B-BF56-6E12EE7DCE3E}" type="VALUE">
                      <a:rPr lang="en-US" b="1">
                        <a:solidFill>
                          <a:schemeClr val="bg1"/>
                        </a:solidFill>
                      </a:rPr>
                      <a:pPr/>
                      <a:t>[VALOR]</a:t>
                    </a:fld>
                    <a:r>
                      <a:rPr lang="en-US" b="1" baseline="0" dirty="0">
                        <a:solidFill>
                          <a:schemeClr val="bg1"/>
                        </a:solidFill>
                      </a:rPr>
                      <a:t>; </a:t>
                    </a:r>
                    <a:fld id="{C8547667-ECFC-4BAC-9B4C-B09207A2B739}" type="PERCENTAGE">
                      <a:rPr lang="en-US" b="1" baseline="0">
                        <a:solidFill>
                          <a:schemeClr val="bg1"/>
                        </a:solidFill>
                      </a:rPr>
                      <a:pPr/>
                      <a:t>[PORCENTAGEM]</a:t>
                    </a:fld>
                    <a:endParaRPr lang="en-US" b="1" baseline="0" dirty="0">
                      <a:solidFill>
                        <a:schemeClr val="bg1"/>
                      </a:solidFill>
                    </a:endParaRP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fld id="{02C6E381-24C1-4F00-B2CE-3DF70EAB91B3}" type="VALUE">
                      <a:rPr lang="en-US" b="1">
                        <a:solidFill>
                          <a:schemeClr val="bg1"/>
                        </a:solidFill>
                      </a:rPr>
                      <a:pPr/>
                      <a:t>[VALOR]</a:t>
                    </a:fld>
                    <a:r>
                      <a:rPr lang="en-US" b="1" baseline="0" dirty="0">
                        <a:solidFill>
                          <a:schemeClr val="bg1"/>
                        </a:solidFill>
                      </a:rPr>
                      <a:t>; </a:t>
                    </a:r>
                    <a:fld id="{639ECA2D-F08E-4152-8F03-79337425BEDB}" type="PERCENTAGE">
                      <a:rPr lang="en-US" b="1" baseline="0">
                        <a:solidFill>
                          <a:schemeClr val="bg1"/>
                        </a:solidFill>
                      </a:rPr>
                      <a:pPr/>
                      <a:t>[PORCENTAGEM]</a:t>
                    </a:fld>
                    <a:endParaRPr lang="en-US" b="1" baseline="0" dirty="0">
                      <a:solidFill>
                        <a:schemeClr val="bg1"/>
                      </a:solidFill>
                    </a:endParaRPr>
                  </a:p>
                </c:rich>
              </c:tx>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Plan1!$A$2:$A$4</c:f>
              <c:strCache>
                <c:ptCount val="3"/>
                <c:pt idx="0">
                  <c:v>Hospital Autoclaves</c:v>
                </c:pt>
                <c:pt idx="1">
                  <c:v>Industry Autoclaves</c:v>
                </c:pt>
                <c:pt idx="2">
                  <c:v>Other</c:v>
                </c:pt>
              </c:strCache>
            </c:strRef>
          </c:cat>
          <c:val>
            <c:numRef>
              <c:f>Plan1!$B$2:$B$4</c:f>
              <c:numCache>
                <c:formatCode>General</c:formatCode>
                <c:ptCount val="3"/>
                <c:pt idx="0">
                  <c:v>73</c:v>
                </c:pt>
                <c:pt idx="1">
                  <c:v>85</c:v>
                </c:pt>
                <c:pt idx="2">
                  <c:v>640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18" Type="http://schemas.openxmlformats.org/officeDocument/2006/relationships/image" Target="../media/image37.emf"/><Relationship Id="rId3" Type="http://schemas.openxmlformats.org/officeDocument/2006/relationships/image" Target="../media/image22.emf"/><Relationship Id="rId21" Type="http://schemas.openxmlformats.org/officeDocument/2006/relationships/image" Target="../media/image40.emf"/><Relationship Id="rId7" Type="http://schemas.openxmlformats.org/officeDocument/2006/relationships/image" Target="../media/image26.emf"/><Relationship Id="rId12" Type="http://schemas.openxmlformats.org/officeDocument/2006/relationships/image" Target="../media/image31.emf"/><Relationship Id="rId17" Type="http://schemas.openxmlformats.org/officeDocument/2006/relationships/image" Target="../media/image36.emf"/><Relationship Id="rId2" Type="http://schemas.openxmlformats.org/officeDocument/2006/relationships/image" Target="../media/image21.emf"/><Relationship Id="rId16" Type="http://schemas.openxmlformats.org/officeDocument/2006/relationships/image" Target="../media/image35.emf"/><Relationship Id="rId20" Type="http://schemas.openxmlformats.org/officeDocument/2006/relationships/image" Target="../media/image39.emf"/><Relationship Id="rId1" Type="http://schemas.openxmlformats.org/officeDocument/2006/relationships/image" Target="../media/image20.emf"/><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5" Type="http://schemas.openxmlformats.org/officeDocument/2006/relationships/image" Target="../media/image34.emf"/><Relationship Id="rId23" Type="http://schemas.openxmlformats.org/officeDocument/2006/relationships/image" Target="../media/image42.emf"/><Relationship Id="rId10" Type="http://schemas.openxmlformats.org/officeDocument/2006/relationships/image" Target="../media/image29.emf"/><Relationship Id="rId19" Type="http://schemas.openxmlformats.org/officeDocument/2006/relationships/image" Target="../media/image38.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s>
</file>

<file path=ppt/drawings/drawing1.xml><?xml version="1.0" encoding="utf-8"?>
<c:userShapes xmlns:c="http://schemas.openxmlformats.org/drawingml/2006/chart">
  <cdr:relSizeAnchor xmlns:cdr="http://schemas.openxmlformats.org/drawingml/2006/chartDrawing">
    <cdr:from>
      <cdr:x>0.66038</cdr:x>
      <cdr:y>0.16836</cdr:y>
    </cdr:from>
    <cdr:to>
      <cdr:x>0.83019</cdr:x>
      <cdr:y>0.23571</cdr:y>
    </cdr:to>
    <cdr:sp macro="" textlink="">
      <cdr:nvSpPr>
        <cdr:cNvPr id="2" name="CaixaDeTexto 1"/>
        <cdr:cNvSpPr txBox="1"/>
      </cdr:nvSpPr>
      <cdr:spPr>
        <a:xfrm xmlns:a="http://schemas.openxmlformats.org/drawingml/2006/main">
          <a:off x="2667000" y="762000"/>
          <a:ext cx="685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dirty="0" smtClean="0"/>
            <a:t>158; 20%</a:t>
          </a:r>
          <a:endParaRPr lang="pt-B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pt-BR" smtClean="0"/>
              <a:t>Paulo R. Laranjeira</a:t>
            </a:r>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F9C111-E86B-48CE-946E-4DB2B6CE353B}" type="datetimeFigureOut">
              <a:rPr lang="pt-BR" smtClean="0"/>
              <a:t>16/08/2015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smtClean="0"/>
              <a:t>16th WFHSS</a:t>
            </a:r>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B8E68-5830-4611-854B-62B05F0BA89D}" type="slidenum">
              <a:rPr lang="pt-BR" smtClean="0"/>
              <a:t>‹nº›</a:t>
            </a:fld>
            <a:endParaRPr lang="pt-BR"/>
          </a:p>
        </p:txBody>
      </p:sp>
    </p:spTree>
    <p:extLst>
      <p:ext uri="{BB962C8B-B14F-4D97-AF65-F5344CB8AC3E}">
        <p14:creationId xmlns:p14="http://schemas.microsoft.com/office/powerpoint/2010/main" val="28954804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pt-BR" smtClean="0"/>
              <a:t>Paulo R. Laranjeira</a:t>
            </a: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9216B-D784-4D90-A47D-E4D4F902DBE8}" type="datetimeFigureOut">
              <a:rPr lang="pt-BR" smtClean="0"/>
              <a:t>16/08/2015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smtClean="0"/>
              <a:t>16th WFHSS</a:t>
            </a: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9F2B5-A64D-496F-A1E2-17866289187E}" type="slidenum">
              <a:rPr lang="pt-BR" smtClean="0"/>
              <a:t>‹nº›</a:t>
            </a:fld>
            <a:endParaRPr lang="pt-BR"/>
          </a:p>
        </p:txBody>
      </p:sp>
    </p:spTree>
    <p:extLst>
      <p:ext uri="{BB962C8B-B14F-4D97-AF65-F5344CB8AC3E}">
        <p14:creationId xmlns:p14="http://schemas.microsoft.com/office/powerpoint/2010/main" val="80802842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2484180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Show</a:t>
            </a:r>
            <a:r>
              <a:rPr lang="en-US" baseline="0" noProof="0" dirty="0" smtClean="0"/>
              <a:t> that BIs don´t monitor overkill cycles</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10</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91542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Biological indicators do not monitor overkill</a:t>
            </a:r>
            <a:r>
              <a:rPr lang="en-US" baseline="0" noProof="0" dirty="0" smtClean="0"/>
              <a:t> cycles. They are used to determine the lethality curve based on its D and Z values. Cycles should be validated using half cycle approach.</a:t>
            </a:r>
            <a:endParaRPr lang="en-US" noProof="0" dirty="0"/>
          </a:p>
        </p:txBody>
      </p:sp>
      <p:sp>
        <p:nvSpPr>
          <p:cNvPr id="4" name="Espaço Reservado para Número de Slide 3"/>
          <p:cNvSpPr>
            <a:spLocks noGrp="1"/>
          </p:cNvSpPr>
          <p:nvPr>
            <p:ph type="sldNum" sz="quarter" idx="10"/>
          </p:nvPr>
        </p:nvSpPr>
        <p:spPr/>
        <p:txBody>
          <a:bodyPr/>
          <a:lstStyle/>
          <a:p>
            <a:fld id="{05A4A6C5-FB96-4B22-A6C0-5C20E434444E}" type="slidenum">
              <a:rPr lang="pt-BR" smtClean="0"/>
              <a:t>11</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07076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Expected results</a:t>
            </a:r>
            <a:r>
              <a:rPr lang="en-US" baseline="0" noProof="0" dirty="0" smtClean="0"/>
              <a:t> from indicators</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12</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17656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Sensors</a:t>
            </a:r>
            <a:r>
              <a:rPr lang="en-US" baseline="0" noProof="0" dirty="0" smtClean="0"/>
              <a:t> and BIs must be placed inside every single item that will sterilized</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13</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929490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Sample of calculations done based on theory</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14</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406894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Sample of calculations done based on BI</a:t>
            </a:r>
            <a:r>
              <a:rPr lang="en-US" baseline="0" noProof="0" dirty="0" smtClean="0"/>
              <a:t> info</a:t>
            </a:r>
            <a:endParaRPr lang="en-US"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15</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422074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Sample of calculations done based BI</a:t>
            </a:r>
            <a:r>
              <a:rPr lang="en-US" baseline="0" noProof="0" dirty="0" smtClean="0"/>
              <a:t> info and calculated D value</a:t>
            </a:r>
            <a:endParaRPr lang="en-US" noProof="0" dirty="0" smtClean="0"/>
          </a:p>
          <a:p>
            <a:endParaRPr lang="en-US"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16</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71131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Results showin</a:t>
            </a:r>
            <a:r>
              <a:rPr lang="en-US" baseline="0" noProof="0" dirty="0" smtClean="0"/>
              <a:t>g that teorical approach leads to a false safety margin. BI´s info used correctly will give a fairly close result to the real thing.</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17</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229611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Why</a:t>
            </a:r>
            <a:r>
              <a:rPr lang="pt-BR" baseline="0" dirty="0" smtClean="0"/>
              <a:t> do </a:t>
            </a:r>
            <a:r>
              <a:rPr lang="pt-BR" baseline="0" dirty="0" err="1" smtClean="0"/>
              <a:t>we</a:t>
            </a:r>
            <a:r>
              <a:rPr lang="pt-BR" baseline="0" dirty="0" smtClean="0"/>
              <a:t> </a:t>
            </a:r>
            <a:r>
              <a:rPr lang="pt-BR" baseline="0" dirty="0" err="1" smtClean="0"/>
              <a:t>have</a:t>
            </a:r>
            <a:r>
              <a:rPr lang="pt-BR" baseline="0" dirty="0" smtClean="0"/>
              <a:t> </a:t>
            </a:r>
            <a:r>
              <a:rPr lang="pt-BR" baseline="0" dirty="0" err="1" smtClean="0"/>
              <a:t>indicators</a:t>
            </a:r>
            <a:r>
              <a:rPr lang="pt-BR" baseline="0" dirty="0" smtClean="0"/>
              <a:t> </a:t>
            </a:r>
            <a:r>
              <a:rPr lang="pt-BR" baseline="0" dirty="0" err="1" smtClean="0"/>
              <a:t>showing</a:t>
            </a:r>
            <a:r>
              <a:rPr lang="pt-BR" baseline="0" dirty="0" smtClean="0"/>
              <a:t> a </a:t>
            </a:r>
            <a:r>
              <a:rPr lang="pt-BR" baseline="0" dirty="0" err="1" smtClean="0"/>
              <a:t>valid</a:t>
            </a:r>
            <a:r>
              <a:rPr lang="pt-BR" baseline="0" dirty="0" smtClean="0"/>
              <a:t> </a:t>
            </a:r>
            <a:r>
              <a:rPr lang="pt-BR" baseline="0" dirty="0" err="1" smtClean="0"/>
              <a:t>cycle</a:t>
            </a:r>
            <a:r>
              <a:rPr lang="pt-BR" baseline="0" dirty="0" smtClean="0"/>
              <a:t>, </a:t>
            </a:r>
            <a:r>
              <a:rPr lang="pt-BR" baseline="0" dirty="0" err="1" smtClean="0"/>
              <a:t>but</a:t>
            </a:r>
            <a:r>
              <a:rPr lang="pt-BR" baseline="0" dirty="0" smtClean="0"/>
              <a:t> it </a:t>
            </a:r>
            <a:r>
              <a:rPr lang="pt-BR" baseline="0" dirty="0" err="1" smtClean="0"/>
              <a:t>has</a:t>
            </a:r>
            <a:r>
              <a:rPr lang="pt-BR" baseline="0" dirty="0" smtClean="0"/>
              <a:t> </a:t>
            </a:r>
            <a:r>
              <a:rPr lang="pt-BR" baseline="0" dirty="0" err="1" smtClean="0"/>
              <a:t>been</a:t>
            </a:r>
            <a:r>
              <a:rPr lang="pt-BR" baseline="0" dirty="0" smtClean="0"/>
              <a:t> </a:t>
            </a:r>
            <a:r>
              <a:rPr lang="pt-BR" baseline="0" dirty="0" err="1" smtClean="0"/>
              <a:t>aborted</a:t>
            </a:r>
            <a:r>
              <a:rPr lang="pt-BR" baseline="0" dirty="0" smtClean="0"/>
              <a:t> </a:t>
            </a:r>
            <a:r>
              <a:rPr lang="pt-BR" baseline="0" dirty="0" err="1" smtClean="0"/>
              <a:t>before</a:t>
            </a:r>
            <a:r>
              <a:rPr lang="pt-BR" baseline="0" dirty="0" smtClean="0"/>
              <a:t> </a:t>
            </a:r>
            <a:r>
              <a:rPr lang="pt-BR" baseline="0" dirty="0" err="1" smtClean="0"/>
              <a:t>even</a:t>
            </a:r>
            <a:r>
              <a:rPr lang="pt-BR" baseline="0" dirty="0" smtClean="0"/>
              <a:t> </a:t>
            </a:r>
            <a:r>
              <a:rPr lang="pt-BR" baseline="0" dirty="0" err="1" smtClean="0"/>
              <a:t>started</a:t>
            </a:r>
            <a:endParaRPr lang="en-US"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18</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214292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Recent</a:t>
            </a:r>
            <a:r>
              <a:rPr lang="pt-BR" dirty="0" smtClean="0"/>
              <a:t> </a:t>
            </a:r>
            <a:r>
              <a:rPr lang="pt-BR" dirty="0" err="1" smtClean="0"/>
              <a:t>occurrence</a:t>
            </a:r>
            <a:r>
              <a:rPr lang="pt-BR" dirty="0" smtClean="0"/>
              <a:t>, </a:t>
            </a:r>
            <a:r>
              <a:rPr lang="pt-BR" dirty="0" err="1" smtClean="0"/>
              <a:t>where</a:t>
            </a:r>
            <a:r>
              <a:rPr lang="pt-BR" dirty="0" smtClean="0"/>
              <a:t> </a:t>
            </a:r>
            <a:r>
              <a:rPr lang="pt-BR" dirty="0" err="1" smtClean="0"/>
              <a:t>the</a:t>
            </a:r>
            <a:r>
              <a:rPr lang="pt-BR" baseline="0" dirty="0" smtClean="0"/>
              <a:t> </a:t>
            </a:r>
            <a:r>
              <a:rPr lang="pt-BR" baseline="0" dirty="0" err="1" smtClean="0"/>
              <a:t>cycle</a:t>
            </a:r>
            <a:r>
              <a:rPr lang="pt-BR" baseline="0" dirty="0" smtClean="0"/>
              <a:t> </a:t>
            </a:r>
            <a:r>
              <a:rPr lang="pt-BR" baseline="0" dirty="0" err="1" smtClean="0"/>
              <a:t>was</a:t>
            </a:r>
            <a:r>
              <a:rPr lang="pt-BR" baseline="0" dirty="0" smtClean="0"/>
              <a:t> </a:t>
            </a:r>
            <a:r>
              <a:rPr lang="pt-BR" baseline="0" dirty="0" err="1" smtClean="0"/>
              <a:t>aborted</a:t>
            </a:r>
            <a:r>
              <a:rPr lang="pt-BR" baseline="0" dirty="0" smtClean="0"/>
              <a:t> </a:t>
            </a:r>
            <a:r>
              <a:rPr lang="pt-BR" baseline="0" dirty="0" err="1" smtClean="0"/>
              <a:t>and</a:t>
            </a:r>
            <a:r>
              <a:rPr lang="pt-BR" baseline="0" dirty="0" smtClean="0"/>
              <a:t> </a:t>
            </a:r>
            <a:r>
              <a:rPr lang="pt-BR" baseline="0" dirty="0" err="1" smtClean="0"/>
              <a:t>all</a:t>
            </a:r>
            <a:r>
              <a:rPr lang="pt-BR" baseline="0" dirty="0" smtClean="0"/>
              <a:t> </a:t>
            </a:r>
            <a:r>
              <a:rPr lang="pt-BR" baseline="0" dirty="0" err="1" smtClean="0"/>
              <a:t>indicators</a:t>
            </a:r>
            <a:r>
              <a:rPr lang="pt-BR" baseline="0" dirty="0" smtClean="0"/>
              <a:t> </a:t>
            </a:r>
            <a:r>
              <a:rPr lang="pt-BR" baseline="0" dirty="0" err="1" smtClean="0"/>
              <a:t>showed</a:t>
            </a:r>
            <a:r>
              <a:rPr lang="pt-BR" baseline="0" dirty="0" smtClean="0"/>
              <a:t> OK! Customer </a:t>
            </a:r>
            <a:r>
              <a:rPr lang="pt-BR" baseline="0" dirty="0" err="1" smtClean="0"/>
              <a:t>tested</a:t>
            </a:r>
            <a:r>
              <a:rPr lang="pt-BR" baseline="0" dirty="0" smtClean="0"/>
              <a:t> </a:t>
            </a:r>
            <a:r>
              <a:rPr lang="pt-BR" baseline="0" dirty="0" err="1" smtClean="0"/>
              <a:t>aborting</a:t>
            </a:r>
            <a:r>
              <a:rPr lang="pt-BR" baseline="0" dirty="0" smtClean="0"/>
              <a:t> </a:t>
            </a:r>
            <a:r>
              <a:rPr lang="pt-BR" baseline="0" dirty="0" err="1" smtClean="0"/>
              <a:t>after</a:t>
            </a:r>
            <a:r>
              <a:rPr lang="pt-BR" baseline="0" dirty="0" smtClean="0"/>
              <a:t> </a:t>
            </a:r>
            <a:r>
              <a:rPr lang="pt-BR" baseline="0" dirty="0" err="1" smtClean="0"/>
              <a:t>coditioning</a:t>
            </a:r>
            <a:r>
              <a:rPr lang="pt-BR" baseline="0" dirty="0" smtClean="0"/>
              <a:t> </a:t>
            </a:r>
            <a:r>
              <a:rPr lang="pt-BR" baseline="0" dirty="0" err="1" smtClean="0"/>
              <a:t>phase</a:t>
            </a:r>
            <a:r>
              <a:rPr lang="pt-BR" baseline="0" dirty="0" smtClean="0"/>
              <a:t> </a:t>
            </a:r>
            <a:r>
              <a:rPr lang="pt-BR" baseline="0" dirty="0" err="1" smtClean="0"/>
              <a:t>and</a:t>
            </a:r>
            <a:r>
              <a:rPr lang="pt-BR" baseline="0" dirty="0" smtClean="0"/>
              <a:t> </a:t>
            </a:r>
            <a:r>
              <a:rPr lang="pt-BR" baseline="0" dirty="0" err="1" smtClean="0"/>
              <a:t>after</a:t>
            </a:r>
            <a:r>
              <a:rPr lang="pt-BR" baseline="0" dirty="0" smtClean="0"/>
              <a:t> </a:t>
            </a:r>
            <a:r>
              <a:rPr lang="pt-BR" baseline="0" dirty="0" err="1" smtClean="0"/>
              <a:t>the</a:t>
            </a:r>
            <a:r>
              <a:rPr lang="pt-BR" baseline="0" dirty="0" smtClean="0"/>
              <a:t> </a:t>
            </a:r>
            <a:r>
              <a:rPr lang="pt-BR" baseline="0" dirty="0" err="1" smtClean="0"/>
              <a:t>heating</a:t>
            </a:r>
            <a:r>
              <a:rPr lang="pt-BR" baseline="0" dirty="0" smtClean="0"/>
              <a:t> curve, </a:t>
            </a:r>
            <a:r>
              <a:rPr lang="pt-BR" baseline="0" dirty="0" err="1" smtClean="0"/>
              <a:t>and</a:t>
            </a:r>
            <a:r>
              <a:rPr lang="pt-BR" baseline="0" dirty="0" smtClean="0"/>
              <a:t> still </a:t>
            </a:r>
            <a:r>
              <a:rPr lang="pt-BR" baseline="0" dirty="0" err="1" smtClean="0"/>
              <a:t>approved</a:t>
            </a:r>
            <a:r>
              <a:rPr lang="pt-BR" baseline="0" dirty="0" smtClean="0"/>
              <a:t>!!!!</a:t>
            </a:r>
            <a:endParaRPr lang="en-US"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19</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296300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smtClean="0"/>
              <a:t>Introduction</a:t>
            </a:r>
            <a:r>
              <a:rPr lang="pt-BR" baseline="0" dirty="0" smtClean="0"/>
              <a:t> </a:t>
            </a:r>
            <a:r>
              <a:rPr lang="pt-BR" baseline="0" dirty="0" err="1" smtClean="0"/>
              <a:t>about</a:t>
            </a:r>
            <a:r>
              <a:rPr lang="pt-BR" baseline="0" dirty="0" smtClean="0"/>
              <a:t> </a:t>
            </a:r>
            <a:r>
              <a:rPr lang="pt-BR" baseline="0" dirty="0" err="1" smtClean="0"/>
              <a:t>Brazil</a:t>
            </a:r>
            <a:endParaRPr lang="pt-BR"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663400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1st</a:t>
            </a:r>
            <a:r>
              <a:rPr lang="pt-BR" baseline="0" dirty="0" smtClean="0"/>
              <a:t> </a:t>
            </a:r>
            <a:r>
              <a:rPr lang="pt-BR" baseline="0" dirty="0" err="1" smtClean="0"/>
              <a:t>reason</a:t>
            </a:r>
            <a:r>
              <a:rPr lang="pt-BR" baseline="0" dirty="0" smtClean="0"/>
              <a:t> </a:t>
            </a:r>
            <a:r>
              <a:rPr lang="pt-BR" baseline="0" dirty="0" err="1" smtClean="0"/>
              <a:t>ambient</a:t>
            </a:r>
            <a:r>
              <a:rPr lang="pt-BR" baseline="0" dirty="0" smtClean="0"/>
              <a:t> </a:t>
            </a:r>
            <a:r>
              <a:rPr lang="pt-BR" baseline="0" dirty="0" err="1" smtClean="0"/>
              <a:t>or</a:t>
            </a:r>
            <a:r>
              <a:rPr lang="pt-BR" baseline="0" dirty="0" smtClean="0"/>
              <a:t> </a:t>
            </a:r>
            <a:r>
              <a:rPr lang="pt-BR" baseline="0" dirty="0" err="1" smtClean="0"/>
              <a:t>very</a:t>
            </a:r>
            <a:r>
              <a:rPr lang="pt-BR" baseline="0" dirty="0" smtClean="0"/>
              <a:t> </a:t>
            </a:r>
            <a:r>
              <a:rPr lang="en-US" baseline="0" noProof="0" dirty="0" smtClean="0"/>
              <a:t>light loads will reach lethality before even the cycle begins. It its important to have a PCD that represents the worst case and will give the correct result.</a:t>
            </a:r>
            <a:endParaRPr lang="en-US"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20</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69408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2nd reason, the conditioning</a:t>
            </a:r>
            <a:r>
              <a:rPr lang="en-US" baseline="0" noProof="0" dirty="0" smtClean="0"/>
              <a:t> and drying phases are not standardized, only the exposure phase. It is common to find sterilizers with a very long heating up time, like this example, where the heating time is longer than the exposure phase. This situation influences the readout of indicators (biological and chemical) given unreliable results. This example also shows the difference response in load temperature at conditioning phase;</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21</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2276065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This a</a:t>
            </a:r>
            <a:r>
              <a:rPr lang="en-US" baseline="0" noProof="0" dirty="0" smtClean="0"/>
              <a:t> well adjusted equipment, were load temperatures do not go above 121 at the conditioning phase, the heat up ramp is adequate and the cycle is well controlled.</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22</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1197099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Sterilizers</a:t>
            </a:r>
            <a:r>
              <a:rPr lang="en-US" baseline="0" noProof="0" dirty="0" smtClean="0"/>
              <a:t> controls the cycle based </a:t>
            </a:r>
            <a:r>
              <a:rPr lang="en-US" baseline="0" noProof="0" dirty="0" err="1" smtClean="0"/>
              <a:t>ona</a:t>
            </a:r>
            <a:r>
              <a:rPr lang="en-US" baseline="0" noProof="0" dirty="0" smtClean="0"/>
              <a:t> temperature measured at the drain, a pressure measured from a port at the chamber. Presence of NCG inside the chamber will centralized in the center of a package, and the equipment will not register this event. At the end of the cycle the printout will approve the cycle, but temperature inside de load was never sufficient to guarantee sterilization.</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23</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235797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Calibration error have</a:t>
            </a:r>
            <a:r>
              <a:rPr lang="en-US" baseline="0" noProof="0" dirty="0" smtClean="0"/>
              <a:t> a great impact in the lethality calculation. Sensor position at the drain influence de correct temperature readout, where when the equipment is </a:t>
            </a:r>
            <a:r>
              <a:rPr lang="en-US" baseline="0" noProof="0" dirty="0" err="1" smtClean="0"/>
              <a:t>ajusted</a:t>
            </a:r>
            <a:r>
              <a:rPr lang="en-US" baseline="0" noProof="0" dirty="0" smtClean="0"/>
              <a:t> with it at the center of the drain and after a maintenance or calibration it is placed close to the wall, temperature will have different readings.</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25</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52669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Must use all indicators</a:t>
            </a:r>
            <a:r>
              <a:rPr lang="en-US" baseline="0" noProof="0" dirty="0" smtClean="0"/>
              <a:t> to monitor correctly a sterilization cycle</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26</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248650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262F2E-756A-4487-AAA0-7E3ED58CC863}" type="slidenum">
              <a:rPr lang="pt-BR" smtClean="0"/>
              <a:pPr/>
              <a:t>27</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405720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Short presentation of</a:t>
            </a:r>
            <a:r>
              <a:rPr lang="en-US" baseline="0" noProof="0" dirty="0" smtClean="0"/>
              <a:t> my company, showing what we qualified last year.</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3</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10988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Regulations</a:t>
            </a:r>
            <a:r>
              <a:rPr lang="en-US" baseline="0" noProof="0" dirty="0" smtClean="0"/>
              <a:t> must be met. They don´t tell you how to do it. Standards will help you with that.</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4</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32350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Manufacturer</a:t>
            </a:r>
            <a:r>
              <a:rPr lang="en-US" baseline="0" noProof="0" dirty="0" smtClean="0"/>
              <a:t> is responsible for supply a validated IFU, that will inform, among other info, if the sterilization cycle is a standard one or not</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5</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192461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Base on regulations, determine which standards will be used. Protocol</a:t>
            </a:r>
            <a:r>
              <a:rPr lang="en-US" baseline="0" noProof="0" dirty="0" smtClean="0"/>
              <a:t> must define qualification and monitoring criteria. Change control is important to determine when an equipment needs to requalified.</a:t>
            </a:r>
          </a:p>
          <a:p>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6</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113015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The sterilization</a:t>
            </a:r>
            <a:r>
              <a:rPr lang="en-US" baseline="0" noProof="0" dirty="0" smtClean="0"/>
              <a:t> will cause a logarithmical reduction of microorganisms. In theory, for every 1 minute @ 121ºC, for a Z value of 10ºC, we will have a reduction of 1 log. Total 12 minutes</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7</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405156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For </a:t>
            </a:r>
            <a:r>
              <a:rPr lang="en-US" baseline="0" noProof="0" dirty="0" smtClean="0"/>
              <a:t>real evidence using a BI:  D=1,5 and Z =20ºC, we will need 18 minutes @ 121ºC for a 12 log reduction or 4 minutes @ 134ºC for a 12 log reduction</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8</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203279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noProof="0" dirty="0" smtClean="0"/>
              <a:t>How to determine</a:t>
            </a:r>
            <a:r>
              <a:rPr lang="en-US" baseline="0" noProof="0" dirty="0" smtClean="0"/>
              <a:t> the minimal exposure time</a:t>
            </a:r>
            <a:endParaRPr lang="en-US" noProof="0" dirty="0"/>
          </a:p>
        </p:txBody>
      </p:sp>
      <p:sp>
        <p:nvSpPr>
          <p:cNvPr id="4" name="Espaço Reservado para Número de Slide 3"/>
          <p:cNvSpPr>
            <a:spLocks noGrp="1"/>
          </p:cNvSpPr>
          <p:nvPr>
            <p:ph type="sldNum" sz="quarter" idx="10"/>
          </p:nvPr>
        </p:nvSpPr>
        <p:spPr/>
        <p:txBody>
          <a:bodyPr/>
          <a:lstStyle/>
          <a:p>
            <a:fld id="{A739F2B5-A64D-496F-A1E2-17866289187E}" type="slidenum">
              <a:rPr lang="pt-BR" smtClean="0"/>
              <a:t>9</a:t>
            </a:fld>
            <a:endParaRPr lang="pt-BR"/>
          </a:p>
        </p:txBody>
      </p:sp>
      <p:sp>
        <p:nvSpPr>
          <p:cNvPr id="5" name="Espaço Reservado para Rodapé 4"/>
          <p:cNvSpPr>
            <a:spLocks noGrp="1"/>
          </p:cNvSpPr>
          <p:nvPr>
            <p:ph type="ftr" sz="quarter" idx="11"/>
          </p:nvPr>
        </p:nvSpPr>
        <p:spPr/>
        <p:txBody>
          <a:bodyPr/>
          <a:lstStyle/>
          <a:p>
            <a:r>
              <a:rPr lang="pt-BR" smtClean="0"/>
              <a:t>16th WFHSS</a:t>
            </a:r>
            <a:endParaRPr lang="pt-BR"/>
          </a:p>
        </p:txBody>
      </p:sp>
      <p:sp>
        <p:nvSpPr>
          <p:cNvPr id="6" name="Espaço Reservado para Cabeçalho 5"/>
          <p:cNvSpPr>
            <a:spLocks noGrp="1"/>
          </p:cNvSpPr>
          <p:nvPr>
            <p:ph type="hdr" sz="quarter" idx="12"/>
          </p:nvPr>
        </p:nvSpPr>
        <p:spPr/>
        <p:txBody>
          <a:bodyPr/>
          <a:lstStyle/>
          <a:p>
            <a:r>
              <a:rPr lang="pt-BR" smtClean="0"/>
              <a:t>Paulo R. Laranjeira</a:t>
            </a:r>
            <a:endParaRPr lang="pt-BR"/>
          </a:p>
        </p:txBody>
      </p:sp>
    </p:spTree>
    <p:extLst>
      <p:ext uri="{BB962C8B-B14F-4D97-AF65-F5344CB8AC3E}">
        <p14:creationId xmlns:p14="http://schemas.microsoft.com/office/powerpoint/2010/main" val="43143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7" name="Date Placeholder 6"/>
          <p:cNvSpPr>
            <a:spLocks noGrp="1"/>
          </p:cNvSpPr>
          <p:nvPr>
            <p:ph type="dt" sz="half" idx="10"/>
          </p:nvPr>
        </p:nvSpPr>
        <p:spPr/>
        <p:txBody>
          <a:bodyPr/>
          <a:lstStyle/>
          <a:p>
            <a:fld id="{F29BBC73-E294-47D5-95D4-6728086327E3}" type="datetime1">
              <a:rPr lang="en-US" smtClean="0"/>
              <a:t>8/16/2015</a:t>
            </a:fld>
            <a:endParaRPr lang="en-US" dirty="0"/>
          </a:p>
        </p:txBody>
      </p:sp>
      <p:sp>
        <p:nvSpPr>
          <p:cNvPr id="8" name="Slide Number Placeholder 7"/>
          <p:cNvSpPr>
            <a:spLocks noGrp="1"/>
          </p:cNvSpPr>
          <p:nvPr>
            <p:ph type="sldNum" sz="quarter" idx="11"/>
          </p:nvPr>
        </p:nvSpPr>
        <p:spPr/>
        <p:txBody>
          <a:bodyPr/>
          <a:lstStyle/>
          <a:p>
            <a:fld id="{238293A7-3D95-47E3-914D-056184EAA198}" type="slidenum">
              <a:rPr lang="en-US" smtClean="0"/>
              <a:pPr/>
              <a:t>‹nº›</a:t>
            </a:fld>
            <a:endParaRPr lang="en-US" dirty="0"/>
          </a:p>
        </p:txBody>
      </p:sp>
      <p:sp>
        <p:nvSpPr>
          <p:cNvPr id="9" name="Footer Placeholder 8"/>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2748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716F9995-8C41-4AA0-BCA4-6F287D21E0A3}" type="datetime1">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11471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808E955-D9B2-41E6-89FB-BC34369EABEF}" type="datetime1">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406167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ar para slides com Código de Software">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noProof="0" smtClean="0"/>
              <a:t>Clique para editar o estilo do título Mestre</a:t>
            </a:r>
            <a:endParaRPr lang="pt-BR" noProof="0"/>
          </a:p>
        </p:txBody>
      </p:sp>
      <p:sp>
        <p:nvSpPr>
          <p:cNvPr id="6" name="Espaço Reservado para Texto 5"/>
          <p:cNvSpPr>
            <a:spLocks noGrp="1"/>
          </p:cNvSpPr>
          <p:nvPr>
            <p:ph type="body" sz="quarter" idx="10"/>
          </p:nvPr>
        </p:nvSpPr>
        <p:spPr>
          <a:xfrm>
            <a:off x="722313" y="1905000"/>
            <a:ext cx="8040688" cy="253300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4" name="CaixaDeTexto 3"/>
          <p:cNvSpPr txBox="1"/>
          <p:nvPr userDrawn="1"/>
        </p:nvSpPr>
        <p:spPr>
          <a:xfrm>
            <a:off x="8604448" y="6453336"/>
            <a:ext cx="432047" cy="246221"/>
          </a:xfrm>
          <a:prstGeom prst="rect">
            <a:avLst/>
          </a:prstGeom>
          <a:noFill/>
        </p:spPr>
        <p:txBody>
          <a:bodyPr wrap="square" rtlCol="0">
            <a:spAutoFit/>
          </a:bodyPr>
          <a:lstStyle/>
          <a:p>
            <a:fld id="{B2B07041-8882-43F3-A99D-23C45465E04B}" type="slidenum">
              <a:rPr lang="pt-BR" sz="1000" smtClean="0"/>
              <a:t>‹nº›</a:t>
            </a:fld>
            <a:endParaRPr lang="pt-BR" sz="1000" dirty="0"/>
          </a:p>
        </p:txBody>
      </p:sp>
    </p:spTree>
    <p:extLst>
      <p:ext uri="{BB962C8B-B14F-4D97-AF65-F5344CB8AC3E}">
        <p14:creationId xmlns:p14="http://schemas.microsoft.com/office/powerpoint/2010/main" val="268047054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10"/>
          </p:nvPr>
        </p:nvSpPr>
        <p:spPr/>
        <p:txBody>
          <a:bodyPr/>
          <a:lstStyle/>
          <a:p>
            <a:fld id="{91A34640-C237-4755-91DC-1FE76248A516}" type="datetime1">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423376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3D5C15B-0CC0-493D-8623-2BBF05AC19A6}" type="datetime1">
              <a:rPr lang="en-US" smtClean="0"/>
              <a:t>8/16/2015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8293A7-3D95-47E3-914D-056184EAA198}" type="slidenum">
              <a:rPr lang="en-US" smtClean="0"/>
              <a:pPr/>
              <a:t>‹nº›</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5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5" name="Date Placeholder 4"/>
          <p:cNvSpPr>
            <a:spLocks noGrp="1"/>
          </p:cNvSpPr>
          <p:nvPr>
            <p:ph type="dt" sz="half" idx="10"/>
          </p:nvPr>
        </p:nvSpPr>
        <p:spPr/>
        <p:txBody>
          <a:bodyPr/>
          <a:lstStyle/>
          <a:p>
            <a:fld id="{01835B98-3E3C-48CB-8E38-E7EE10F68434}" type="datetime1">
              <a:rPr lang="en-US" smtClean="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293A7-3D95-47E3-914D-056184EAA198}" type="slidenum">
              <a:rPr lang="en-US" smtClean="0"/>
              <a:pPr/>
              <a:t>‹nº›</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extLst>
      <p:ext uri="{BB962C8B-B14F-4D97-AF65-F5344CB8AC3E}">
        <p14:creationId xmlns:p14="http://schemas.microsoft.com/office/powerpoint/2010/main" val="15771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fld id="{4BBCF94C-82CB-483C-8E37-23EC71ED8F19}" type="datetime1">
              <a:rPr lang="en-US" smtClean="0"/>
              <a:t>8/16/2015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293A7-3D95-47E3-914D-056184EAA198}" type="slidenum">
              <a:rPr lang="en-US" smtClean="0"/>
              <a:pPr/>
              <a:t>‹nº›</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Tree>
    <p:extLst>
      <p:ext uri="{BB962C8B-B14F-4D97-AF65-F5344CB8AC3E}">
        <p14:creationId xmlns:p14="http://schemas.microsoft.com/office/powerpoint/2010/main" val="142583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73BC2885-36E4-49D1-9120-DD773794DC17}" type="datetime1">
              <a:rPr lang="en-US" smtClean="0"/>
              <a:t>8/16/2015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238870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01924-F7CC-43AD-B137-EFAE343679C6}" type="datetime1">
              <a:rPr lang="en-US" smtClean="0"/>
              <a:t>8/16/2015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1038635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AF1F7D8-1D87-478C-BC65-249C910A7730}" type="datetime1">
              <a:rPr lang="en-US" smtClean="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31513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t-BR" smtClean="0"/>
              <a:t>Clique para editar o título mestre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0C65F9C-EAC8-43A3-A3D5-B2EDE0FF3D24}" type="datetime1">
              <a:rPr lang="en-US" smtClean="0"/>
              <a:t>8/16/2015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293A7-3D95-47E3-914D-056184EAA198}" type="slidenum">
              <a:rPr lang="en-US" smtClean="0"/>
              <a:pPr/>
              <a:t>‹nº›</a:t>
            </a:fld>
            <a:endParaRPr lang="en-US" dirty="0"/>
          </a:p>
        </p:txBody>
      </p:sp>
    </p:spTree>
    <p:extLst>
      <p:ext uri="{BB962C8B-B14F-4D97-AF65-F5344CB8AC3E}">
        <p14:creationId xmlns:p14="http://schemas.microsoft.com/office/powerpoint/2010/main" val="242821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4BAD46A-CC35-40C2-B86B-C0ED6AD88E9B}" type="datetime1">
              <a:rPr lang="en-US" smtClean="0"/>
              <a:t>8/16/2015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38293A7-3D95-47E3-914D-056184EAA198}" type="slidenum">
              <a:rPr lang="en-US" smtClean="0"/>
              <a:pPr/>
              <a:t>‹nº›</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6351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22.emf"/><Relationship Id="rId18" Type="http://schemas.openxmlformats.org/officeDocument/2006/relationships/oleObject" Target="../embeddings/Microsoft_Excel_97-2003_Worksheet5.xls"/><Relationship Id="rId26" Type="http://schemas.openxmlformats.org/officeDocument/2006/relationships/oleObject" Target="../embeddings/oleObject9.bin"/><Relationship Id="rId39" Type="http://schemas.openxmlformats.org/officeDocument/2006/relationships/oleObject" Target="../embeddings/Microsoft_Excel_97-2003_Worksheet12.xls"/><Relationship Id="rId21" Type="http://schemas.openxmlformats.org/officeDocument/2006/relationships/oleObject" Target="../embeddings/Microsoft_Excel_97-2003_Worksheet6.xls"/><Relationship Id="rId34" Type="http://schemas.openxmlformats.org/officeDocument/2006/relationships/image" Target="../media/image29.emf"/><Relationship Id="rId42" Type="http://schemas.openxmlformats.org/officeDocument/2006/relationships/oleObject" Target="../embeddings/Microsoft_Excel_97-2003_Worksheet13.xls"/><Relationship Id="rId47" Type="http://schemas.openxmlformats.org/officeDocument/2006/relationships/oleObject" Target="../embeddings/oleObject16.bin"/><Relationship Id="rId50" Type="http://schemas.openxmlformats.org/officeDocument/2006/relationships/oleObject" Target="../embeddings/oleObject17.bin"/><Relationship Id="rId55" Type="http://schemas.openxmlformats.org/officeDocument/2006/relationships/image" Target="../media/image36.emf"/><Relationship Id="rId63" Type="http://schemas.openxmlformats.org/officeDocument/2006/relationships/oleObject" Target="../embeddings/Microsoft_Excel_97-2003_Worksheet20.xls"/><Relationship Id="rId68" Type="http://schemas.openxmlformats.org/officeDocument/2006/relationships/oleObject" Target="../embeddings/oleObject23.bin"/><Relationship Id="rId76" Type="http://schemas.openxmlformats.org/officeDocument/2006/relationships/image" Target="../media/image46.jpeg"/><Relationship Id="rId7" Type="http://schemas.openxmlformats.org/officeDocument/2006/relationships/image" Target="../media/image20.emf"/><Relationship Id="rId71" Type="http://schemas.openxmlformats.org/officeDocument/2006/relationships/oleObject" Target="../embeddings/oleObject24.bin"/><Relationship Id="rId2" Type="http://schemas.openxmlformats.org/officeDocument/2006/relationships/slideLayout" Target="../slideLayouts/slideLayout12.xml"/><Relationship Id="rId16" Type="http://schemas.openxmlformats.org/officeDocument/2006/relationships/image" Target="../media/image23.emf"/><Relationship Id="rId29" Type="http://schemas.openxmlformats.org/officeDocument/2006/relationships/oleObject" Target="../embeddings/oleObject10.bin"/><Relationship Id="rId11" Type="http://schemas.openxmlformats.org/officeDocument/2006/relationships/oleObject" Target="../embeddings/oleObject4.bin"/><Relationship Id="rId24" Type="http://schemas.openxmlformats.org/officeDocument/2006/relationships/oleObject" Target="../embeddings/Microsoft_Excel_97-2003_Worksheet7.xls"/><Relationship Id="rId32" Type="http://schemas.openxmlformats.org/officeDocument/2006/relationships/oleObject" Target="../embeddings/oleObject11.bin"/><Relationship Id="rId37" Type="http://schemas.openxmlformats.org/officeDocument/2006/relationships/image" Target="../media/image30.emf"/><Relationship Id="rId40" Type="http://schemas.openxmlformats.org/officeDocument/2006/relationships/image" Target="../media/image31.emf"/><Relationship Id="rId45" Type="http://schemas.openxmlformats.org/officeDocument/2006/relationships/oleObject" Target="../embeddings/Microsoft_Excel_97-2003_Worksheet14.xls"/><Relationship Id="rId53" Type="http://schemas.openxmlformats.org/officeDocument/2006/relationships/oleObject" Target="../embeddings/oleObject18.bin"/><Relationship Id="rId58" Type="http://schemas.openxmlformats.org/officeDocument/2006/relationships/image" Target="../media/image37.emf"/><Relationship Id="rId66" Type="http://schemas.openxmlformats.org/officeDocument/2006/relationships/oleObject" Target="../embeddings/Microsoft_Excel_97-2003_Worksheet21.xls"/><Relationship Id="rId74" Type="http://schemas.openxmlformats.org/officeDocument/2006/relationships/image" Target="../media/image44.jpeg"/><Relationship Id="rId5" Type="http://schemas.openxmlformats.org/officeDocument/2006/relationships/oleObject" Target="../embeddings/oleObject2.bin"/><Relationship Id="rId15" Type="http://schemas.openxmlformats.org/officeDocument/2006/relationships/oleObject" Target="../embeddings/Microsoft_Excel_97-2003_Worksheet4.xls"/><Relationship Id="rId23" Type="http://schemas.openxmlformats.org/officeDocument/2006/relationships/oleObject" Target="../embeddings/oleObject8.bin"/><Relationship Id="rId28" Type="http://schemas.openxmlformats.org/officeDocument/2006/relationships/image" Target="../media/image27.emf"/><Relationship Id="rId36" Type="http://schemas.openxmlformats.org/officeDocument/2006/relationships/oleObject" Target="../embeddings/Microsoft_Excel_97-2003_Worksheet11.xls"/><Relationship Id="rId49" Type="http://schemas.openxmlformats.org/officeDocument/2006/relationships/image" Target="../media/image34.emf"/><Relationship Id="rId57" Type="http://schemas.openxmlformats.org/officeDocument/2006/relationships/oleObject" Target="../embeddings/Microsoft_Excel_97-2003_Worksheet18.xls"/><Relationship Id="rId61" Type="http://schemas.openxmlformats.org/officeDocument/2006/relationships/image" Target="../media/image38.emf"/><Relationship Id="rId10" Type="http://schemas.openxmlformats.org/officeDocument/2006/relationships/image" Target="../media/image21.emf"/><Relationship Id="rId19" Type="http://schemas.openxmlformats.org/officeDocument/2006/relationships/image" Target="../media/image24.emf"/><Relationship Id="rId31" Type="http://schemas.openxmlformats.org/officeDocument/2006/relationships/image" Target="../media/image28.emf"/><Relationship Id="rId44" Type="http://schemas.openxmlformats.org/officeDocument/2006/relationships/oleObject" Target="../embeddings/oleObject15.bin"/><Relationship Id="rId52" Type="http://schemas.openxmlformats.org/officeDocument/2006/relationships/image" Target="../media/image35.emf"/><Relationship Id="rId60" Type="http://schemas.openxmlformats.org/officeDocument/2006/relationships/oleObject" Target="../embeddings/Microsoft_Excel_97-2003_Worksheet19.xls"/><Relationship Id="rId65" Type="http://schemas.openxmlformats.org/officeDocument/2006/relationships/oleObject" Target="../embeddings/oleObject22.bin"/><Relationship Id="rId73" Type="http://schemas.openxmlformats.org/officeDocument/2006/relationships/image" Target="../media/image42.emf"/><Relationship Id="rId4" Type="http://schemas.openxmlformats.org/officeDocument/2006/relationships/image" Target="../media/image43.png"/><Relationship Id="rId9" Type="http://schemas.openxmlformats.org/officeDocument/2006/relationships/oleObject" Target="../embeddings/Microsoft_Excel_97-2003_Worksheet2.xls"/><Relationship Id="rId14" Type="http://schemas.openxmlformats.org/officeDocument/2006/relationships/oleObject" Target="../embeddings/oleObject5.bin"/><Relationship Id="rId22" Type="http://schemas.openxmlformats.org/officeDocument/2006/relationships/image" Target="../media/image25.emf"/><Relationship Id="rId27" Type="http://schemas.openxmlformats.org/officeDocument/2006/relationships/oleObject" Target="../embeddings/Microsoft_Excel_97-2003_Worksheet8.xls"/><Relationship Id="rId30" Type="http://schemas.openxmlformats.org/officeDocument/2006/relationships/oleObject" Target="../embeddings/Microsoft_Excel_97-2003_Worksheet9.xls"/><Relationship Id="rId35" Type="http://schemas.openxmlformats.org/officeDocument/2006/relationships/oleObject" Target="../embeddings/oleObject12.bin"/><Relationship Id="rId43" Type="http://schemas.openxmlformats.org/officeDocument/2006/relationships/image" Target="../media/image32.emf"/><Relationship Id="rId48" Type="http://schemas.openxmlformats.org/officeDocument/2006/relationships/oleObject" Target="../embeddings/Microsoft_Excel_97-2003_Worksheet15.xls"/><Relationship Id="rId56" Type="http://schemas.openxmlformats.org/officeDocument/2006/relationships/oleObject" Target="../embeddings/oleObject19.bin"/><Relationship Id="rId64" Type="http://schemas.openxmlformats.org/officeDocument/2006/relationships/image" Target="../media/image39.emf"/><Relationship Id="rId69" Type="http://schemas.openxmlformats.org/officeDocument/2006/relationships/oleObject" Target="../embeddings/Microsoft_Excel_97-2003_Worksheet22.xls"/><Relationship Id="rId77" Type="http://schemas.openxmlformats.org/officeDocument/2006/relationships/image" Target="../media/image47.png"/><Relationship Id="rId8" Type="http://schemas.openxmlformats.org/officeDocument/2006/relationships/oleObject" Target="../embeddings/oleObject3.bin"/><Relationship Id="rId51" Type="http://schemas.openxmlformats.org/officeDocument/2006/relationships/oleObject" Target="../embeddings/Microsoft_Excel_97-2003_Worksheet16.xls"/><Relationship Id="rId72" Type="http://schemas.openxmlformats.org/officeDocument/2006/relationships/oleObject" Target="../embeddings/Microsoft_Excel_97-2003_Worksheet23.xls"/><Relationship Id="rId3" Type="http://schemas.openxmlformats.org/officeDocument/2006/relationships/notesSlide" Target="../notesSlides/notesSlide12.xml"/><Relationship Id="rId12" Type="http://schemas.openxmlformats.org/officeDocument/2006/relationships/oleObject" Target="../embeddings/Microsoft_Excel_97-2003_Worksheet3.xls"/><Relationship Id="rId17" Type="http://schemas.openxmlformats.org/officeDocument/2006/relationships/oleObject" Target="../embeddings/oleObject6.bin"/><Relationship Id="rId25" Type="http://schemas.openxmlformats.org/officeDocument/2006/relationships/image" Target="../media/image26.emf"/><Relationship Id="rId33" Type="http://schemas.openxmlformats.org/officeDocument/2006/relationships/oleObject" Target="../embeddings/Microsoft_Excel_97-2003_Worksheet10.xls"/><Relationship Id="rId38" Type="http://schemas.openxmlformats.org/officeDocument/2006/relationships/oleObject" Target="../embeddings/oleObject13.bin"/><Relationship Id="rId46" Type="http://schemas.openxmlformats.org/officeDocument/2006/relationships/image" Target="../media/image33.emf"/><Relationship Id="rId59" Type="http://schemas.openxmlformats.org/officeDocument/2006/relationships/oleObject" Target="../embeddings/oleObject20.bin"/><Relationship Id="rId67" Type="http://schemas.openxmlformats.org/officeDocument/2006/relationships/image" Target="../media/image40.emf"/><Relationship Id="rId20" Type="http://schemas.openxmlformats.org/officeDocument/2006/relationships/oleObject" Target="../embeddings/oleObject7.bin"/><Relationship Id="rId41" Type="http://schemas.openxmlformats.org/officeDocument/2006/relationships/oleObject" Target="../embeddings/oleObject14.bin"/><Relationship Id="rId54" Type="http://schemas.openxmlformats.org/officeDocument/2006/relationships/oleObject" Target="../embeddings/Microsoft_Excel_97-2003_Worksheet17.xls"/><Relationship Id="rId62" Type="http://schemas.openxmlformats.org/officeDocument/2006/relationships/oleObject" Target="../embeddings/oleObject21.bin"/><Relationship Id="rId70" Type="http://schemas.openxmlformats.org/officeDocument/2006/relationships/image" Target="../media/image41.emf"/><Relationship Id="rId75" Type="http://schemas.openxmlformats.org/officeDocument/2006/relationships/image" Target="../media/image45.jpeg"/><Relationship Id="rId1" Type="http://schemas.openxmlformats.org/officeDocument/2006/relationships/vmlDrawing" Target="../drawings/vmlDrawing2.vml"/><Relationship Id="rId6"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3" Type="http://schemas.openxmlformats.org/officeDocument/2006/relationships/image" Target="../media/image63.emf"/><Relationship Id="rId18" Type="http://schemas.openxmlformats.org/officeDocument/2006/relationships/oleObject" Target="../embeddings/Microsoft_Excel_97-2003_Worksheet28.xls"/><Relationship Id="rId26" Type="http://schemas.openxmlformats.org/officeDocument/2006/relationships/oleObject" Target="../embeddings/oleObject32.bin"/><Relationship Id="rId39" Type="http://schemas.openxmlformats.org/officeDocument/2006/relationships/oleObject" Target="../embeddings/Microsoft_Excel_97-2003_Worksheet35.xls"/><Relationship Id="rId3" Type="http://schemas.openxmlformats.org/officeDocument/2006/relationships/notesSlide" Target="../notesSlides/notesSlide20.xml"/><Relationship Id="rId21" Type="http://schemas.openxmlformats.org/officeDocument/2006/relationships/oleObject" Target="../embeddings/Microsoft_Excel_97-2003_Worksheet29.xls"/><Relationship Id="rId34" Type="http://schemas.openxmlformats.org/officeDocument/2006/relationships/image" Target="../media/image70.emf"/><Relationship Id="rId42" Type="http://schemas.openxmlformats.org/officeDocument/2006/relationships/image" Target="../media/image75.jpeg"/><Relationship Id="rId47" Type="http://schemas.openxmlformats.org/officeDocument/2006/relationships/image" Target="../media/image80.jpeg"/><Relationship Id="rId50" Type="http://schemas.openxmlformats.org/officeDocument/2006/relationships/image" Target="../media/image82.png"/><Relationship Id="rId7" Type="http://schemas.openxmlformats.org/officeDocument/2006/relationships/image" Target="../media/image61.emf"/><Relationship Id="rId12" Type="http://schemas.openxmlformats.org/officeDocument/2006/relationships/oleObject" Target="../embeddings/Microsoft_Excel_97-2003_Worksheet26.xls"/><Relationship Id="rId17" Type="http://schemas.openxmlformats.org/officeDocument/2006/relationships/oleObject" Target="../embeddings/oleObject29.bin"/><Relationship Id="rId25" Type="http://schemas.openxmlformats.org/officeDocument/2006/relationships/image" Target="../media/image67.emf"/><Relationship Id="rId33" Type="http://schemas.openxmlformats.org/officeDocument/2006/relationships/oleObject" Target="../embeddings/Microsoft_Excel_97-2003_Worksheet33.xls"/><Relationship Id="rId38" Type="http://schemas.openxmlformats.org/officeDocument/2006/relationships/oleObject" Target="../embeddings/oleObject36.bin"/><Relationship Id="rId46" Type="http://schemas.openxmlformats.org/officeDocument/2006/relationships/image" Target="../media/image79.png"/><Relationship Id="rId2" Type="http://schemas.openxmlformats.org/officeDocument/2006/relationships/slideLayout" Target="../slideLayouts/slideLayout12.xml"/><Relationship Id="rId16" Type="http://schemas.openxmlformats.org/officeDocument/2006/relationships/image" Target="../media/image64.emf"/><Relationship Id="rId20" Type="http://schemas.openxmlformats.org/officeDocument/2006/relationships/oleObject" Target="../embeddings/oleObject30.bin"/><Relationship Id="rId29" Type="http://schemas.openxmlformats.org/officeDocument/2006/relationships/oleObject" Target="../embeddings/oleObject33.bin"/><Relationship Id="rId41" Type="http://schemas.openxmlformats.org/officeDocument/2006/relationships/image" Target="../media/image74.jpeg"/><Relationship Id="rId1" Type="http://schemas.openxmlformats.org/officeDocument/2006/relationships/vmlDrawing" Target="../drawings/vmlDrawing3.vml"/><Relationship Id="rId6" Type="http://schemas.openxmlformats.org/officeDocument/2006/relationships/oleObject" Target="../embeddings/Microsoft_Excel_97-2003_Worksheet24.xls"/><Relationship Id="rId11" Type="http://schemas.openxmlformats.org/officeDocument/2006/relationships/oleObject" Target="../embeddings/oleObject27.bin"/><Relationship Id="rId24" Type="http://schemas.openxmlformats.org/officeDocument/2006/relationships/oleObject" Target="../embeddings/Microsoft_Excel_97-2003_Worksheet30.xls"/><Relationship Id="rId32" Type="http://schemas.openxmlformats.org/officeDocument/2006/relationships/oleObject" Target="../embeddings/oleObject34.bin"/><Relationship Id="rId37" Type="http://schemas.openxmlformats.org/officeDocument/2006/relationships/image" Target="../media/image71.emf"/><Relationship Id="rId40" Type="http://schemas.openxmlformats.org/officeDocument/2006/relationships/image" Target="../media/image72.emf"/><Relationship Id="rId45" Type="http://schemas.openxmlformats.org/officeDocument/2006/relationships/image" Target="../media/image78.jpeg"/><Relationship Id="rId5" Type="http://schemas.openxmlformats.org/officeDocument/2006/relationships/oleObject" Target="../embeddings/oleObject25.bin"/><Relationship Id="rId15" Type="http://schemas.openxmlformats.org/officeDocument/2006/relationships/oleObject" Target="../embeddings/Microsoft_Excel_97-2003_Worksheet27.xls"/><Relationship Id="rId23" Type="http://schemas.openxmlformats.org/officeDocument/2006/relationships/oleObject" Target="../embeddings/oleObject31.bin"/><Relationship Id="rId28" Type="http://schemas.openxmlformats.org/officeDocument/2006/relationships/image" Target="../media/image68.emf"/><Relationship Id="rId36" Type="http://schemas.openxmlformats.org/officeDocument/2006/relationships/oleObject" Target="../embeddings/Microsoft_Excel_97-2003_Worksheet34.xls"/><Relationship Id="rId49" Type="http://schemas.openxmlformats.org/officeDocument/2006/relationships/image" Target="../media/image47.png"/><Relationship Id="rId10" Type="http://schemas.openxmlformats.org/officeDocument/2006/relationships/image" Target="../media/image62.emf"/><Relationship Id="rId19" Type="http://schemas.openxmlformats.org/officeDocument/2006/relationships/image" Target="../media/image65.emf"/><Relationship Id="rId31" Type="http://schemas.openxmlformats.org/officeDocument/2006/relationships/image" Target="../media/image69.emf"/><Relationship Id="rId44" Type="http://schemas.openxmlformats.org/officeDocument/2006/relationships/image" Target="../media/image77.jpeg"/><Relationship Id="rId4" Type="http://schemas.openxmlformats.org/officeDocument/2006/relationships/image" Target="../media/image73.jpeg"/><Relationship Id="rId9" Type="http://schemas.openxmlformats.org/officeDocument/2006/relationships/oleObject" Target="../embeddings/Microsoft_Excel_97-2003_Worksheet25.xls"/><Relationship Id="rId14" Type="http://schemas.openxmlformats.org/officeDocument/2006/relationships/oleObject" Target="../embeddings/oleObject28.bin"/><Relationship Id="rId22" Type="http://schemas.openxmlformats.org/officeDocument/2006/relationships/image" Target="../media/image66.emf"/><Relationship Id="rId27" Type="http://schemas.openxmlformats.org/officeDocument/2006/relationships/oleObject" Target="../embeddings/Microsoft_Excel_97-2003_Worksheet31.xls"/><Relationship Id="rId30" Type="http://schemas.openxmlformats.org/officeDocument/2006/relationships/oleObject" Target="../embeddings/Microsoft_Excel_97-2003_Worksheet32.xls"/><Relationship Id="rId35" Type="http://schemas.openxmlformats.org/officeDocument/2006/relationships/oleObject" Target="../embeddings/oleObject35.bin"/><Relationship Id="rId43" Type="http://schemas.openxmlformats.org/officeDocument/2006/relationships/image" Target="../media/image76.jpeg"/><Relationship Id="rId48" Type="http://schemas.openxmlformats.org/officeDocument/2006/relationships/image" Target="../media/image81.png"/><Relationship Id="rId8"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86.png"/><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077200" cy="2362200"/>
          </a:xfrm>
        </p:spPr>
        <p:txBody>
          <a:bodyPr/>
          <a:lstStyle/>
          <a:p>
            <a:r>
              <a:rPr lang="en-US" sz="4800" dirty="0" smtClean="0"/>
              <a:t>Biological indicators role in CSSD equipment qualification and monitoring</a:t>
            </a:r>
            <a:endParaRPr lang="en-US" sz="4800" dirty="0"/>
          </a:p>
        </p:txBody>
      </p:sp>
      <p:sp>
        <p:nvSpPr>
          <p:cNvPr id="3" name="Subtitle 2"/>
          <p:cNvSpPr>
            <a:spLocks noGrp="1"/>
          </p:cNvSpPr>
          <p:nvPr>
            <p:ph type="subTitle" idx="1"/>
          </p:nvPr>
        </p:nvSpPr>
        <p:spPr/>
        <p:txBody>
          <a:bodyPr/>
          <a:lstStyle/>
          <a:p>
            <a:r>
              <a:rPr lang="pt-BR" smtClean="0"/>
              <a:t>Paulo Roberto Laranjeira</a:t>
            </a:r>
            <a:endParaRPr lang="en-US" dirty="0"/>
          </a:p>
        </p:txBody>
      </p:sp>
      <p:sp>
        <p:nvSpPr>
          <p:cNvPr id="4" name="Espaço Reservado para Número de Slide 3"/>
          <p:cNvSpPr>
            <a:spLocks noGrp="1"/>
          </p:cNvSpPr>
          <p:nvPr>
            <p:ph type="sldNum" sz="quarter" idx="11"/>
          </p:nvPr>
        </p:nvSpPr>
        <p:spPr/>
        <p:txBody>
          <a:bodyPr/>
          <a:lstStyle/>
          <a:p>
            <a:fld id="{238293A7-3D95-47E3-914D-056184EAA198}" type="slidenum">
              <a:rPr lang="en-US" smtClean="0"/>
              <a:pPr/>
              <a:t>1</a:t>
            </a:fld>
            <a:endParaRPr lang="en-US" dirty="0"/>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9144000" cy="13802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92045" y="175657"/>
            <a:ext cx="7886700" cy="755220"/>
          </a:xfrm>
        </p:spPr>
        <p:txBody>
          <a:bodyPr>
            <a:normAutofit fontScale="90000"/>
          </a:bodyPr>
          <a:lstStyle/>
          <a:p>
            <a:r>
              <a:rPr lang="en-US" sz="3200" dirty="0" smtClean="0"/>
              <a:t>Cycle 121ºC/15 min (exposure only)</a:t>
            </a:r>
            <a:endParaRPr lang="en-US" sz="3200"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744834509"/>
              </p:ext>
            </p:extLst>
          </p:nvPr>
        </p:nvGraphicFramePr>
        <p:xfrm>
          <a:off x="4629663" y="1011344"/>
          <a:ext cx="4160110" cy="5125850"/>
        </p:xfrm>
        <a:graphic>
          <a:graphicData uri="http://schemas.openxmlformats.org/drawingml/2006/table">
            <a:tbl>
              <a:tblPr>
                <a:tableStyleId>{8EC20E35-A176-4012-BC5E-935CFFF8708E}</a:tableStyleId>
              </a:tblPr>
              <a:tblGrid>
                <a:gridCol w="832022"/>
                <a:gridCol w="832022"/>
                <a:gridCol w="832022"/>
                <a:gridCol w="832022"/>
                <a:gridCol w="832022"/>
              </a:tblGrid>
              <a:tr h="205034">
                <a:tc gridSpan="5">
                  <a:txBody>
                    <a:bodyPr/>
                    <a:lstStyle/>
                    <a:p>
                      <a:pPr algn="ctr" fontAlgn="b"/>
                      <a:r>
                        <a:rPr lang="en-US" sz="1200" u="none" strike="noStrike" noProof="0" dirty="0" smtClean="0">
                          <a:effectLst/>
                        </a:rPr>
                        <a:t>Calculated</a:t>
                      </a:r>
                      <a:r>
                        <a:rPr lang="en-US" sz="1200" u="none" strike="noStrike" baseline="0" noProof="0" dirty="0" smtClean="0">
                          <a:effectLst/>
                        </a:rPr>
                        <a:t> Lethality during Exposure</a:t>
                      </a:r>
                      <a:endParaRPr lang="en-US" sz="1200" b="0" i="0" u="none" strike="noStrike" noProof="0" dirty="0">
                        <a:effectLst/>
                        <a:latin typeface="Arial" panose="020B0604020202020204" pitchFamily="34" charset="0"/>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05034">
                <a:tc>
                  <a:txBody>
                    <a:bodyPr/>
                    <a:lstStyle/>
                    <a:p>
                      <a:pPr algn="ctr" fontAlgn="b"/>
                      <a:r>
                        <a:rPr lang="pt-BR" sz="1200" u="none" strike="noStrike" dirty="0">
                          <a:effectLst/>
                        </a:rPr>
                        <a:t>Tempo</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dirty="0" err="1">
                          <a:effectLst/>
                        </a:rPr>
                        <a:t>Tmín</a:t>
                      </a:r>
                      <a:r>
                        <a:rPr lang="pt-BR" sz="1200" u="none" strike="noStrike" dirty="0">
                          <a:effectLst/>
                        </a:rPr>
                        <a:t>.</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Let. Inst.</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Let. </a:t>
                      </a:r>
                      <a:r>
                        <a:rPr lang="pt-BR" sz="1200" u="none" strike="noStrike" dirty="0" err="1">
                          <a:effectLst/>
                        </a:rPr>
                        <a:t>Acum</a:t>
                      </a:r>
                      <a:r>
                        <a:rPr lang="pt-BR" sz="1200" u="none" strike="noStrike" dirty="0">
                          <a:effectLst/>
                        </a:rPr>
                        <a:t>.</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No</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16:03:30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100,0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1,20E+06</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16:04:30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105,0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1,20E+06</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16:05:30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0,00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1,20E+06</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16:06:30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115,0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0,00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1,20E+06</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16:07:30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3,34E+05</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16:08:30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2,00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9,29E+04</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16:09:30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3,00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2,59E+04</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16:10:30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4,00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7,19E+03</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16:11:30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5,00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2,00E+03</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16:11:30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6,00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5,57E+02</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16:12:30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7,00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1,55E+02</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16:13:30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8,00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4,31E+01</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16:14:30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9,00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1,20E+01</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16:15:30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10,00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3,34E+00</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16:16:30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11,00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9,29E-01</a:t>
                      </a:r>
                      <a:endParaRPr lang="pt-BR" sz="1200" b="0" i="0" u="none" strike="noStrike">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16:17:30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12,00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2,59E-01</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16:18:30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13,00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7,19E-02</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16:19:30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121,0</a:t>
                      </a:r>
                      <a:endParaRPr lang="pt-BR" sz="1200" b="0" i="0" u="none" strike="noStrike" dirty="0">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14,00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2,00E-02</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16:20:30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121,0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15,00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5,57E-03</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16:29:30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115,0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15,00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5,57E-03</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16:30:30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110,0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15,00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5,57E-03</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16:31:30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105,0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15,00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5,57E-03</a:t>
                      </a:r>
                      <a:endParaRPr lang="pt-BR" sz="1200" b="0" i="0" u="none" strike="noStrike" dirty="0">
                        <a:effectLst/>
                        <a:latin typeface="Arial" panose="020B0604020202020204" pitchFamily="34" charset="0"/>
                      </a:endParaRPr>
                    </a:p>
                  </a:txBody>
                  <a:tcPr marL="9525" marR="9525" marT="9525" marB="0" anchor="ctr"/>
                </a:tc>
              </a:tr>
              <a:tr h="205034">
                <a:tc>
                  <a:txBody>
                    <a:bodyPr/>
                    <a:lstStyle/>
                    <a:p>
                      <a:pPr algn="ctr" fontAlgn="b"/>
                      <a:r>
                        <a:rPr lang="pt-BR" sz="1200" u="none" strike="noStrike">
                          <a:effectLst/>
                        </a:rPr>
                        <a:t>16:32:30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0,00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a:effectLst/>
                        </a:rPr>
                        <a:t>15,00</a:t>
                      </a:r>
                      <a:endParaRPr lang="pt-BR" sz="1200" b="0" i="0" u="none" strike="noStrike">
                        <a:effectLst/>
                        <a:latin typeface="Arial" panose="020B0604020202020204" pitchFamily="34" charset="0"/>
                      </a:endParaRPr>
                    </a:p>
                  </a:txBody>
                  <a:tcPr marL="9525" marR="9525" marT="9525" marB="0" anchor="ctr"/>
                </a:tc>
                <a:tc>
                  <a:txBody>
                    <a:bodyPr/>
                    <a:lstStyle/>
                    <a:p>
                      <a:pPr algn="ctr" fontAlgn="b"/>
                      <a:r>
                        <a:rPr lang="pt-BR" sz="1200" u="none" strike="noStrike" dirty="0">
                          <a:effectLst/>
                        </a:rPr>
                        <a:t>5,57E-03</a:t>
                      </a:r>
                      <a:endParaRPr lang="pt-BR" sz="1200" b="0" i="0" u="none" strike="noStrike" dirty="0">
                        <a:effectLst/>
                        <a:latin typeface="Arial" panose="020B0604020202020204" pitchFamily="34" charset="0"/>
                      </a:endParaRPr>
                    </a:p>
                  </a:txBody>
                  <a:tcPr marL="9525" marR="9525" marT="9525" marB="0" anchor="ctr"/>
                </a:tc>
              </a:tr>
            </a:tbl>
          </a:graphicData>
        </a:graphic>
      </p:graphicFrame>
      <p:sp>
        <p:nvSpPr>
          <p:cNvPr id="6" name="Retângulo 5"/>
          <p:cNvSpPr/>
          <p:nvPr/>
        </p:nvSpPr>
        <p:spPr>
          <a:xfrm>
            <a:off x="4675413" y="2227746"/>
            <a:ext cx="4110681" cy="3109256"/>
          </a:xfrm>
          <a:prstGeom prst="rect">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7164289" y="5085184"/>
            <a:ext cx="720080" cy="251842"/>
          </a:xfrm>
          <a:prstGeom prst="ellipse">
            <a:avLst/>
          </a:prstGeom>
          <a:no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819557" y="1842731"/>
            <a:ext cx="2675284" cy="369332"/>
          </a:xfrm>
          <a:prstGeom prst="rect">
            <a:avLst/>
          </a:prstGeom>
          <a:noFill/>
        </p:spPr>
        <p:txBody>
          <a:bodyPr wrap="none" rtlCol="0">
            <a:spAutoFit/>
          </a:bodyPr>
          <a:lstStyle/>
          <a:p>
            <a:r>
              <a:rPr lang="en-US" dirty="0" err="1" smtClean="0"/>
              <a:t>Fo</a:t>
            </a:r>
            <a:r>
              <a:rPr lang="en-US" dirty="0" smtClean="0"/>
              <a:t> (required) = 21 minutes</a:t>
            </a:r>
            <a:endParaRPr lang="en-US" dirty="0"/>
          </a:p>
        </p:txBody>
      </p:sp>
      <p:sp>
        <p:nvSpPr>
          <p:cNvPr id="11" name="CaixaDeTexto 10"/>
          <p:cNvSpPr txBox="1"/>
          <p:nvPr/>
        </p:nvSpPr>
        <p:spPr>
          <a:xfrm>
            <a:off x="1777132" y="5519470"/>
            <a:ext cx="730328" cy="369332"/>
          </a:xfrm>
          <a:prstGeom prst="rect">
            <a:avLst/>
          </a:prstGeom>
          <a:noFill/>
        </p:spPr>
        <p:txBody>
          <a:bodyPr wrap="none" rtlCol="0">
            <a:spAutoFit/>
          </a:bodyPr>
          <a:lstStyle/>
          <a:p>
            <a:r>
              <a:rPr lang="pt-BR" b="1" dirty="0" err="1"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Why</a:t>
            </a:r>
            <a:r>
              <a:rPr lang="pt-BR" b="1"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a:t>
            </a:r>
            <a:endParaRPr lang="pt-BR"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778" y="3123919"/>
            <a:ext cx="1981036" cy="1853031"/>
          </a:xfrm>
          <a:prstGeom prst="rect">
            <a:avLst/>
          </a:prstGeom>
          <a:scene3d>
            <a:camera prst="orthographicFront"/>
            <a:lightRig rig="threePt" dir="t"/>
          </a:scene3d>
          <a:sp3d>
            <a:bevelT/>
          </a:sp3d>
        </p:spPr>
      </p:pic>
      <p:sp>
        <p:nvSpPr>
          <p:cNvPr id="13" name="Elipse 12"/>
          <p:cNvSpPr/>
          <p:nvPr/>
        </p:nvSpPr>
        <p:spPr>
          <a:xfrm>
            <a:off x="1842743" y="3123918"/>
            <a:ext cx="632827" cy="18530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 name="Conector de seta reta 14"/>
          <p:cNvCxnSpPr>
            <a:stCxn id="7" idx="1"/>
          </p:cNvCxnSpPr>
          <p:nvPr/>
        </p:nvCxnSpPr>
        <p:spPr>
          <a:xfrm flipH="1" flipV="1">
            <a:off x="3385344" y="2130997"/>
            <a:ext cx="3884398" cy="2991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Elipse 15"/>
          <p:cNvSpPr/>
          <p:nvPr/>
        </p:nvSpPr>
        <p:spPr>
          <a:xfrm>
            <a:off x="1209916" y="3123917"/>
            <a:ext cx="632827" cy="18530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3" name="Grupo 22"/>
          <p:cNvGrpSpPr/>
          <p:nvPr/>
        </p:nvGrpSpPr>
        <p:grpSpPr>
          <a:xfrm>
            <a:off x="1935418" y="3395288"/>
            <a:ext cx="447477" cy="1310291"/>
            <a:chOff x="1935418" y="3395288"/>
            <a:chExt cx="447477" cy="1310291"/>
          </a:xfrm>
        </p:grpSpPr>
        <p:cxnSp>
          <p:nvCxnSpPr>
            <p:cNvPr id="18" name="Conector reto 17"/>
            <p:cNvCxnSpPr>
              <a:stCxn id="13" idx="1"/>
              <a:endCxn id="13" idx="5"/>
            </p:cNvCxnSpPr>
            <p:nvPr/>
          </p:nvCxnSpPr>
          <p:spPr>
            <a:xfrm>
              <a:off x="1935418" y="3395288"/>
              <a:ext cx="447477" cy="13102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a:stCxn id="13" idx="7"/>
              <a:endCxn id="13" idx="3"/>
            </p:cNvCxnSpPr>
            <p:nvPr/>
          </p:nvCxnSpPr>
          <p:spPr>
            <a:xfrm flipH="1">
              <a:off x="1935418" y="3395288"/>
              <a:ext cx="447477" cy="13102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5" name="Conector de seta reta 24"/>
          <p:cNvCxnSpPr/>
          <p:nvPr/>
        </p:nvCxnSpPr>
        <p:spPr>
          <a:xfrm flipH="1">
            <a:off x="2161502" y="2130995"/>
            <a:ext cx="10126" cy="9118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1526330" y="2130995"/>
            <a:ext cx="1138610" cy="91185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Espaço Reservado para Número de Slide 1"/>
          <p:cNvSpPr>
            <a:spLocks noGrp="1"/>
          </p:cNvSpPr>
          <p:nvPr>
            <p:ph type="sldNum" sz="quarter" idx="12"/>
          </p:nvPr>
        </p:nvSpPr>
        <p:spPr/>
        <p:txBody>
          <a:bodyPr/>
          <a:lstStyle/>
          <a:p>
            <a:fld id="{238293A7-3D95-47E3-914D-056184EAA198}" type="slidenum">
              <a:rPr lang="en-US" smtClean="0"/>
              <a:pPr/>
              <a:t>10</a:t>
            </a:fld>
            <a:endParaRPr lang="en-US" dirty="0"/>
          </a:p>
        </p:txBody>
      </p:sp>
    </p:spTree>
    <p:extLst>
      <p:ext uri="{BB962C8B-B14F-4D97-AF65-F5344CB8AC3E}">
        <p14:creationId xmlns:p14="http://schemas.microsoft.com/office/powerpoint/2010/main" val="15445701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1" grpId="0"/>
      <p:bldP spid="1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Kill</a:t>
            </a:r>
            <a:r>
              <a:rPr lang="pt-BR" dirty="0" smtClean="0"/>
              <a:t> x </a:t>
            </a:r>
            <a:r>
              <a:rPr lang="pt-BR" dirty="0" err="1" smtClean="0"/>
              <a:t>Overkill</a:t>
            </a:r>
            <a:endParaRPr lang="pt-BR" dirty="0"/>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08612" y="1639420"/>
            <a:ext cx="6126775" cy="4447523"/>
          </a:xfrm>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11</a:t>
            </a:fld>
            <a:endParaRPr lang="en-US" dirty="0"/>
          </a:p>
        </p:txBody>
      </p:sp>
    </p:spTree>
    <p:extLst>
      <p:ext uri="{BB962C8B-B14F-4D97-AF65-F5344CB8AC3E}">
        <p14:creationId xmlns:p14="http://schemas.microsoft.com/office/powerpoint/2010/main" val="11562436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662" y="4825417"/>
            <a:ext cx="2102413" cy="308132"/>
          </a:xfrm>
          <a:prstGeom prst="rect">
            <a:avLst/>
          </a:prstGeom>
        </p:spPr>
      </p:pic>
      <p:sp>
        <p:nvSpPr>
          <p:cNvPr id="3" name="Título 2"/>
          <p:cNvSpPr>
            <a:spLocks noGrp="1"/>
          </p:cNvSpPr>
          <p:nvPr>
            <p:ph type="title"/>
          </p:nvPr>
        </p:nvSpPr>
        <p:spPr/>
        <p:txBody>
          <a:bodyPr/>
          <a:lstStyle/>
          <a:p>
            <a:r>
              <a:rPr lang="en-US" dirty="0" smtClean="0"/>
              <a:t>Cycle: 121ºC/15 minutes</a:t>
            </a:r>
            <a:endParaRPr lang="en-US" dirty="0"/>
          </a:p>
        </p:txBody>
      </p:sp>
      <p:grpSp>
        <p:nvGrpSpPr>
          <p:cNvPr id="4" name="Grupo 3"/>
          <p:cNvGrpSpPr>
            <a:grpSpLocks noChangeAspect="1"/>
          </p:cNvGrpSpPr>
          <p:nvPr/>
        </p:nvGrpSpPr>
        <p:grpSpPr>
          <a:xfrm>
            <a:off x="286967" y="2391894"/>
            <a:ext cx="3357506" cy="1819733"/>
            <a:chOff x="631622" y="1820562"/>
            <a:chExt cx="7408508" cy="3385108"/>
          </a:xfrm>
          <a:noFill/>
        </p:grpSpPr>
        <p:cxnSp>
          <p:nvCxnSpPr>
            <p:cNvPr id="5" name="Conector reto 4"/>
            <p:cNvCxnSpPr/>
            <p:nvPr/>
          </p:nvCxnSpPr>
          <p:spPr>
            <a:xfrm>
              <a:off x="1469735" y="1820562"/>
              <a:ext cx="0" cy="3376876"/>
            </a:xfrm>
            <a:prstGeom prst="line">
              <a:avLst/>
            </a:prstGeom>
            <a:grpFill/>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1469735" y="5197437"/>
              <a:ext cx="6550508" cy="0"/>
            </a:xfrm>
            <a:prstGeom prst="line">
              <a:avLst/>
            </a:prstGeom>
            <a:grpFill/>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Forma livre 6"/>
            <p:cNvSpPr/>
            <p:nvPr/>
          </p:nvSpPr>
          <p:spPr>
            <a:xfrm>
              <a:off x="1483798" y="2396260"/>
              <a:ext cx="6498882" cy="2730333"/>
            </a:xfrm>
            <a:custGeom>
              <a:avLst/>
              <a:gdLst>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63827 w 4637903"/>
                <a:gd name="connsiteY7" fmla="*/ 1968843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63827 w 4637903"/>
                <a:gd name="connsiteY7" fmla="*/ 1968843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66054 w 4637903"/>
                <a:gd name="connsiteY12" fmla="*/ 1902941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023288 w 4637903"/>
                <a:gd name="connsiteY11" fmla="*/ 1178010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023288 w 4637903"/>
                <a:gd name="connsiteY11" fmla="*/ 1178010 h 1927654"/>
                <a:gd name="connsiteX12" fmla="*/ 4102442 w 4637903"/>
                <a:gd name="connsiteY12" fmla="*/ 749643 h 1927654"/>
                <a:gd name="connsiteX13" fmla="*/ 4637903 w 4637903"/>
                <a:gd name="connsiteY13" fmla="*/ 1285103 h 1927654"/>
                <a:gd name="connsiteX0" fmla="*/ 0 w 4753233"/>
                <a:gd name="connsiteY0" fmla="*/ 1202724 h 1927654"/>
                <a:gd name="connsiteX1" fmla="*/ 263611 w 4753233"/>
                <a:gd name="connsiteY1" fmla="*/ 1911179 h 1927654"/>
                <a:gd name="connsiteX2" fmla="*/ 387179 w 4753233"/>
                <a:gd name="connsiteY2" fmla="*/ 741406 h 1927654"/>
                <a:gd name="connsiteX3" fmla="*/ 502509 w 4753233"/>
                <a:gd name="connsiteY3" fmla="*/ 1919416 h 1927654"/>
                <a:gd name="connsiteX4" fmla="*/ 626076 w 4753233"/>
                <a:gd name="connsiteY4" fmla="*/ 700216 h 1927654"/>
                <a:gd name="connsiteX5" fmla="*/ 716692 w 4753233"/>
                <a:gd name="connsiteY5" fmla="*/ 1927654 h 1927654"/>
                <a:gd name="connsiteX6" fmla="*/ 881449 w 4753233"/>
                <a:gd name="connsiteY6" fmla="*/ 642552 h 1927654"/>
                <a:gd name="connsiteX7" fmla="*/ 980303 w 4753233"/>
                <a:gd name="connsiteY7" fmla="*/ 1919416 h 1927654"/>
                <a:gd name="connsiteX8" fmla="*/ 1227438 w 4753233"/>
                <a:gd name="connsiteY8" fmla="*/ 584887 h 1927654"/>
                <a:gd name="connsiteX9" fmla="*/ 1565189 w 4753233"/>
                <a:gd name="connsiteY9" fmla="*/ 24714 h 1927654"/>
                <a:gd name="connsiteX10" fmla="*/ 2290119 w 4753233"/>
                <a:gd name="connsiteY10" fmla="*/ 0 h 1927654"/>
                <a:gd name="connsiteX11" fmla="*/ 3023288 w 4753233"/>
                <a:gd name="connsiteY11" fmla="*/ 1178010 h 1927654"/>
                <a:gd name="connsiteX12" fmla="*/ 4102442 w 4753233"/>
                <a:gd name="connsiteY12" fmla="*/ 749643 h 1927654"/>
                <a:gd name="connsiteX13" fmla="*/ 4753233 w 4753233"/>
                <a:gd name="connsiteY13" fmla="*/ 955590 h 1927654"/>
                <a:gd name="connsiteX0" fmla="*/ 0 w 4753233"/>
                <a:gd name="connsiteY0" fmla="*/ 1202724 h 1927654"/>
                <a:gd name="connsiteX1" fmla="*/ 263611 w 4753233"/>
                <a:gd name="connsiteY1" fmla="*/ 1911179 h 1927654"/>
                <a:gd name="connsiteX2" fmla="*/ 387179 w 4753233"/>
                <a:gd name="connsiteY2" fmla="*/ 741406 h 1927654"/>
                <a:gd name="connsiteX3" fmla="*/ 502509 w 4753233"/>
                <a:gd name="connsiteY3" fmla="*/ 1919416 h 1927654"/>
                <a:gd name="connsiteX4" fmla="*/ 626076 w 4753233"/>
                <a:gd name="connsiteY4" fmla="*/ 700216 h 1927654"/>
                <a:gd name="connsiteX5" fmla="*/ 716692 w 4753233"/>
                <a:gd name="connsiteY5" fmla="*/ 1927654 h 1927654"/>
                <a:gd name="connsiteX6" fmla="*/ 881449 w 4753233"/>
                <a:gd name="connsiteY6" fmla="*/ 642552 h 1927654"/>
                <a:gd name="connsiteX7" fmla="*/ 980303 w 4753233"/>
                <a:gd name="connsiteY7" fmla="*/ 1919416 h 1927654"/>
                <a:gd name="connsiteX8" fmla="*/ 1227438 w 4753233"/>
                <a:gd name="connsiteY8" fmla="*/ 584887 h 1927654"/>
                <a:gd name="connsiteX9" fmla="*/ 1565189 w 4753233"/>
                <a:gd name="connsiteY9" fmla="*/ 24714 h 1927654"/>
                <a:gd name="connsiteX10" fmla="*/ 2290119 w 4753233"/>
                <a:gd name="connsiteY10" fmla="*/ 0 h 1927654"/>
                <a:gd name="connsiteX11" fmla="*/ 3023288 w 4753233"/>
                <a:gd name="connsiteY11" fmla="*/ 1178010 h 1927654"/>
                <a:gd name="connsiteX12" fmla="*/ 4127156 w 4753233"/>
                <a:gd name="connsiteY12" fmla="*/ 461319 h 1927654"/>
                <a:gd name="connsiteX13" fmla="*/ 4753233 w 4753233"/>
                <a:gd name="connsiteY13" fmla="*/ 955590 h 1927654"/>
                <a:gd name="connsiteX0" fmla="*/ 0 w 4728519"/>
                <a:gd name="connsiteY0" fmla="*/ 1202724 h 1927654"/>
                <a:gd name="connsiteX1" fmla="*/ 263611 w 4728519"/>
                <a:gd name="connsiteY1" fmla="*/ 1911179 h 1927654"/>
                <a:gd name="connsiteX2" fmla="*/ 387179 w 4728519"/>
                <a:gd name="connsiteY2" fmla="*/ 741406 h 1927654"/>
                <a:gd name="connsiteX3" fmla="*/ 502509 w 4728519"/>
                <a:gd name="connsiteY3" fmla="*/ 1919416 h 1927654"/>
                <a:gd name="connsiteX4" fmla="*/ 626076 w 4728519"/>
                <a:gd name="connsiteY4" fmla="*/ 700216 h 1927654"/>
                <a:gd name="connsiteX5" fmla="*/ 716692 w 4728519"/>
                <a:gd name="connsiteY5" fmla="*/ 1927654 h 1927654"/>
                <a:gd name="connsiteX6" fmla="*/ 881449 w 4728519"/>
                <a:gd name="connsiteY6" fmla="*/ 642552 h 1927654"/>
                <a:gd name="connsiteX7" fmla="*/ 980303 w 4728519"/>
                <a:gd name="connsiteY7" fmla="*/ 1919416 h 1927654"/>
                <a:gd name="connsiteX8" fmla="*/ 1227438 w 4728519"/>
                <a:gd name="connsiteY8" fmla="*/ 584887 h 1927654"/>
                <a:gd name="connsiteX9" fmla="*/ 1565189 w 4728519"/>
                <a:gd name="connsiteY9" fmla="*/ 24714 h 1927654"/>
                <a:gd name="connsiteX10" fmla="*/ 2290119 w 4728519"/>
                <a:gd name="connsiteY10" fmla="*/ 0 h 1927654"/>
                <a:gd name="connsiteX11" fmla="*/ 3023288 w 4728519"/>
                <a:gd name="connsiteY11" fmla="*/ 1178010 h 1927654"/>
                <a:gd name="connsiteX12" fmla="*/ 4127156 w 4728519"/>
                <a:gd name="connsiteY12" fmla="*/ 461319 h 1927654"/>
                <a:gd name="connsiteX13" fmla="*/ 4728519 w 4728519"/>
                <a:gd name="connsiteY13" fmla="*/ 724931 h 1927654"/>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023288 w 4728519"/>
                <a:gd name="connsiteY11" fmla="*/ 1155289 h 1904933"/>
                <a:gd name="connsiteX12" fmla="*/ 4127156 w 4728519"/>
                <a:gd name="connsiteY12" fmla="*/ 438598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994440 w 4728519"/>
                <a:gd name="connsiteY11" fmla="*/ 1138046 h 1904933"/>
                <a:gd name="connsiteX12" fmla="*/ 4127156 w 4728519"/>
                <a:gd name="connsiteY12" fmla="*/ 438598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58679"/>
                <a:gd name="connsiteY0" fmla="*/ 1180003 h 1904933"/>
                <a:gd name="connsiteX1" fmla="*/ 263611 w 4758679"/>
                <a:gd name="connsiteY1" fmla="*/ 1888458 h 1904933"/>
                <a:gd name="connsiteX2" fmla="*/ 387179 w 4758679"/>
                <a:gd name="connsiteY2" fmla="*/ 718685 h 1904933"/>
                <a:gd name="connsiteX3" fmla="*/ 502509 w 4758679"/>
                <a:gd name="connsiteY3" fmla="*/ 1896695 h 1904933"/>
                <a:gd name="connsiteX4" fmla="*/ 626076 w 4758679"/>
                <a:gd name="connsiteY4" fmla="*/ 677495 h 1904933"/>
                <a:gd name="connsiteX5" fmla="*/ 716692 w 4758679"/>
                <a:gd name="connsiteY5" fmla="*/ 1904933 h 1904933"/>
                <a:gd name="connsiteX6" fmla="*/ 881449 w 4758679"/>
                <a:gd name="connsiteY6" fmla="*/ 619831 h 1904933"/>
                <a:gd name="connsiteX7" fmla="*/ 980303 w 4758679"/>
                <a:gd name="connsiteY7" fmla="*/ 1896695 h 1904933"/>
                <a:gd name="connsiteX8" fmla="*/ 1227438 w 4758679"/>
                <a:gd name="connsiteY8" fmla="*/ 562166 h 1904933"/>
                <a:gd name="connsiteX9" fmla="*/ 1565189 w 4758679"/>
                <a:gd name="connsiteY9" fmla="*/ 1993 h 1904933"/>
                <a:gd name="connsiteX10" fmla="*/ 3026023 w 4758679"/>
                <a:gd name="connsiteY10" fmla="*/ 6017 h 1904933"/>
                <a:gd name="connsiteX11" fmla="*/ 3994440 w 4758679"/>
                <a:gd name="connsiteY11" fmla="*/ 1138046 h 1904933"/>
                <a:gd name="connsiteX12" fmla="*/ 4621780 w 4758679"/>
                <a:gd name="connsiteY12" fmla="*/ 547800 h 1904933"/>
                <a:gd name="connsiteX13" fmla="*/ 4758679 w 4758679"/>
                <a:gd name="connsiteY13" fmla="*/ 615998 h 190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8679" h="1904933">
                  <a:moveTo>
                    <a:pt x="0" y="1180003"/>
                  </a:moveTo>
                  <a:lnTo>
                    <a:pt x="263611" y="1888458"/>
                  </a:lnTo>
                  <a:lnTo>
                    <a:pt x="387179" y="718685"/>
                  </a:lnTo>
                  <a:lnTo>
                    <a:pt x="502509" y="1896695"/>
                  </a:lnTo>
                  <a:lnTo>
                    <a:pt x="626076" y="677495"/>
                  </a:lnTo>
                  <a:lnTo>
                    <a:pt x="716692" y="1904933"/>
                  </a:lnTo>
                  <a:lnTo>
                    <a:pt x="881449" y="619831"/>
                  </a:lnTo>
                  <a:lnTo>
                    <a:pt x="980303" y="1896695"/>
                  </a:lnTo>
                  <a:lnTo>
                    <a:pt x="1227438" y="562166"/>
                  </a:lnTo>
                  <a:cubicBezTo>
                    <a:pt x="1327665" y="238145"/>
                    <a:pt x="1363363" y="25334"/>
                    <a:pt x="1565189" y="1993"/>
                  </a:cubicBezTo>
                  <a:cubicBezTo>
                    <a:pt x="1806832" y="-6245"/>
                    <a:pt x="2784380" y="14255"/>
                    <a:pt x="3026023" y="6017"/>
                  </a:cubicBezTo>
                  <a:cubicBezTo>
                    <a:pt x="3217835" y="923401"/>
                    <a:pt x="3500170" y="993883"/>
                    <a:pt x="3994440" y="1138046"/>
                  </a:cubicBezTo>
                  <a:cubicBezTo>
                    <a:pt x="4260400" y="1228343"/>
                    <a:pt x="4499434" y="620439"/>
                    <a:pt x="4621780" y="547800"/>
                  </a:cubicBezTo>
                  <a:lnTo>
                    <a:pt x="4758679" y="615998"/>
                  </a:lnTo>
                </a:path>
              </a:pathLst>
            </a:custGeom>
            <a:grp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cxnSp>
          <p:nvCxnSpPr>
            <p:cNvPr id="8" name="Conector reto 7"/>
            <p:cNvCxnSpPr/>
            <p:nvPr/>
          </p:nvCxnSpPr>
          <p:spPr>
            <a:xfrm>
              <a:off x="1469735" y="4075748"/>
              <a:ext cx="6550508" cy="11807"/>
            </a:xfrm>
            <a:prstGeom prst="line">
              <a:avLst/>
            </a:prstGeom>
            <a:grpFill/>
            <a:ln w="9525">
              <a:prstDash val="dash"/>
            </a:ln>
          </p:spPr>
          <p:style>
            <a:lnRef idx="3">
              <a:schemeClr val="dk1"/>
            </a:lnRef>
            <a:fillRef idx="0">
              <a:schemeClr val="dk1"/>
            </a:fillRef>
            <a:effectRef idx="2">
              <a:schemeClr val="dk1"/>
            </a:effectRef>
            <a:fontRef idx="minor">
              <a:schemeClr val="tx1"/>
            </a:fontRef>
          </p:style>
        </p:cxnSp>
        <p:cxnSp>
          <p:nvCxnSpPr>
            <p:cNvPr id="9" name="Conector reto 8"/>
            <p:cNvCxnSpPr/>
            <p:nvPr/>
          </p:nvCxnSpPr>
          <p:spPr>
            <a:xfrm>
              <a:off x="1483797" y="3213818"/>
              <a:ext cx="6550508" cy="11807"/>
            </a:xfrm>
            <a:prstGeom prst="line">
              <a:avLst/>
            </a:prstGeom>
            <a:grpFill/>
            <a:ln w="9525">
              <a:prstDash val="dash"/>
            </a:ln>
          </p:spPr>
          <p:style>
            <a:lnRef idx="3">
              <a:schemeClr val="dk1"/>
            </a:lnRef>
            <a:fillRef idx="0">
              <a:schemeClr val="dk1"/>
            </a:fillRef>
            <a:effectRef idx="2">
              <a:schemeClr val="dk1"/>
            </a:effectRef>
            <a:fontRef idx="minor">
              <a:schemeClr val="tx1"/>
            </a:fontRef>
          </p:style>
        </p:cxnSp>
        <p:cxnSp>
          <p:nvCxnSpPr>
            <p:cNvPr id="10" name="Conector reto 9"/>
            <p:cNvCxnSpPr/>
            <p:nvPr/>
          </p:nvCxnSpPr>
          <p:spPr>
            <a:xfrm>
              <a:off x="1489622" y="2442506"/>
              <a:ext cx="6550508" cy="11807"/>
            </a:xfrm>
            <a:prstGeom prst="line">
              <a:avLst/>
            </a:prstGeom>
            <a:grpFill/>
            <a:ln w="9525">
              <a:prstDash val="dash"/>
            </a:ln>
          </p:spPr>
          <p:style>
            <a:lnRef idx="3">
              <a:schemeClr val="dk1"/>
            </a:lnRef>
            <a:fillRef idx="0">
              <a:schemeClr val="dk1"/>
            </a:fillRef>
            <a:effectRef idx="2">
              <a:schemeClr val="dk1"/>
            </a:effectRef>
            <a:fontRef idx="minor">
              <a:schemeClr val="tx1"/>
            </a:fontRef>
          </p:style>
        </p:cxnSp>
        <p:sp>
          <p:nvSpPr>
            <p:cNvPr id="11" name="CaixaDeTexto 10"/>
            <p:cNvSpPr txBox="1"/>
            <p:nvPr/>
          </p:nvSpPr>
          <p:spPr>
            <a:xfrm>
              <a:off x="631622" y="2252232"/>
              <a:ext cx="1047692" cy="386459"/>
            </a:xfrm>
            <a:prstGeom prst="rect">
              <a:avLst/>
            </a:prstGeom>
            <a:grpFill/>
            <a:ln w="19050">
              <a:noFill/>
            </a:ln>
          </p:spPr>
          <p:txBody>
            <a:bodyPr wrap="none" rtlCol="0">
              <a:spAutoFit/>
            </a:bodyPr>
            <a:lstStyle/>
            <a:p>
              <a:r>
                <a:rPr lang="pt-BR" sz="750" dirty="0"/>
                <a:t>121ºC</a:t>
              </a:r>
            </a:p>
          </p:txBody>
        </p:sp>
        <p:sp>
          <p:nvSpPr>
            <p:cNvPr id="12" name="CaixaDeTexto 11"/>
            <p:cNvSpPr txBox="1"/>
            <p:nvPr/>
          </p:nvSpPr>
          <p:spPr>
            <a:xfrm>
              <a:off x="632216" y="3046594"/>
              <a:ext cx="1047692" cy="386459"/>
            </a:xfrm>
            <a:prstGeom prst="rect">
              <a:avLst/>
            </a:prstGeom>
            <a:grpFill/>
            <a:ln w="19050">
              <a:noFill/>
            </a:ln>
          </p:spPr>
          <p:txBody>
            <a:bodyPr wrap="none" rtlCol="0">
              <a:spAutoFit/>
            </a:bodyPr>
            <a:lstStyle/>
            <a:p>
              <a:r>
                <a:rPr lang="pt-BR" sz="750" dirty="0"/>
                <a:t>100ºC</a:t>
              </a:r>
            </a:p>
          </p:txBody>
        </p:sp>
        <p:sp>
          <p:nvSpPr>
            <p:cNvPr id="13" name="CaixaDeTexto 12"/>
            <p:cNvSpPr txBox="1"/>
            <p:nvPr/>
          </p:nvSpPr>
          <p:spPr>
            <a:xfrm>
              <a:off x="737839" y="3943544"/>
              <a:ext cx="913283" cy="386459"/>
            </a:xfrm>
            <a:prstGeom prst="rect">
              <a:avLst/>
            </a:prstGeom>
            <a:grpFill/>
            <a:ln w="19050">
              <a:noFill/>
            </a:ln>
          </p:spPr>
          <p:txBody>
            <a:bodyPr wrap="none" rtlCol="0">
              <a:spAutoFit/>
            </a:bodyPr>
            <a:lstStyle/>
            <a:p>
              <a:r>
                <a:rPr lang="pt-BR" sz="750" dirty="0"/>
                <a:t>50ºC</a:t>
              </a:r>
            </a:p>
          </p:txBody>
        </p:sp>
        <p:cxnSp>
          <p:nvCxnSpPr>
            <p:cNvPr id="14" name="Conector reto 13"/>
            <p:cNvCxnSpPr/>
            <p:nvPr/>
          </p:nvCxnSpPr>
          <p:spPr>
            <a:xfrm flipV="1">
              <a:off x="3443417" y="2442506"/>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3595817" y="2446622"/>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3748217" y="2442502"/>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3900617" y="2446625"/>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V="1">
              <a:off x="4053017" y="2442504"/>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4205417" y="2446624"/>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4357817" y="2442501"/>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4510217" y="2446620"/>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flipV="1">
              <a:off x="4662617" y="2442502"/>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flipV="1">
              <a:off x="4815017" y="2446624"/>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flipV="1">
              <a:off x="4967417" y="2442498"/>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flipV="1">
              <a:off x="5119817" y="2446630"/>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flipV="1">
              <a:off x="5272217" y="2450738"/>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5424617" y="2446616"/>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5577017" y="2434265"/>
              <a:ext cx="32951" cy="2754932"/>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flipV="1">
              <a:off x="3282773" y="2693773"/>
              <a:ext cx="37076" cy="2499543"/>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flipV="1">
              <a:off x="3122129" y="3169058"/>
              <a:ext cx="37969" cy="2020136"/>
            </a:xfrm>
            <a:prstGeom prst="line">
              <a:avLst/>
            </a:prstGeom>
            <a:grpFill/>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1" name="Retângulo de cantos arredondados 30"/>
          <p:cNvSpPr/>
          <p:nvPr/>
        </p:nvSpPr>
        <p:spPr>
          <a:xfrm>
            <a:off x="1426489" y="4668735"/>
            <a:ext cx="625340" cy="284205"/>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1350" dirty="0"/>
              <a:t>Start</a:t>
            </a:r>
          </a:p>
        </p:txBody>
      </p:sp>
      <p:sp>
        <p:nvSpPr>
          <p:cNvPr id="32" name="Estrela de 5 pontas 31"/>
          <p:cNvSpPr/>
          <p:nvPr/>
        </p:nvSpPr>
        <p:spPr>
          <a:xfrm>
            <a:off x="629922" y="3555500"/>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3" name="Estrela de 5 pontas 32"/>
          <p:cNvSpPr/>
          <p:nvPr/>
        </p:nvSpPr>
        <p:spPr>
          <a:xfrm>
            <a:off x="1386412" y="3098788"/>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4" name="Estrela de 5 pontas 33"/>
          <p:cNvSpPr/>
          <p:nvPr/>
        </p:nvSpPr>
        <p:spPr>
          <a:xfrm>
            <a:off x="1462012" y="2824148"/>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5" name="Estrela de 5 pontas 34"/>
          <p:cNvSpPr/>
          <p:nvPr/>
        </p:nvSpPr>
        <p:spPr>
          <a:xfrm>
            <a:off x="1525479" y="2688126"/>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6" name="Estrela de 5 pontas 35"/>
          <p:cNvSpPr/>
          <p:nvPr/>
        </p:nvSpPr>
        <p:spPr>
          <a:xfrm>
            <a:off x="1602013" y="2657678"/>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7" name="Estrela de 5 pontas 36"/>
          <p:cNvSpPr/>
          <p:nvPr/>
        </p:nvSpPr>
        <p:spPr>
          <a:xfrm>
            <a:off x="1676522"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8" name="Estrela de 5 pontas 37"/>
          <p:cNvSpPr/>
          <p:nvPr/>
        </p:nvSpPr>
        <p:spPr>
          <a:xfrm>
            <a:off x="1742868"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9" name="Estrela de 5 pontas 38"/>
          <p:cNvSpPr/>
          <p:nvPr/>
        </p:nvSpPr>
        <p:spPr>
          <a:xfrm>
            <a:off x="1809214"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0" name="Estrela de 5 pontas 39"/>
          <p:cNvSpPr/>
          <p:nvPr/>
        </p:nvSpPr>
        <p:spPr>
          <a:xfrm>
            <a:off x="1875559"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1" name="Estrela de 5 pontas 40"/>
          <p:cNvSpPr/>
          <p:nvPr/>
        </p:nvSpPr>
        <p:spPr>
          <a:xfrm>
            <a:off x="1941905"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2" name="Estrela de 5 pontas 41"/>
          <p:cNvSpPr/>
          <p:nvPr/>
        </p:nvSpPr>
        <p:spPr>
          <a:xfrm>
            <a:off x="2010718"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3" name="Estrela de 5 pontas 42"/>
          <p:cNvSpPr/>
          <p:nvPr/>
        </p:nvSpPr>
        <p:spPr>
          <a:xfrm>
            <a:off x="2081997"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4" name="Estrela de 5 pontas 43"/>
          <p:cNvSpPr/>
          <p:nvPr/>
        </p:nvSpPr>
        <p:spPr>
          <a:xfrm>
            <a:off x="2148343"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5" name="Estrela de 5 pontas 44"/>
          <p:cNvSpPr/>
          <p:nvPr/>
        </p:nvSpPr>
        <p:spPr>
          <a:xfrm>
            <a:off x="2217155"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6" name="Estrela de 5 pontas 45"/>
          <p:cNvSpPr/>
          <p:nvPr/>
        </p:nvSpPr>
        <p:spPr>
          <a:xfrm>
            <a:off x="2285968"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7" name="Estrela de 5 pontas 46"/>
          <p:cNvSpPr/>
          <p:nvPr/>
        </p:nvSpPr>
        <p:spPr>
          <a:xfrm>
            <a:off x="2354780"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8" name="Estrela de 5 pontas 47"/>
          <p:cNvSpPr/>
          <p:nvPr/>
        </p:nvSpPr>
        <p:spPr>
          <a:xfrm>
            <a:off x="2421126"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49" name="Estrela de 5 pontas 48"/>
          <p:cNvSpPr/>
          <p:nvPr/>
        </p:nvSpPr>
        <p:spPr>
          <a:xfrm>
            <a:off x="2494872" y="2650981"/>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graphicFrame>
        <p:nvGraphicFramePr>
          <p:cNvPr id="50" name="Tabela 49"/>
          <p:cNvGraphicFramePr>
            <a:graphicFrameLocks noGrp="1"/>
          </p:cNvGraphicFramePr>
          <p:nvPr>
            <p:extLst>
              <p:ext uri="{D42A27DB-BD31-4B8C-83A1-F6EECF244321}">
                <p14:modId xmlns:p14="http://schemas.microsoft.com/office/powerpoint/2010/main" val="2931829963"/>
              </p:ext>
            </p:extLst>
          </p:nvPr>
        </p:nvGraphicFramePr>
        <p:xfrm>
          <a:off x="4014242" y="1812059"/>
          <a:ext cx="2286000" cy="380048"/>
        </p:xfrm>
        <a:graphic>
          <a:graphicData uri="http://schemas.openxmlformats.org/drawingml/2006/table">
            <a:tbl>
              <a:tblPr>
                <a:effectLst/>
                <a:tableStyleId>{2D5ABB26-0587-4C30-8999-92F81FD0307C}</a:tableStyleId>
              </a:tblPr>
              <a:tblGrid>
                <a:gridCol w="457200"/>
                <a:gridCol w="457200"/>
                <a:gridCol w="457200"/>
                <a:gridCol w="457200"/>
                <a:gridCol w="457200"/>
              </a:tblGrid>
              <a:tr h="121444">
                <a:tc gridSpan="5">
                  <a:txBody>
                    <a:bodyPr/>
                    <a:lstStyle/>
                    <a:p>
                      <a:pPr algn="ctr" fontAlgn="b"/>
                      <a:r>
                        <a:rPr lang="en-US" sz="800" u="none" strike="noStrike" noProof="0" dirty="0" smtClean="0">
                          <a:effectLst/>
                        </a:rPr>
                        <a:t>Lethality Calculated for </a:t>
                      </a:r>
                      <a:r>
                        <a:rPr lang="en-US" sz="800" u="none" strike="noStrike" noProof="0" dirty="0" err="1" smtClean="0">
                          <a:effectLst/>
                        </a:rPr>
                        <a:t>Tmin</a:t>
                      </a:r>
                      <a:r>
                        <a:rPr lang="en-US" sz="800" u="none" strike="noStrike" noProof="0" dirty="0" smtClean="0">
                          <a:effectLst/>
                        </a:rPr>
                        <a:t>. &gt; 100ºC</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5744">
                <a:tc>
                  <a:txBody>
                    <a:bodyPr/>
                    <a:lstStyle/>
                    <a:p>
                      <a:pPr algn="ctr" fontAlgn="b"/>
                      <a:r>
                        <a:rPr lang="en-US" sz="800" u="none" strike="noStrike" noProof="0" dirty="0" smtClean="0">
                          <a:effectLst/>
                        </a:rPr>
                        <a:t>Time</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err="1" smtClean="0">
                          <a:effectLst/>
                        </a:rPr>
                        <a:t>Tmin</a:t>
                      </a:r>
                      <a:r>
                        <a:rPr lang="en-US" sz="800" u="none" strike="noStrike" noProof="0" dirty="0" smtClean="0">
                          <a:effectLst/>
                        </a:rPr>
                        <a:t>.</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smtClean="0">
                          <a:effectLst/>
                        </a:rPr>
                        <a:t>Let. Inst.</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smtClean="0">
                          <a:effectLst/>
                        </a:rPr>
                        <a:t>Let. </a:t>
                      </a:r>
                      <a:r>
                        <a:rPr lang="en-US" sz="800" u="none" strike="noStrike" noProof="0" dirty="0" err="1" smtClean="0">
                          <a:effectLst/>
                        </a:rPr>
                        <a:t>Acum</a:t>
                      </a:r>
                      <a:r>
                        <a:rPr lang="en-US" sz="800" u="none" strike="noStrike" noProof="0" dirty="0" smtClean="0">
                          <a:effectLst/>
                        </a:rPr>
                        <a:t>.</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smtClean="0">
                          <a:effectLst/>
                        </a:rPr>
                        <a:t>No</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1" name="Objeto 50"/>
          <p:cNvGraphicFramePr>
            <a:graphicFrameLocks noChangeAspect="1"/>
          </p:cNvGraphicFramePr>
          <p:nvPr>
            <p:extLst/>
          </p:nvPr>
        </p:nvGraphicFramePr>
        <p:xfrm>
          <a:off x="4016850" y="2196665"/>
          <a:ext cx="2293144" cy="128588"/>
        </p:xfrm>
        <a:graphic>
          <a:graphicData uri="http://schemas.openxmlformats.org/presentationml/2006/ole">
            <mc:AlternateContent xmlns:mc="http://schemas.openxmlformats.org/markup-compatibility/2006">
              <mc:Choice xmlns:v="urn:schemas-microsoft-com:vml" Requires="v">
                <p:oleObj spid="_x0000_s2556" name="Worksheet" r:id="rId6" imgW="3057643" imgH="171335" progId="Excel.Sheet.8">
                  <p:embed/>
                </p:oleObj>
              </mc:Choice>
              <mc:Fallback>
                <p:oleObj name="Worksheet" r:id="rId6" imgW="3057643" imgH="171335" progId="Excel.Sheet.8">
                  <p:embed/>
                  <p:pic>
                    <p:nvPicPr>
                      <p:cNvPr id="0" name=""/>
                      <p:cNvPicPr/>
                      <p:nvPr/>
                    </p:nvPicPr>
                    <p:blipFill>
                      <a:blip r:embed="rId7"/>
                      <a:stretch>
                        <a:fillRect/>
                      </a:stretch>
                    </p:blipFill>
                    <p:spPr>
                      <a:xfrm>
                        <a:off x="4016850" y="2196665"/>
                        <a:ext cx="2293144" cy="128588"/>
                      </a:xfrm>
                      <a:prstGeom prst="rect">
                        <a:avLst/>
                      </a:prstGeom>
                    </p:spPr>
                  </p:pic>
                </p:oleObj>
              </mc:Fallback>
            </mc:AlternateContent>
          </a:graphicData>
        </a:graphic>
      </p:graphicFrame>
      <p:graphicFrame>
        <p:nvGraphicFramePr>
          <p:cNvPr id="52" name="Objeto 51"/>
          <p:cNvGraphicFramePr>
            <a:graphicFrameLocks noChangeAspect="1"/>
          </p:cNvGraphicFramePr>
          <p:nvPr>
            <p:extLst/>
          </p:nvPr>
        </p:nvGraphicFramePr>
        <p:xfrm>
          <a:off x="4016850" y="2327956"/>
          <a:ext cx="2293144" cy="128588"/>
        </p:xfrm>
        <a:graphic>
          <a:graphicData uri="http://schemas.openxmlformats.org/presentationml/2006/ole">
            <mc:AlternateContent xmlns:mc="http://schemas.openxmlformats.org/markup-compatibility/2006">
              <mc:Choice xmlns:v="urn:schemas-microsoft-com:vml" Requires="v">
                <p:oleObj spid="_x0000_s2557" name="Worksheet" r:id="rId9" imgW="3057643" imgH="171335" progId="Excel.Sheet.8">
                  <p:embed/>
                </p:oleObj>
              </mc:Choice>
              <mc:Fallback>
                <p:oleObj name="Worksheet" r:id="rId9" imgW="3057643" imgH="171335" progId="Excel.Sheet.8">
                  <p:embed/>
                  <p:pic>
                    <p:nvPicPr>
                      <p:cNvPr id="0" name=""/>
                      <p:cNvPicPr/>
                      <p:nvPr/>
                    </p:nvPicPr>
                    <p:blipFill>
                      <a:blip r:embed="rId10"/>
                      <a:stretch>
                        <a:fillRect/>
                      </a:stretch>
                    </p:blipFill>
                    <p:spPr>
                      <a:xfrm>
                        <a:off x="4016850" y="2327956"/>
                        <a:ext cx="2293144" cy="128588"/>
                      </a:xfrm>
                      <a:prstGeom prst="rect">
                        <a:avLst/>
                      </a:prstGeom>
                    </p:spPr>
                  </p:pic>
                </p:oleObj>
              </mc:Fallback>
            </mc:AlternateContent>
          </a:graphicData>
        </a:graphic>
      </p:graphicFrame>
      <p:graphicFrame>
        <p:nvGraphicFramePr>
          <p:cNvPr id="53" name="Objeto 52"/>
          <p:cNvGraphicFramePr>
            <a:graphicFrameLocks noChangeAspect="1"/>
          </p:cNvGraphicFramePr>
          <p:nvPr>
            <p:extLst/>
          </p:nvPr>
        </p:nvGraphicFramePr>
        <p:xfrm>
          <a:off x="4016849" y="2456544"/>
          <a:ext cx="2293144" cy="128588"/>
        </p:xfrm>
        <a:graphic>
          <a:graphicData uri="http://schemas.openxmlformats.org/presentationml/2006/ole">
            <mc:AlternateContent xmlns:mc="http://schemas.openxmlformats.org/markup-compatibility/2006">
              <mc:Choice xmlns:v="urn:schemas-microsoft-com:vml" Requires="v">
                <p:oleObj spid="_x0000_s2558" name="Worksheet" r:id="rId12" imgW="3057643" imgH="171335" progId="Excel.Sheet.8">
                  <p:embed/>
                </p:oleObj>
              </mc:Choice>
              <mc:Fallback>
                <p:oleObj name="Worksheet" r:id="rId12" imgW="3057643" imgH="171335" progId="Excel.Sheet.8">
                  <p:embed/>
                  <p:pic>
                    <p:nvPicPr>
                      <p:cNvPr id="0" name=""/>
                      <p:cNvPicPr/>
                      <p:nvPr/>
                    </p:nvPicPr>
                    <p:blipFill>
                      <a:blip r:embed="rId13"/>
                      <a:stretch>
                        <a:fillRect/>
                      </a:stretch>
                    </p:blipFill>
                    <p:spPr>
                      <a:xfrm>
                        <a:off x="4016849" y="2456544"/>
                        <a:ext cx="2293144" cy="128588"/>
                      </a:xfrm>
                      <a:prstGeom prst="rect">
                        <a:avLst/>
                      </a:prstGeom>
                    </p:spPr>
                  </p:pic>
                </p:oleObj>
              </mc:Fallback>
            </mc:AlternateContent>
          </a:graphicData>
        </a:graphic>
      </p:graphicFrame>
      <p:graphicFrame>
        <p:nvGraphicFramePr>
          <p:cNvPr id="54" name="Objeto 53"/>
          <p:cNvGraphicFramePr>
            <a:graphicFrameLocks noChangeAspect="1"/>
          </p:cNvGraphicFramePr>
          <p:nvPr>
            <p:extLst/>
          </p:nvPr>
        </p:nvGraphicFramePr>
        <p:xfrm>
          <a:off x="4016848" y="2587835"/>
          <a:ext cx="2293144" cy="128588"/>
        </p:xfrm>
        <a:graphic>
          <a:graphicData uri="http://schemas.openxmlformats.org/presentationml/2006/ole">
            <mc:AlternateContent xmlns:mc="http://schemas.openxmlformats.org/markup-compatibility/2006">
              <mc:Choice xmlns:v="urn:schemas-microsoft-com:vml" Requires="v">
                <p:oleObj spid="_x0000_s2559" name="Worksheet" r:id="rId15" imgW="3057643" imgH="171335" progId="Excel.Sheet.8">
                  <p:embed/>
                </p:oleObj>
              </mc:Choice>
              <mc:Fallback>
                <p:oleObj name="Worksheet" r:id="rId15" imgW="3057643" imgH="171335" progId="Excel.Sheet.8">
                  <p:embed/>
                  <p:pic>
                    <p:nvPicPr>
                      <p:cNvPr id="0" name=""/>
                      <p:cNvPicPr/>
                      <p:nvPr/>
                    </p:nvPicPr>
                    <p:blipFill>
                      <a:blip r:embed="rId16"/>
                      <a:stretch>
                        <a:fillRect/>
                      </a:stretch>
                    </p:blipFill>
                    <p:spPr>
                      <a:xfrm>
                        <a:off x="4016848" y="2587835"/>
                        <a:ext cx="2293144" cy="128588"/>
                      </a:xfrm>
                      <a:prstGeom prst="rect">
                        <a:avLst/>
                      </a:prstGeom>
                    </p:spPr>
                  </p:pic>
                </p:oleObj>
              </mc:Fallback>
            </mc:AlternateContent>
          </a:graphicData>
        </a:graphic>
      </p:graphicFrame>
      <p:graphicFrame>
        <p:nvGraphicFramePr>
          <p:cNvPr id="55" name="Objeto 54"/>
          <p:cNvGraphicFramePr>
            <a:graphicFrameLocks noChangeAspect="1"/>
          </p:cNvGraphicFramePr>
          <p:nvPr>
            <p:extLst/>
          </p:nvPr>
        </p:nvGraphicFramePr>
        <p:xfrm>
          <a:off x="4016847" y="2719126"/>
          <a:ext cx="2293144" cy="128588"/>
        </p:xfrm>
        <a:graphic>
          <a:graphicData uri="http://schemas.openxmlformats.org/presentationml/2006/ole">
            <mc:AlternateContent xmlns:mc="http://schemas.openxmlformats.org/markup-compatibility/2006">
              <mc:Choice xmlns:v="urn:schemas-microsoft-com:vml" Requires="v">
                <p:oleObj spid="_x0000_s2560" name="Worksheet" r:id="rId18" imgW="3057643" imgH="171335" progId="Excel.Sheet.8">
                  <p:embed/>
                </p:oleObj>
              </mc:Choice>
              <mc:Fallback>
                <p:oleObj name="Worksheet" r:id="rId18" imgW="3057643" imgH="171335" progId="Excel.Sheet.8">
                  <p:embed/>
                  <p:pic>
                    <p:nvPicPr>
                      <p:cNvPr id="0" name=""/>
                      <p:cNvPicPr/>
                      <p:nvPr/>
                    </p:nvPicPr>
                    <p:blipFill>
                      <a:blip r:embed="rId19"/>
                      <a:stretch>
                        <a:fillRect/>
                      </a:stretch>
                    </p:blipFill>
                    <p:spPr>
                      <a:xfrm>
                        <a:off x="4016847" y="2719126"/>
                        <a:ext cx="2293144" cy="128588"/>
                      </a:xfrm>
                      <a:prstGeom prst="rect">
                        <a:avLst/>
                      </a:prstGeom>
                    </p:spPr>
                  </p:pic>
                </p:oleObj>
              </mc:Fallback>
            </mc:AlternateContent>
          </a:graphicData>
        </a:graphic>
      </p:graphicFrame>
      <p:graphicFrame>
        <p:nvGraphicFramePr>
          <p:cNvPr id="56" name="Objeto 55"/>
          <p:cNvGraphicFramePr>
            <a:graphicFrameLocks noChangeAspect="1"/>
          </p:cNvGraphicFramePr>
          <p:nvPr>
            <p:extLst/>
          </p:nvPr>
        </p:nvGraphicFramePr>
        <p:xfrm>
          <a:off x="4016847" y="2850418"/>
          <a:ext cx="2293144" cy="128588"/>
        </p:xfrm>
        <a:graphic>
          <a:graphicData uri="http://schemas.openxmlformats.org/presentationml/2006/ole">
            <mc:AlternateContent xmlns:mc="http://schemas.openxmlformats.org/markup-compatibility/2006">
              <mc:Choice xmlns:v="urn:schemas-microsoft-com:vml" Requires="v">
                <p:oleObj spid="_x0000_s2561" name="Worksheet" r:id="rId21" imgW="3057643" imgH="171335" progId="Excel.Sheet.8">
                  <p:embed/>
                </p:oleObj>
              </mc:Choice>
              <mc:Fallback>
                <p:oleObj name="Worksheet" r:id="rId21" imgW="3057643" imgH="171335" progId="Excel.Sheet.8">
                  <p:embed/>
                  <p:pic>
                    <p:nvPicPr>
                      <p:cNvPr id="0" name=""/>
                      <p:cNvPicPr/>
                      <p:nvPr/>
                    </p:nvPicPr>
                    <p:blipFill>
                      <a:blip r:embed="rId22"/>
                      <a:stretch>
                        <a:fillRect/>
                      </a:stretch>
                    </p:blipFill>
                    <p:spPr>
                      <a:xfrm>
                        <a:off x="4016847" y="2850418"/>
                        <a:ext cx="2293144" cy="128588"/>
                      </a:xfrm>
                      <a:prstGeom prst="rect">
                        <a:avLst/>
                      </a:prstGeom>
                    </p:spPr>
                  </p:pic>
                </p:oleObj>
              </mc:Fallback>
            </mc:AlternateContent>
          </a:graphicData>
        </a:graphic>
      </p:graphicFrame>
      <p:graphicFrame>
        <p:nvGraphicFramePr>
          <p:cNvPr id="57" name="Objeto 56"/>
          <p:cNvGraphicFramePr>
            <a:graphicFrameLocks noChangeAspect="1"/>
          </p:cNvGraphicFramePr>
          <p:nvPr>
            <p:extLst/>
          </p:nvPr>
        </p:nvGraphicFramePr>
        <p:xfrm>
          <a:off x="4016847" y="2981709"/>
          <a:ext cx="2293144" cy="128588"/>
        </p:xfrm>
        <a:graphic>
          <a:graphicData uri="http://schemas.openxmlformats.org/presentationml/2006/ole">
            <mc:AlternateContent xmlns:mc="http://schemas.openxmlformats.org/markup-compatibility/2006">
              <mc:Choice xmlns:v="urn:schemas-microsoft-com:vml" Requires="v">
                <p:oleObj spid="_x0000_s2562" name="Worksheet" r:id="rId24" imgW="3057643" imgH="171335" progId="Excel.Sheet.8">
                  <p:embed/>
                </p:oleObj>
              </mc:Choice>
              <mc:Fallback>
                <p:oleObj name="Worksheet" r:id="rId24" imgW="3057643" imgH="171335" progId="Excel.Sheet.8">
                  <p:embed/>
                  <p:pic>
                    <p:nvPicPr>
                      <p:cNvPr id="0" name=""/>
                      <p:cNvPicPr/>
                      <p:nvPr/>
                    </p:nvPicPr>
                    <p:blipFill>
                      <a:blip r:embed="rId25"/>
                      <a:stretch>
                        <a:fillRect/>
                      </a:stretch>
                    </p:blipFill>
                    <p:spPr>
                      <a:xfrm>
                        <a:off x="4016847" y="2981709"/>
                        <a:ext cx="2293144" cy="128588"/>
                      </a:xfrm>
                      <a:prstGeom prst="rect">
                        <a:avLst/>
                      </a:prstGeom>
                    </p:spPr>
                  </p:pic>
                </p:oleObj>
              </mc:Fallback>
            </mc:AlternateContent>
          </a:graphicData>
        </a:graphic>
      </p:graphicFrame>
      <p:graphicFrame>
        <p:nvGraphicFramePr>
          <p:cNvPr id="58" name="Objeto 57"/>
          <p:cNvGraphicFramePr>
            <a:graphicFrameLocks noChangeAspect="1"/>
          </p:cNvGraphicFramePr>
          <p:nvPr>
            <p:extLst/>
          </p:nvPr>
        </p:nvGraphicFramePr>
        <p:xfrm>
          <a:off x="4016847" y="3110296"/>
          <a:ext cx="2293144" cy="128588"/>
        </p:xfrm>
        <a:graphic>
          <a:graphicData uri="http://schemas.openxmlformats.org/presentationml/2006/ole">
            <mc:AlternateContent xmlns:mc="http://schemas.openxmlformats.org/markup-compatibility/2006">
              <mc:Choice xmlns:v="urn:schemas-microsoft-com:vml" Requires="v">
                <p:oleObj spid="_x0000_s2563" name="Worksheet" r:id="rId27" imgW="3057643" imgH="171335" progId="Excel.Sheet.8">
                  <p:embed/>
                </p:oleObj>
              </mc:Choice>
              <mc:Fallback>
                <p:oleObj name="Worksheet" r:id="rId27" imgW="3057643" imgH="171335" progId="Excel.Sheet.8">
                  <p:embed/>
                  <p:pic>
                    <p:nvPicPr>
                      <p:cNvPr id="0" name=""/>
                      <p:cNvPicPr/>
                      <p:nvPr/>
                    </p:nvPicPr>
                    <p:blipFill>
                      <a:blip r:embed="rId28"/>
                      <a:stretch>
                        <a:fillRect/>
                      </a:stretch>
                    </p:blipFill>
                    <p:spPr>
                      <a:xfrm>
                        <a:off x="4016847" y="3110296"/>
                        <a:ext cx="2293144" cy="128588"/>
                      </a:xfrm>
                      <a:prstGeom prst="rect">
                        <a:avLst/>
                      </a:prstGeom>
                    </p:spPr>
                  </p:pic>
                </p:oleObj>
              </mc:Fallback>
            </mc:AlternateContent>
          </a:graphicData>
        </a:graphic>
      </p:graphicFrame>
      <p:graphicFrame>
        <p:nvGraphicFramePr>
          <p:cNvPr id="59" name="Objeto 58"/>
          <p:cNvGraphicFramePr>
            <a:graphicFrameLocks noChangeAspect="1"/>
          </p:cNvGraphicFramePr>
          <p:nvPr>
            <p:extLst/>
          </p:nvPr>
        </p:nvGraphicFramePr>
        <p:xfrm>
          <a:off x="4016846" y="3246995"/>
          <a:ext cx="2293144" cy="128588"/>
        </p:xfrm>
        <a:graphic>
          <a:graphicData uri="http://schemas.openxmlformats.org/presentationml/2006/ole">
            <mc:AlternateContent xmlns:mc="http://schemas.openxmlformats.org/markup-compatibility/2006">
              <mc:Choice xmlns:v="urn:schemas-microsoft-com:vml" Requires="v">
                <p:oleObj spid="_x0000_s2564" name="Worksheet" r:id="rId30" imgW="3057643" imgH="171335" progId="Excel.Sheet.8">
                  <p:embed/>
                </p:oleObj>
              </mc:Choice>
              <mc:Fallback>
                <p:oleObj name="Worksheet" r:id="rId30" imgW="3057643" imgH="171335" progId="Excel.Sheet.8">
                  <p:embed/>
                  <p:pic>
                    <p:nvPicPr>
                      <p:cNvPr id="0" name=""/>
                      <p:cNvPicPr/>
                      <p:nvPr/>
                    </p:nvPicPr>
                    <p:blipFill>
                      <a:blip r:embed="rId31"/>
                      <a:stretch>
                        <a:fillRect/>
                      </a:stretch>
                    </p:blipFill>
                    <p:spPr>
                      <a:xfrm>
                        <a:off x="4016846" y="3246995"/>
                        <a:ext cx="2293144" cy="128588"/>
                      </a:xfrm>
                      <a:prstGeom prst="rect">
                        <a:avLst/>
                      </a:prstGeom>
                    </p:spPr>
                  </p:pic>
                </p:oleObj>
              </mc:Fallback>
            </mc:AlternateContent>
          </a:graphicData>
        </a:graphic>
      </p:graphicFrame>
      <p:graphicFrame>
        <p:nvGraphicFramePr>
          <p:cNvPr id="60" name="Objeto 59"/>
          <p:cNvGraphicFramePr>
            <a:graphicFrameLocks noChangeAspect="1"/>
          </p:cNvGraphicFramePr>
          <p:nvPr>
            <p:extLst/>
          </p:nvPr>
        </p:nvGraphicFramePr>
        <p:xfrm>
          <a:off x="4016846" y="3382531"/>
          <a:ext cx="2293144" cy="128588"/>
        </p:xfrm>
        <a:graphic>
          <a:graphicData uri="http://schemas.openxmlformats.org/presentationml/2006/ole">
            <mc:AlternateContent xmlns:mc="http://schemas.openxmlformats.org/markup-compatibility/2006">
              <mc:Choice xmlns:v="urn:schemas-microsoft-com:vml" Requires="v">
                <p:oleObj spid="_x0000_s2565" name="Worksheet" r:id="rId33" imgW="3057643" imgH="171335" progId="Excel.Sheet.8">
                  <p:embed/>
                </p:oleObj>
              </mc:Choice>
              <mc:Fallback>
                <p:oleObj name="Worksheet" r:id="rId33" imgW="3057643" imgH="171335" progId="Excel.Sheet.8">
                  <p:embed/>
                  <p:pic>
                    <p:nvPicPr>
                      <p:cNvPr id="0" name=""/>
                      <p:cNvPicPr/>
                      <p:nvPr/>
                    </p:nvPicPr>
                    <p:blipFill>
                      <a:blip r:embed="rId34"/>
                      <a:stretch>
                        <a:fillRect/>
                      </a:stretch>
                    </p:blipFill>
                    <p:spPr>
                      <a:xfrm>
                        <a:off x="4016846" y="3382531"/>
                        <a:ext cx="2293144" cy="128588"/>
                      </a:xfrm>
                      <a:prstGeom prst="rect">
                        <a:avLst/>
                      </a:prstGeom>
                    </p:spPr>
                  </p:pic>
                </p:oleObj>
              </mc:Fallback>
            </mc:AlternateContent>
          </a:graphicData>
        </a:graphic>
      </p:graphicFrame>
      <p:graphicFrame>
        <p:nvGraphicFramePr>
          <p:cNvPr id="61" name="Objeto 60"/>
          <p:cNvGraphicFramePr>
            <a:graphicFrameLocks noChangeAspect="1"/>
          </p:cNvGraphicFramePr>
          <p:nvPr>
            <p:extLst/>
          </p:nvPr>
        </p:nvGraphicFramePr>
        <p:xfrm>
          <a:off x="4017425" y="3516343"/>
          <a:ext cx="2293144" cy="128588"/>
        </p:xfrm>
        <a:graphic>
          <a:graphicData uri="http://schemas.openxmlformats.org/presentationml/2006/ole">
            <mc:AlternateContent xmlns:mc="http://schemas.openxmlformats.org/markup-compatibility/2006">
              <mc:Choice xmlns:v="urn:schemas-microsoft-com:vml" Requires="v">
                <p:oleObj spid="_x0000_s2566" name="Worksheet" r:id="rId36" imgW="3057643" imgH="171335" progId="Excel.Sheet.8">
                  <p:embed/>
                </p:oleObj>
              </mc:Choice>
              <mc:Fallback>
                <p:oleObj name="Worksheet" r:id="rId36" imgW="3057643" imgH="171335" progId="Excel.Sheet.8">
                  <p:embed/>
                  <p:pic>
                    <p:nvPicPr>
                      <p:cNvPr id="0" name=""/>
                      <p:cNvPicPr/>
                      <p:nvPr/>
                    </p:nvPicPr>
                    <p:blipFill>
                      <a:blip r:embed="rId37"/>
                      <a:stretch>
                        <a:fillRect/>
                      </a:stretch>
                    </p:blipFill>
                    <p:spPr>
                      <a:xfrm>
                        <a:off x="4017425" y="3516343"/>
                        <a:ext cx="2293144" cy="128588"/>
                      </a:xfrm>
                      <a:prstGeom prst="rect">
                        <a:avLst/>
                      </a:prstGeom>
                    </p:spPr>
                  </p:pic>
                </p:oleObj>
              </mc:Fallback>
            </mc:AlternateContent>
          </a:graphicData>
        </a:graphic>
      </p:graphicFrame>
      <p:graphicFrame>
        <p:nvGraphicFramePr>
          <p:cNvPr id="62" name="Objeto 61"/>
          <p:cNvGraphicFramePr>
            <a:graphicFrameLocks noChangeAspect="1"/>
          </p:cNvGraphicFramePr>
          <p:nvPr>
            <p:extLst/>
          </p:nvPr>
        </p:nvGraphicFramePr>
        <p:xfrm>
          <a:off x="4016846" y="3643573"/>
          <a:ext cx="2293144" cy="128588"/>
        </p:xfrm>
        <a:graphic>
          <a:graphicData uri="http://schemas.openxmlformats.org/presentationml/2006/ole">
            <mc:AlternateContent xmlns:mc="http://schemas.openxmlformats.org/markup-compatibility/2006">
              <mc:Choice xmlns:v="urn:schemas-microsoft-com:vml" Requires="v">
                <p:oleObj spid="_x0000_s2567" name="Worksheet" r:id="rId39" imgW="3057643" imgH="171335" progId="Excel.Sheet.8">
                  <p:embed/>
                </p:oleObj>
              </mc:Choice>
              <mc:Fallback>
                <p:oleObj name="Worksheet" r:id="rId39" imgW="3057643" imgH="171335" progId="Excel.Sheet.8">
                  <p:embed/>
                  <p:pic>
                    <p:nvPicPr>
                      <p:cNvPr id="0" name=""/>
                      <p:cNvPicPr/>
                      <p:nvPr/>
                    </p:nvPicPr>
                    <p:blipFill>
                      <a:blip r:embed="rId40"/>
                      <a:stretch>
                        <a:fillRect/>
                      </a:stretch>
                    </p:blipFill>
                    <p:spPr>
                      <a:xfrm>
                        <a:off x="4016846" y="3643573"/>
                        <a:ext cx="2293144" cy="128588"/>
                      </a:xfrm>
                      <a:prstGeom prst="rect">
                        <a:avLst/>
                      </a:prstGeom>
                    </p:spPr>
                  </p:pic>
                </p:oleObj>
              </mc:Fallback>
            </mc:AlternateContent>
          </a:graphicData>
        </a:graphic>
      </p:graphicFrame>
      <p:graphicFrame>
        <p:nvGraphicFramePr>
          <p:cNvPr id="63" name="Objeto 62"/>
          <p:cNvGraphicFramePr>
            <a:graphicFrameLocks noChangeAspect="1"/>
          </p:cNvGraphicFramePr>
          <p:nvPr>
            <p:extLst/>
          </p:nvPr>
        </p:nvGraphicFramePr>
        <p:xfrm>
          <a:off x="4016846" y="3772552"/>
          <a:ext cx="2293144" cy="128588"/>
        </p:xfrm>
        <a:graphic>
          <a:graphicData uri="http://schemas.openxmlformats.org/presentationml/2006/ole">
            <mc:AlternateContent xmlns:mc="http://schemas.openxmlformats.org/markup-compatibility/2006">
              <mc:Choice xmlns:v="urn:schemas-microsoft-com:vml" Requires="v">
                <p:oleObj spid="_x0000_s2568" name="Worksheet" r:id="rId42" imgW="3057643" imgH="171335" progId="Excel.Sheet.8">
                  <p:embed/>
                </p:oleObj>
              </mc:Choice>
              <mc:Fallback>
                <p:oleObj name="Worksheet" r:id="rId42" imgW="3057643" imgH="171335" progId="Excel.Sheet.8">
                  <p:embed/>
                  <p:pic>
                    <p:nvPicPr>
                      <p:cNvPr id="0" name=""/>
                      <p:cNvPicPr/>
                      <p:nvPr/>
                    </p:nvPicPr>
                    <p:blipFill>
                      <a:blip r:embed="rId43"/>
                      <a:stretch>
                        <a:fillRect/>
                      </a:stretch>
                    </p:blipFill>
                    <p:spPr>
                      <a:xfrm>
                        <a:off x="4016846" y="3772552"/>
                        <a:ext cx="2293144" cy="128588"/>
                      </a:xfrm>
                      <a:prstGeom prst="rect">
                        <a:avLst/>
                      </a:prstGeom>
                    </p:spPr>
                  </p:pic>
                </p:oleObj>
              </mc:Fallback>
            </mc:AlternateContent>
          </a:graphicData>
        </a:graphic>
      </p:graphicFrame>
      <p:graphicFrame>
        <p:nvGraphicFramePr>
          <p:cNvPr id="64" name="Objeto 63"/>
          <p:cNvGraphicFramePr>
            <a:graphicFrameLocks noChangeAspect="1"/>
          </p:cNvGraphicFramePr>
          <p:nvPr>
            <p:extLst/>
          </p:nvPr>
        </p:nvGraphicFramePr>
        <p:xfrm>
          <a:off x="4016846" y="3904481"/>
          <a:ext cx="2293144" cy="128588"/>
        </p:xfrm>
        <a:graphic>
          <a:graphicData uri="http://schemas.openxmlformats.org/presentationml/2006/ole">
            <mc:AlternateContent xmlns:mc="http://schemas.openxmlformats.org/markup-compatibility/2006">
              <mc:Choice xmlns:v="urn:schemas-microsoft-com:vml" Requires="v">
                <p:oleObj spid="_x0000_s2569" name="Worksheet" r:id="rId45" imgW="3057643" imgH="171335" progId="Excel.Sheet.8">
                  <p:embed/>
                </p:oleObj>
              </mc:Choice>
              <mc:Fallback>
                <p:oleObj name="Worksheet" r:id="rId45" imgW="3057643" imgH="171335" progId="Excel.Sheet.8">
                  <p:embed/>
                  <p:pic>
                    <p:nvPicPr>
                      <p:cNvPr id="0" name=""/>
                      <p:cNvPicPr/>
                      <p:nvPr/>
                    </p:nvPicPr>
                    <p:blipFill>
                      <a:blip r:embed="rId46"/>
                      <a:stretch>
                        <a:fillRect/>
                      </a:stretch>
                    </p:blipFill>
                    <p:spPr>
                      <a:xfrm>
                        <a:off x="4016846" y="3904481"/>
                        <a:ext cx="2293144" cy="128588"/>
                      </a:xfrm>
                      <a:prstGeom prst="rect">
                        <a:avLst/>
                      </a:prstGeom>
                    </p:spPr>
                  </p:pic>
                </p:oleObj>
              </mc:Fallback>
            </mc:AlternateContent>
          </a:graphicData>
        </a:graphic>
      </p:graphicFrame>
      <p:graphicFrame>
        <p:nvGraphicFramePr>
          <p:cNvPr id="65" name="Objeto 64"/>
          <p:cNvGraphicFramePr>
            <a:graphicFrameLocks noChangeAspect="1"/>
          </p:cNvGraphicFramePr>
          <p:nvPr>
            <p:extLst/>
          </p:nvPr>
        </p:nvGraphicFramePr>
        <p:xfrm>
          <a:off x="4016846" y="4032039"/>
          <a:ext cx="2293144" cy="128588"/>
        </p:xfrm>
        <a:graphic>
          <a:graphicData uri="http://schemas.openxmlformats.org/presentationml/2006/ole">
            <mc:AlternateContent xmlns:mc="http://schemas.openxmlformats.org/markup-compatibility/2006">
              <mc:Choice xmlns:v="urn:schemas-microsoft-com:vml" Requires="v">
                <p:oleObj spid="_x0000_s2570" name="Worksheet" r:id="rId48" imgW="3057643" imgH="171335" progId="Excel.Sheet.8">
                  <p:embed/>
                </p:oleObj>
              </mc:Choice>
              <mc:Fallback>
                <p:oleObj name="Worksheet" r:id="rId48" imgW="3057643" imgH="171335" progId="Excel.Sheet.8">
                  <p:embed/>
                  <p:pic>
                    <p:nvPicPr>
                      <p:cNvPr id="0" name=""/>
                      <p:cNvPicPr/>
                      <p:nvPr/>
                    </p:nvPicPr>
                    <p:blipFill>
                      <a:blip r:embed="rId49"/>
                      <a:stretch>
                        <a:fillRect/>
                      </a:stretch>
                    </p:blipFill>
                    <p:spPr>
                      <a:xfrm>
                        <a:off x="4016846" y="4032039"/>
                        <a:ext cx="2293144" cy="128588"/>
                      </a:xfrm>
                      <a:prstGeom prst="rect">
                        <a:avLst/>
                      </a:prstGeom>
                    </p:spPr>
                  </p:pic>
                </p:oleObj>
              </mc:Fallback>
            </mc:AlternateContent>
          </a:graphicData>
        </a:graphic>
      </p:graphicFrame>
      <p:graphicFrame>
        <p:nvGraphicFramePr>
          <p:cNvPr id="66" name="Objeto 65"/>
          <p:cNvGraphicFramePr>
            <a:graphicFrameLocks noChangeAspect="1"/>
          </p:cNvGraphicFramePr>
          <p:nvPr>
            <p:extLst/>
          </p:nvPr>
        </p:nvGraphicFramePr>
        <p:xfrm>
          <a:off x="4018113" y="4167008"/>
          <a:ext cx="2293144" cy="128588"/>
        </p:xfrm>
        <a:graphic>
          <a:graphicData uri="http://schemas.openxmlformats.org/presentationml/2006/ole">
            <mc:AlternateContent xmlns:mc="http://schemas.openxmlformats.org/markup-compatibility/2006">
              <mc:Choice xmlns:v="urn:schemas-microsoft-com:vml" Requires="v">
                <p:oleObj spid="_x0000_s2571" name="Worksheet" r:id="rId51" imgW="3057643" imgH="171335" progId="Excel.Sheet.8">
                  <p:embed/>
                </p:oleObj>
              </mc:Choice>
              <mc:Fallback>
                <p:oleObj name="Worksheet" r:id="rId51" imgW="3057643" imgH="171335" progId="Excel.Sheet.8">
                  <p:embed/>
                  <p:pic>
                    <p:nvPicPr>
                      <p:cNvPr id="0" name=""/>
                      <p:cNvPicPr/>
                      <p:nvPr/>
                    </p:nvPicPr>
                    <p:blipFill>
                      <a:blip r:embed="rId52"/>
                      <a:stretch>
                        <a:fillRect/>
                      </a:stretch>
                    </p:blipFill>
                    <p:spPr>
                      <a:xfrm>
                        <a:off x="4018113" y="4167008"/>
                        <a:ext cx="2293144" cy="128588"/>
                      </a:xfrm>
                      <a:prstGeom prst="rect">
                        <a:avLst/>
                      </a:prstGeom>
                    </p:spPr>
                  </p:pic>
                </p:oleObj>
              </mc:Fallback>
            </mc:AlternateContent>
          </a:graphicData>
        </a:graphic>
      </p:graphicFrame>
      <p:graphicFrame>
        <p:nvGraphicFramePr>
          <p:cNvPr id="67" name="Objeto 66"/>
          <p:cNvGraphicFramePr>
            <a:graphicFrameLocks noChangeAspect="1"/>
          </p:cNvGraphicFramePr>
          <p:nvPr>
            <p:extLst/>
          </p:nvPr>
        </p:nvGraphicFramePr>
        <p:xfrm>
          <a:off x="4016846" y="4298470"/>
          <a:ext cx="2293144" cy="128588"/>
        </p:xfrm>
        <a:graphic>
          <a:graphicData uri="http://schemas.openxmlformats.org/presentationml/2006/ole">
            <mc:AlternateContent xmlns:mc="http://schemas.openxmlformats.org/markup-compatibility/2006">
              <mc:Choice xmlns:v="urn:schemas-microsoft-com:vml" Requires="v">
                <p:oleObj spid="_x0000_s2572" name="Worksheet" r:id="rId54" imgW="3057643" imgH="171335" progId="Excel.Sheet.8">
                  <p:embed/>
                </p:oleObj>
              </mc:Choice>
              <mc:Fallback>
                <p:oleObj name="Worksheet" r:id="rId54" imgW="3057643" imgH="171335" progId="Excel.Sheet.8">
                  <p:embed/>
                  <p:pic>
                    <p:nvPicPr>
                      <p:cNvPr id="0" name=""/>
                      <p:cNvPicPr/>
                      <p:nvPr/>
                    </p:nvPicPr>
                    <p:blipFill>
                      <a:blip r:embed="rId55"/>
                      <a:stretch>
                        <a:fillRect/>
                      </a:stretch>
                    </p:blipFill>
                    <p:spPr>
                      <a:xfrm>
                        <a:off x="4016846" y="4298470"/>
                        <a:ext cx="2293144" cy="128588"/>
                      </a:xfrm>
                      <a:prstGeom prst="rect">
                        <a:avLst/>
                      </a:prstGeom>
                    </p:spPr>
                  </p:pic>
                </p:oleObj>
              </mc:Fallback>
            </mc:AlternateContent>
          </a:graphicData>
        </a:graphic>
      </p:graphicFrame>
      <p:graphicFrame>
        <p:nvGraphicFramePr>
          <p:cNvPr id="68" name="Objeto 67"/>
          <p:cNvGraphicFramePr>
            <a:graphicFrameLocks noChangeAspect="1"/>
          </p:cNvGraphicFramePr>
          <p:nvPr>
            <p:extLst/>
          </p:nvPr>
        </p:nvGraphicFramePr>
        <p:xfrm>
          <a:off x="4016846" y="4433674"/>
          <a:ext cx="2293144" cy="128588"/>
        </p:xfrm>
        <a:graphic>
          <a:graphicData uri="http://schemas.openxmlformats.org/presentationml/2006/ole">
            <mc:AlternateContent xmlns:mc="http://schemas.openxmlformats.org/markup-compatibility/2006">
              <mc:Choice xmlns:v="urn:schemas-microsoft-com:vml" Requires="v">
                <p:oleObj spid="_x0000_s2573" name="Worksheet" r:id="rId57" imgW="3057643" imgH="171335" progId="Excel.Sheet.8">
                  <p:embed/>
                </p:oleObj>
              </mc:Choice>
              <mc:Fallback>
                <p:oleObj name="Worksheet" r:id="rId57" imgW="3057643" imgH="171335" progId="Excel.Sheet.8">
                  <p:embed/>
                  <p:pic>
                    <p:nvPicPr>
                      <p:cNvPr id="0" name=""/>
                      <p:cNvPicPr/>
                      <p:nvPr/>
                    </p:nvPicPr>
                    <p:blipFill>
                      <a:blip r:embed="rId58"/>
                      <a:stretch>
                        <a:fillRect/>
                      </a:stretch>
                    </p:blipFill>
                    <p:spPr>
                      <a:xfrm>
                        <a:off x="4016846" y="4433674"/>
                        <a:ext cx="2293144" cy="128588"/>
                      </a:xfrm>
                      <a:prstGeom prst="rect">
                        <a:avLst/>
                      </a:prstGeom>
                    </p:spPr>
                  </p:pic>
                </p:oleObj>
              </mc:Fallback>
            </mc:AlternateContent>
          </a:graphicData>
        </a:graphic>
      </p:graphicFrame>
      <p:graphicFrame>
        <p:nvGraphicFramePr>
          <p:cNvPr id="69" name="Objeto 68"/>
          <p:cNvGraphicFramePr>
            <a:graphicFrameLocks noChangeAspect="1"/>
          </p:cNvGraphicFramePr>
          <p:nvPr>
            <p:extLst/>
          </p:nvPr>
        </p:nvGraphicFramePr>
        <p:xfrm>
          <a:off x="4016846" y="4571081"/>
          <a:ext cx="2293144" cy="128588"/>
        </p:xfrm>
        <a:graphic>
          <a:graphicData uri="http://schemas.openxmlformats.org/presentationml/2006/ole">
            <mc:AlternateContent xmlns:mc="http://schemas.openxmlformats.org/markup-compatibility/2006">
              <mc:Choice xmlns:v="urn:schemas-microsoft-com:vml" Requires="v">
                <p:oleObj spid="_x0000_s2574" name="Worksheet" r:id="rId60" imgW="3057643" imgH="171335" progId="Excel.Sheet.8">
                  <p:embed/>
                </p:oleObj>
              </mc:Choice>
              <mc:Fallback>
                <p:oleObj name="Worksheet" r:id="rId60" imgW="3057643" imgH="171335" progId="Excel.Sheet.8">
                  <p:embed/>
                  <p:pic>
                    <p:nvPicPr>
                      <p:cNvPr id="0" name=""/>
                      <p:cNvPicPr/>
                      <p:nvPr/>
                    </p:nvPicPr>
                    <p:blipFill>
                      <a:blip r:embed="rId61"/>
                      <a:stretch>
                        <a:fillRect/>
                      </a:stretch>
                    </p:blipFill>
                    <p:spPr>
                      <a:xfrm>
                        <a:off x="4016846" y="4571081"/>
                        <a:ext cx="2293144" cy="128588"/>
                      </a:xfrm>
                      <a:prstGeom prst="rect">
                        <a:avLst/>
                      </a:prstGeom>
                    </p:spPr>
                  </p:pic>
                </p:oleObj>
              </mc:Fallback>
            </mc:AlternateContent>
          </a:graphicData>
        </a:graphic>
      </p:graphicFrame>
      <p:graphicFrame>
        <p:nvGraphicFramePr>
          <p:cNvPr id="70" name="Objeto 69"/>
          <p:cNvGraphicFramePr>
            <a:graphicFrameLocks noChangeAspect="1"/>
          </p:cNvGraphicFramePr>
          <p:nvPr>
            <p:extLst/>
          </p:nvPr>
        </p:nvGraphicFramePr>
        <p:xfrm>
          <a:off x="4017424" y="4701254"/>
          <a:ext cx="2293144" cy="128588"/>
        </p:xfrm>
        <a:graphic>
          <a:graphicData uri="http://schemas.openxmlformats.org/presentationml/2006/ole">
            <mc:AlternateContent xmlns:mc="http://schemas.openxmlformats.org/markup-compatibility/2006">
              <mc:Choice xmlns:v="urn:schemas-microsoft-com:vml" Requires="v">
                <p:oleObj spid="_x0000_s2575" name="Worksheet" r:id="rId63" imgW="3057643" imgH="171335" progId="Excel.Sheet.8">
                  <p:embed/>
                </p:oleObj>
              </mc:Choice>
              <mc:Fallback>
                <p:oleObj name="Worksheet" r:id="rId63" imgW="3057643" imgH="171335" progId="Excel.Sheet.8">
                  <p:embed/>
                  <p:pic>
                    <p:nvPicPr>
                      <p:cNvPr id="0" name=""/>
                      <p:cNvPicPr/>
                      <p:nvPr/>
                    </p:nvPicPr>
                    <p:blipFill>
                      <a:blip r:embed="rId64"/>
                      <a:stretch>
                        <a:fillRect/>
                      </a:stretch>
                    </p:blipFill>
                    <p:spPr>
                      <a:xfrm>
                        <a:off x="4017424" y="4701254"/>
                        <a:ext cx="2293144" cy="128588"/>
                      </a:xfrm>
                      <a:prstGeom prst="rect">
                        <a:avLst/>
                      </a:prstGeom>
                    </p:spPr>
                  </p:pic>
                </p:oleObj>
              </mc:Fallback>
            </mc:AlternateContent>
          </a:graphicData>
        </a:graphic>
      </p:graphicFrame>
      <p:graphicFrame>
        <p:nvGraphicFramePr>
          <p:cNvPr id="71" name="Objeto 70"/>
          <p:cNvGraphicFramePr>
            <a:graphicFrameLocks noChangeAspect="1"/>
          </p:cNvGraphicFramePr>
          <p:nvPr>
            <p:extLst/>
          </p:nvPr>
        </p:nvGraphicFramePr>
        <p:xfrm>
          <a:off x="4016846" y="4828484"/>
          <a:ext cx="2293144" cy="128588"/>
        </p:xfrm>
        <a:graphic>
          <a:graphicData uri="http://schemas.openxmlformats.org/presentationml/2006/ole">
            <mc:AlternateContent xmlns:mc="http://schemas.openxmlformats.org/markup-compatibility/2006">
              <mc:Choice xmlns:v="urn:schemas-microsoft-com:vml" Requires="v">
                <p:oleObj spid="_x0000_s2576" name="Worksheet" r:id="rId66" imgW="3057643" imgH="171335" progId="Excel.Sheet.8">
                  <p:embed/>
                </p:oleObj>
              </mc:Choice>
              <mc:Fallback>
                <p:oleObj name="Worksheet" r:id="rId66" imgW="3057643" imgH="171335" progId="Excel.Sheet.8">
                  <p:embed/>
                  <p:pic>
                    <p:nvPicPr>
                      <p:cNvPr id="0" name=""/>
                      <p:cNvPicPr/>
                      <p:nvPr/>
                    </p:nvPicPr>
                    <p:blipFill>
                      <a:blip r:embed="rId67"/>
                      <a:stretch>
                        <a:fillRect/>
                      </a:stretch>
                    </p:blipFill>
                    <p:spPr>
                      <a:xfrm>
                        <a:off x="4016846" y="4828484"/>
                        <a:ext cx="2293144" cy="128588"/>
                      </a:xfrm>
                      <a:prstGeom prst="rect">
                        <a:avLst/>
                      </a:prstGeom>
                    </p:spPr>
                  </p:pic>
                </p:oleObj>
              </mc:Fallback>
            </mc:AlternateContent>
          </a:graphicData>
        </a:graphic>
      </p:graphicFrame>
      <p:graphicFrame>
        <p:nvGraphicFramePr>
          <p:cNvPr id="72" name="Objeto 71"/>
          <p:cNvGraphicFramePr>
            <a:graphicFrameLocks noChangeAspect="1"/>
          </p:cNvGraphicFramePr>
          <p:nvPr>
            <p:extLst/>
          </p:nvPr>
        </p:nvGraphicFramePr>
        <p:xfrm>
          <a:off x="4017423" y="4959352"/>
          <a:ext cx="2293144" cy="128588"/>
        </p:xfrm>
        <a:graphic>
          <a:graphicData uri="http://schemas.openxmlformats.org/presentationml/2006/ole">
            <mc:AlternateContent xmlns:mc="http://schemas.openxmlformats.org/markup-compatibility/2006">
              <mc:Choice xmlns:v="urn:schemas-microsoft-com:vml" Requires="v">
                <p:oleObj spid="_x0000_s2577" name="Worksheet" r:id="rId69" imgW="3057643" imgH="171335" progId="Excel.Sheet.8">
                  <p:embed/>
                </p:oleObj>
              </mc:Choice>
              <mc:Fallback>
                <p:oleObj name="Worksheet" r:id="rId69" imgW="3057643" imgH="171335" progId="Excel.Sheet.8">
                  <p:embed/>
                  <p:pic>
                    <p:nvPicPr>
                      <p:cNvPr id="0" name=""/>
                      <p:cNvPicPr/>
                      <p:nvPr/>
                    </p:nvPicPr>
                    <p:blipFill>
                      <a:blip r:embed="rId70"/>
                      <a:stretch>
                        <a:fillRect/>
                      </a:stretch>
                    </p:blipFill>
                    <p:spPr>
                      <a:xfrm>
                        <a:off x="4017423" y="4959352"/>
                        <a:ext cx="2293144" cy="128588"/>
                      </a:xfrm>
                      <a:prstGeom prst="rect">
                        <a:avLst/>
                      </a:prstGeom>
                    </p:spPr>
                  </p:pic>
                </p:oleObj>
              </mc:Fallback>
            </mc:AlternateContent>
          </a:graphicData>
        </a:graphic>
      </p:graphicFrame>
      <p:graphicFrame>
        <p:nvGraphicFramePr>
          <p:cNvPr id="73" name="Objeto 72"/>
          <p:cNvGraphicFramePr>
            <a:graphicFrameLocks noChangeAspect="1"/>
          </p:cNvGraphicFramePr>
          <p:nvPr>
            <p:extLst/>
          </p:nvPr>
        </p:nvGraphicFramePr>
        <p:xfrm>
          <a:off x="4016846" y="5101498"/>
          <a:ext cx="2293144" cy="128588"/>
        </p:xfrm>
        <a:graphic>
          <a:graphicData uri="http://schemas.openxmlformats.org/presentationml/2006/ole">
            <mc:AlternateContent xmlns:mc="http://schemas.openxmlformats.org/markup-compatibility/2006">
              <mc:Choice xmlns:v="urn:schemas-microsoft-com:vml" Requires="v">
                <p:oleObj spid="_x0000_s2578" name="Worksheet" r:id="rId72" imgW="3057643" imgH="171335" progId="Excel.Sheet.8">
                  <p:embed/>
                </p:oleObj>
              </mc:Choice>
              <mc:Fallback>
                <p:oleObj name="Worksheet" r:id="rId72" imgW="3057643" imgH="171335" progId="Excel.Sheet.8">
                  <p:embed/>
                  <p:pic>
                    <p:nvPicPr>
                      <p:cNvPr id="0" name=""/>
                      <p:cNvPicPr/>
                      <p:nvPr/>
                    </p:nvPicPr>
                    <p:blipFill>
                      <a:blip r:embed="rId73"/>
                      <a:stretch>
                        <a:fillRect/>
                      </a:stretch>
                    </p:blipFill>
                    <p:spPr>
                      <a:xfrm>
                        <a:off x="4016846" y="5101498"/>
                        <a:ext cx="2293144" cy="128588"/>
                      </a:xfrm>
                      <a:prstGeom prst="rect">
                        <a:avLst/>
                      </a:prstGeom>
                    </p:spPr>
                  </p:pic>
                </p:oleObj>
              </mc:Fallback>
            </mc:AlternateContent>
          </a:graphicData>
        </a:graphic>
      </p:graphicFrame>
      <p:sp>
        <p:nvSpPr>
          <p:cNvPr id="74" name="Retângulo de cantos arredondados 73"/>
          <p:cNvSpPr/>
          <p:nvPr/>
        </p:nvSpPr>
        <p:spPr>
          <a:xfrm>
            <a:off x="2168494" y="4667848"/>
            <a:ext cx="625340" cy="284205"/>
          </a:xfrm>
          <a:prstGeom prst="roundRect">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1350" dirty="0" smtClean="0"/>
              <a:t>END</a:t>
            </a:r>
            <a:endParaRPr lang="pt-BR" sz="1350" dirty="0"/>
          </a:p>
        </p:txBody>
      </p:sp>
      <p:pic>
        <p:nvPicPr>
          <p:cNvPr id="80" name="Imagem 79"/>
          <p:cNvPicPr>
            <a:picLocks noChangeAspect="1"/>
          </p:cNvPicPr>
          <p:nvPr/>
        </p:nvPicPr>
        <p:blipFill>
          <a:blip r:embed="rId74" cstate="email">
            <a:extLst>
              <a:ext uri="{28A0092B-C50C-407E-A947-70E740481C1C}">
                <a14:useLocalDpi xmlns:a14="http://schemas.microsoft.com/office/drawing/2010/main"/>
              </a:ext>
            </a:extLst>
          </a:blip>
          <a:stretch>
            <a:fillRect/>
          </a:stretch>
        </p:blipFill>
        <p:spPr>
          <a:xfrm>
            <a:off x="7288454" y="2042467"/>
            <a:ext cx="393192" cy="1033272"/>
          </a:xfrm>
          <a:prstGeom prst="rect">
            <a:avLst/>
          </a:prstGeom>
        </p:spPr>
      </p:pic>
      <p:pic>
        <p:nvPicPr>
          <p:cNvPr id="81" name="Imagem 80"/>
          <p:cNvPicPr>
            <a:picLocks noChangeAspect="1"/>
          </p:cNvPicPr>
          <p:nvPr/>
        </p:nvPicPr>
        <p:blipFill>
          <a:blip r:embed="rId75" cstate="email">
            <a:extLst>
              <a:ext uri="{28A0092B-C50C-407E-A947-70E740481C1C}">
                <a14:useLocalDpi xmlns:a14="http://schemas.microsoft.com/office/drawing/2010/main"/>
              </a:ext>
            </a:extLst>
          </a:blip>
          <a:stretch>
            <a:fillRect/>
          </a:stretch>
        </p:blipFill>
        <p:spPr>
          <a:xfrm>
            <a:off x="7131828" y="3050778"/>
            <a:ext cx="937913" cy="405215"/>
          </a:xfrm>
          <a:prstGeom prst="rect">
            <a:avLst/>
          </a:prstGeom>
        </p:spPr>
      </p:pic>
      <p:pic>
        <p:nvPicPr>
          <p:cNvPr id="83" name="Imagem 82"/>
          <p:cNvPicPr>
            <a:picLocks noChangeAspect="1"/>
          </p:cNvPicPr>
          <p:nvPr/>
        </p:nvPicPr>
        <p:blipFill>
          <a:blip r:embed="rId76" cstate="email">
            <a:extLst>
              <a:ext uri="{28A0092B-C50C-407E-A947-70E740481C1C}">
                <a14:useLocalDpi xmlns:a14="http://schemas.microsoft.com/office/drawing/2010/main"/>
              </a:ext>
            </a:extLst>
          </a:blip>
          <a:stretch>
            <a:fillRect/>
          </a:stretch>
        </p:blipFill>
        <p:spPr>
          <a:xfrm>
            <a:off x="6797587" y="4277087"/>
            <a:ext cx="937762" cy="402221"/>
          </a:xfrm>
          <a:prstGeom prst="rect">
            <a:avLst/>
          </a:prstGeom>
        </p:spPr>
      </p:pic>
      <p:cxnSp>
        <p:nvCxnSpPr>
          <p:cNvPr id="75" name="Conector de seta reta 74"/>
          <p:cNvCxnSpPr/>
          <p:nvPr/>
        </p:nvCxnSpPr>
        <p:spPr>
          <a:xfrm flipV="1">
            <a:off x="6309990" y="2482158"/>
            <a:ext cx="843395" cy="1277475"/>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86" name="Conector de seta reta 85"/>
          <p:cNvCxnSpPr/>
          <p:nvPr/>
        </p:nvCxnSpPr>
        <p:spPr>
          <a:xfrm flipV="1">
            <a:off x="6315135" y="3233877"/>
            <a:ext cx="486527" cy="525756"/>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87" name="Conector de seta reta 86"/>
          <p:cNvCxnSpPr/>
          <p:nvPr/>
        </p:nvCxnSpPr>
        <p:spPr>
          <a:xfrm flipV="1">
            <a:off x="6309990" y="4764892"/>
            <a:ext cx="421697" cy="385016"/>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sp>
        <p:nvSpPr>
          <p:cNvPr id="90" name="Multiplicar 89"/>
          <p:cNvSpPr/>
          <p:nvPr/>
        </p:nvSpPr>
        <p:spPr>
          <a:xfrm>
            <a:off x="7360787" y="4623580"/>
            <a:ext cx="681641" cy="705842"/>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84" name="Imagem 83"/>
          <p:cNvPicPr>
            <a:picLocks noChangeAspect="1"/>
          </p:cNvPicPr>
          <p:nvPr/>
        </p:nvPicPr>
        <p:blipFill>
          <a:blip r:embed="rId77" cstate="print">
            <a:extLst>
              <a:ext uri="{28A0092B-C50C-407E-A947-70E740481C1C}">
                <a14:useLocalDpi xmlns:a14="http://schemas.microsoft.com/office/drawing/2010/main" val="0"/>
              </a:ext>
            </a:extLst>
          </a:blip>
          <a:stretch>
            <a:fillRect/>
          </a:stretch>
        </p:blipFill>
        <p:spPr>
          <a:xfrm>
            <a:off x="7710560" y="1761271"/>
            <a:ext cx="654222" cy="1157232"/>
          </a:xfrm>
          <a:prstGeom prst="rect">
            <a:avLst/>
          </a:prstGeom>
        </p:spPr>
      </p:pic>
    </p:spTree>
    <p:extLst>
      <p:ext uri="{BB962C8B-B14F-4D97-AF65-F5344CB8AC3E}">
        <p14:creationId xmlns:p14="http://schemas.microsoft.com/office/powerpoint/2010/main" val="40534527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0" presetClass="path" presetSubtype="0" accel="50000" decel="50000" fill="hold" grpId="0" nodeType="withEffect">
                                  <p:stCondLst>
                                    <p:cond delay="0"/>
                                  </p:stCondLst>
                                  <p:childTnLst>
                                    <p:animMotion origin="layout" path="M 4.44444E-6 -4.07407E-6 L 0.0177 0.07987 L 0.02621 -0.05416 L 0.03385 0.08311 L 0.04253 -0.05879 L 0.04809 0.08449 L 0.05902 -0.06342 L 0.06562 0.08218 L 0.08229 -0.06527 L 0.08229 -0.06527 " pathEditMode="relative" rAng="0" ptsTypes="AAAAAAAAAA">
                                      <p:cBhvr>
                                        <p:cTn id="8" dur="10000" fill="hold"/>
                                        <p:tgtEl>
                                          <p:spTgt spid="32"/>
                                        </p:tgtEl>
                                        <p:attrNameLst>
                                          <p:attrName>ppt_x</p:attrName>
                                          <p:attrName>ppt_y</p:attrName>
                                        </p:attrNameLst>
                                      </p:cBhvr>
                                      <p:rCtr x="4115" y="949"/>
                                    </p:animMotion>
                                  </p:childTnLst>
                                  <p:subTnLst>
                                    <p:set>
                                      <p:cBhvr override="childStyle">
                                        <p:cTn dur="1" fill="hold" display="0" masterRel="sameClick" afterEffect="1">
                                          <p:stCondLst>
                                            <p:cond evt="end" delay="0">
                                              <p:tn val="7"/>
                                            </p:cond>
                                          </p:stCondLst>
                                        </p:cTn>
                                        <p:tgtEl>
                                          <p:spTgt spid="32"/>
                                        </p:tgtEl>
                                        <p:attrNameLst>
                                          <p:attrName>style.visibility</p:attrName>
                                        </p:attrNameLst>
                                      </p:cBhvr>
                                      <p:to>
                                        <p:strVal val="hidden"/>
                                      </p:to>
                                    </p:set>
                                  </p:subTnLst>
                                </p:cTn>
                              </p:par>
                            </p:childTnLst>
                          </p:cTn>
                        </p:par>
                        <p:par>
                          <p:cTn id="9" fill="hold">
                            <p:stCondLst>
                              <p:cond delay="10000"/>
                            </p:stCondLst>
                            <p:childTnLst>
                              <p:par>
                                <p:cTn id="10" presetID="1" presetClass="entr" presetSubtype="0"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childTnLst>
                                </p:cTn>
                              </p:par>
                            </p:childTnLst>
                          </p:cTn>
                        </p:par>
                        <p:par>
                          <p:cTn id="12" fill="hold">
                            <p:stCondLst>
                              <p:cond delay="10000"/>
                            </p:stCondLst>
                            <p:childTnLst>
                              <p:par>
                                <p:cTn id="13" presetID="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35 0.00162 L 0.00798 -0.03981 " pathEditMode="relative" rAng="0" ptsTypes="AA">
                                      <p:cBhvr>
                                        <p:cTn id="18" dur="5000" fill="hold"/>
                                        <p:tgtEl>
                                          <p:spTgt spid="33"/>
                                        </p:tgtEl>
                                        <p:attrNameLst>
                                          <p:attrName>ppt_x</p:attrName>
                                          <p:attrName>ppt_y</p:attrName>
                                        </p:attrNameLst>
                                      </p:cBhvr>
                                      <p:rCtr x="469" y="-2106"/>
                                    </p:animMotion>
                                  </p:childTnLst>
                                  <p:subTnLst>
                                    <p:set>
                                      <p:cBhvr override="childStyle">
                                        <p:cTn dur="1" fill="hold" display="0" masterRel="sameClick" afterEffect="1">
                                          <p:stCondLst>
                                            <p:cond evt="end" delay="0">
                                              <p:tn val="17"/>
                                            </p:cond>
                                          </p:stCondLst>
                                        </p:cTn>
                                        <p:tgtEl>
                                          <p:spTgt spid="33"/>
                                        </p:tgtEl>
                                        <p:attrNameLst>
                                          <p:attrName>style.visibility</p:attrName>
                                        </p:attrNameLst>
                                      </p:cBhvr>
                                      <p:to>
                                        <p:strVal val="hidden"/>
                                      </p:to>
                                    </p:set>
                                  </p:subTnLst>
                                </p:cTn>
                              </p:par>
                            </p:childTnLst>
                          </p:cTn>
                        </p:par>
                        <p:par>
                          <p:cTn id="19" fill="hold">
                            <p:stCondLst>
                              <p:cond delay="5000"/>
                            </p:stCondLst>
                            <p:childTnLst>
                              <p:par>
                                <p:cTn id="20" presetID="1" presetClass="entr" presetSubtype="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00034 0.00023 L 0.00452 -0.01181 L 0.01007 -0.01968 " pathEditMode="relative" rAng="0" ptsTypes="AAA">
                                      <p:cBhvr>
                                        <p:cTn id="31" dur="5000" fill="hold"/>
                                        <p:tgtEl>
                                          <p:spTgt spid="34"/>
                                        </p:tgtEl>
                                        <p:attrNameLst>
                                          <p:attrName>ppt_x</p:attrName>
                                          <p:attrName>ppt_y</p:attrName>
                                        </p:attrNameLst>
                                      </p:cBhvr>
                                      <p:rCtr x="521" y="-995"/>
                                    </p:animMotion>
                                  </p:childTnLst>
                                  <p:subTnLst>
                                    <p:set>
                                      <p:cBhvr override="childStyle">
                                        <p:cTn dur="1" fill="hold" display="0" masterRel="sameClick" afterEffect="1">
                                          <p:stCondLst>
                                            <p:cond evt="end" delay="0">
                                              <p:tn val="30"/>
                                            </p:cond>
                                          </p:stCondLst>
                                        </p:cTn>
                                        <p:tgtEl>
                                          <p:spTgt spid="34"/>
                                        </p:tgtEl>
                                        <p:attrNameLst>
                                          <p:attrName>style.visibility</p:attrName>
                                        </p:attrNameLst>
                                      </p:cBhvr>
                                      <p:to>
                                        <p:strVal val="hidden"/>
                                      </p:to>
                                    </p:set>
                                  </p:subTnLst>
                                </p:cTn>
                              </p:par>
                            </p:childTnLst>
                          </p:cTn>
                        </p:par>
                        <p:par>
                          <p:cTn id="32" fill="hold">
                            <p:stCondLst>
                              <p:cond delay="5000"/>
                            </p:stCondLst>
                            <p:childTnLst>
                              <p:par>
                                <p:cTn id="33" presetID="1"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nodeType="after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childTnLst>
                                </p:cTn>
                              </p:par>
                            </p:childTnLst>
                          </p:cTn>
                        </p:par>
                        <p:par>
                          <p:cTn id="74" fill="hold">
                            <p:stCondLst>
                              <p:cond delay="0"/>
                            </p:stCondLst>
                            <p:childTnLst>
                              <p:par>
                                <p:cTn id="75" presetID="1" presetClass="entr" presetSubtype="0"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nodeType="after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par>
                                <p:cTn id="88" presetID="1" presetClass="entr" presetSubtype="0" fill="hold" nodeType="withEffect">
                                  <p:stCondLst>
                                    <p:cond delay="0"/>
                                  </p:stCondLst>
                                  <p:childTnLst>
                                    <p:set>
                                      <p:cBhvr>
                                        <p:cTn id="89" dur="1" fill="hold">
                                          <p:stCondLst>
                                            <p:cond delay="0"/>
                                          </p:stCondLst>
                                        </p:cTn>
                                        <p:tgtEl>
                                          <p:spTgt spid="86"/>
                                        </p:tgtEl>
                                        <p:attrNameLst>
                                          <p:attrName>style.visibility</p:attrName>
                                        </p:attrNameLst>
                                      </p:cBhvr>
                                      <p:to>
                                        <p:strVal val="visible"/>
                                      </p:to>
                                    </p:set>
                                  </p:childTnLst>
                                  <p:subTnLst>
                                    <p:set>
                                      <p:cBhvr override="childStyle">
                                        <p:cTn dur="1" fill="hold" display="0" masterRel="nextClick" afterEffect="1"/>
                                        <p:tgtEl>
                                          <p:spTgt spid="86"/>
                                        </p:tgtEl>
                                        <p:attrNameLst>
                                          <p:attrName>style.visibility</p:attrName>
                                        </p:attrNameLst>
                                      </p:cBhvr>
                                      <p:to>
                                        <p:strVal val="hidden"/>
                                      </p:to>
                                    </p:set>
                                  </p:subTnLst>
                                </p:cTn>
                              </p:par>
                              <p:par>
                                <p:cTn id="90" presetID="1" presetClass="entr" presetSubtype="0"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par>
                                <p:cTn id="92" presetID="1" presetClass="entr" presetSubtype="0" fill="hold" nodeType="withEffect">
                                  <p:stCondLst>
                                    <p:cond delay="0"/>
                                  </p:stCondLst>
                                  <p:childTnLst>
                                    <p:set>
                                      <p:cBhvr>
                                        <p:cTn id="93" dur="1" fill="hold">
                                          <p:stCondLst>
                                            <p:cond delay="0"/>
                                          </p:stCondLst>
                                        </p:cTn>
                                        <p:tgtEl>
                                          <p:spTgt spid="81"/>
                                        </p:tgtEl>
                                        <p:attrNameLst>
                                          <p:attrName>style.visibility</p:attrName>
                                        </p:attrNameLst>
                                      </p:cBhvr>
                                      <p:to>
                                        <p:strVal val="visible"/>
                                      </p:to>
                                    </p:set>
                                  </p:childTnLst>
                                  <p:subTnLst>
                                    <p:set>
                                      <p:cBhvr override="childStyle">
                                        <p:cTn dur="1" fill="hold" display="0" masterRel="nextClick" afterEffect="1"/>
                                        <p:tgtEl>
                                          <p:spTgt spid="81"/>
                                        </p:tgtEl>
                                        <p:attrNameLst>
                                          <p:attrName>style.visibility</p:attrName>
                                        </p:attrNameLst>
                                      </p:cBhvr>
                                      <p:to>
                                        <p:strVal val="hidden"/>
                                      </p:to>
                                    </p:set>
                                  </p:subTnLst>
                                </p:cTn>
                              </p:par>
                              <p:par>
                                <p:cTn id="94" presetID="1" presetClass="entr" presetSubtype="0" fill="hold" nodeType="withEffect">
                                  <p:stCondLst>
                                    <p:cond delay="0"/>
                                  </p:stCondLst>
                                  <p:childTnLst>
                                    <p:set>
                                      <p:cBhvr>
                                        <p:cTn id="95" dur="1" fill="hold">
                                          <p:stCondLst>
                                            <p:cond delay="0"/>
                                          </p:stCondLst>
                                        </p:cTn>
                                        <p:tgtEl>
                                          <p:spTgt spid="84"/>
                                        </p:tgtEl>
                                        <p:attrNameLst>
                                          <p:attrName>style.visibility</p:attrName>
                                        </p:attrNameLst>
                                      </p:cBhvr>
                                      <p:to>
                                        <p:strVal val="visible"/>
                                      </p:to>
                                    </p:set>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3"/>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nodeType="after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nodeType="afterEffect">
                                  <p:stCondLst>
                                    <p:cond delay="0"/>
                                  </p:stCondLst>
                                  <p:childTnLst>
                                    <p:set>
                                      <p:cBhvr>
                                        <p:cTn id="109" dur="1" fill="hold">
                                          <p:stCondLst>
                                            <p:cond delay="0"/>
                                          </p:stCondLst>
                                        </p:cTn>
                                        <p:tgtEl>
                                          <p:spTgt spid="6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5"/>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nodeType="afterEffect">
                                  <p:stCondLst>
                                    <p:cond delay="0"/>
                                  </p:stCondLst>
                                  <p:childTnLst>
                                    <p:set>
                                      <p:cBhvr>
                                        <p:cTn id="116" dur="1" fill="hold">
                                          <p:stCondLst>
                                            <p:cond delay="0"/>
                                          </p:stCondLst>
                                        </p:cTn>
                                        <p:tgtEl>
                                          <p:spTgt spid="6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7"/>
                                        </p:tgtEl>
                                        <p:attrNameLst>
                                          <p:attrName>style.visibility</p:attrName>
                                        </p:attrNameLst>
                                      </p:cBhvr>
                                      <p:to>
                                        <p:strVal val="visible"/>
                                      </p:to>
                                    </p:set>
                                  </p:childTnLst>
                                </p:cTn>
                              </p:par>
                            </p:childTnLst>
                          </p:cTn>
                        </p:par>
                        <p:par>
                          <p:cTn id="128" fill="hold">
                            <p:stCondLst>
                              <p:cond delay="0"/>
                            </p:stCondLst>
                            <p:childTnLst>
                              <p:par>
                                <p:cTn id="129" presetID="1" presetClass="entr" presetSubtype="0"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8"/>
                                        </p:tgtEl>
                                        <p:attrNameLst>
                                          <p:attrName>style.visibility</p:attrName>
                                        </p:attrNameLst>
                                      </p:cBhvr>
                                      <p:to>
                                        <p:strVal val="visible"/>
                                      </p:to>
                                    </p:set>
                                  </p:childTnLst>
                                </p:cTn>
                              </p:par>
                            </p:childTnLst>
                          </p:cTn>
                        </p:par>
                        <p:par>
                          <p:cTn id="135" fill="hold">
                            <p:stCondLst>
                              <p:cond delay="0"/>
                            </p:stCondLst>
                            <p:childTnLst>
                              <p:par>
                                <p:cTn id="136" presetID="1" presetClass="entr" presetSubtype="0" fill="hold" nodeType="afterEffect">
                                  <p:stCondLst>
                                    <p:cond delay="0"/>
                                  </p:stCondLst>
                                  <p:childTnLst>
                                    <p:set>
                                      <p:cBhvr>
                                        <p:cTn id="137" dur="1" fill="hold">
                                          <p:stCondLst>
                                            <p:cond delay="0"/>
                                          </p:stCondLst>
                                        </p:cTn>
                                        <p:tgtEl>
                                          <p:spTgt spid="68"/>
                                        </p:tgtEl>
                                        <p:attrNameLst>
                                          <p:attrName>style.visibility</p:attrName>
                                        </p:attrNameLst>
                                      </p:cBhvr>
                                      <p:to>
                                        <p:strVal val="visible"/>
                                      </p:to>
                                    </p:set>
                                  </p:childTnLst>
                                </p:cTn>
                              </p:par>
                            </p:childTnLst>
                          </p:cTn>
                        </p:par>
                        <p:par>
                          <p:cTn id="138" fill="hold">
                            <p:stCondLst>
                              <p:cond delay="0"/>
                            </p:stCondLst>
                            <p:childTnLst>
                              <p:par>
                                <p:cTn id="139" presetID="1" presetClass="entr" presetSubtype="0" fill="hold" nodeType="afterEffect">
                                  <p:stCondLst>
                                    <p:cond delay="0"/>
                                  </p:stCondLst>
                                  <p:childTnLst>
                                    <p:set>
                                      <p:cBhvr>
                                        <p:cTn id="140" dur="1" fill="hold">
                                          <p:stCondLst>
                                            <p:cond delay="0"/>
                                          </p:stCondLst>
                                        </p:cTn>
                                        <p:tgtEl>
                                          <p:spTgt spid="6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0" presetClass="path" presetSubtype="0" accel="50000" decel="50000" fill="hold" grpId="0" nodeType="clickEffect">
                                  <p:stCondLst>
                                    <p:cond delay="0"/>
                                  </p:stCondLst>
                                  <p:childTnLst>
                                    <p:animMotion origin="layout" path="M -4.16667E-6 1.85185E-6 L 0.00799 0.04583 L 0.01389 0.07268 L 0.025 0.09907 L 0.03681 0.11273 L 0.05851 0.12662 L 0.06806 0.13079 L 0.07431 0.12801 L 0.08212 0.11852 L 0.09844 0.07916 L 0.10556 0.06319 L 0.11476 0.06991 L 0.11546 0.0706 " pathEditMode="relative" rAng="0" ptsTypes="AAAAAAAAAAAAA">
                                      <p:cBhvr>
                                        <p:cTn id="144" dur="2000" fill="hold"/>
                                        <p:tgtEl>
                                          <p:spTgt spid="49"/>
                                        </p:tgtEl>
                                        <p:attrNameLst>
                                          <p:attrName>ppt_x</p:attrName>
                                          <p:attrName>ppt_y</p:attrName>
                                        </p:attrNameLst>
                                      </p:cBhvr>
                                      <p:rCtr x="5764" y="6528"/>
                                    </p:animMotion>
                                  </p:childTnLst>
                                </p:cTn>
                              </p:par>
                            </p:childTnLst>
                          </p:cTn>
                        </p:par>
                        <p:par>
                          <p:cTn id="145" fill="hold">
                            <p:stCondLst>
                              <p:cond delay="2000"/>
                            </p:stCondLst>
                            <p:childTnLst>
                              <p:par>
                                <p:cTn id="146" presetID="1" presetClass="entr" presetSubtype="0" fill="hold" nodeType="afterEffect">
                                  <p:stCondLst>
                                    <p:cond delay="0"/>
                                  </p:stCondLst>
                                  <p:childTnLst>
                                    <p:set>
                                      <p:cBhvr>
                                        <p:cTn id="147" dur="1" fill="hold">
                                          <p:stCondLst>
                                            <p:cond delay="0"/>
                                          </p:stCondLst>
                                        </p:cTn>
                                        <p:tgtEl>
                                          <p:spTgt spid="70"/>
                                        </p:tgtEl>
                                        <p:attrNameLst>
                                          <p:attrName>style.visibility</p:attrName>
                                        </p:attrNameLst>
                                      </p:cBhvr>
                                      <p:to>
                                        <p:strVal val="visible"/>
                                      </p:to>
                                    </p:set>
                                  </p:childTnLst>
                                </p:cTn>
                              </p:par>
                            </p:childTnLst>
                          </p:cTn>
                        </p:par>
                        <p:par>
                          <p:cTn id="148" fill="hold">
                            <p:stCondLst>
                              <p:cond delay="2000"/>
                            </p:stCondLst>
                            <p:childTnLst>
                              <p:par>
                                <p:cTn id="149" presetID="1" presetClass="entr" presetSubtype="0" fill="hold" nodeType="afterEffect">
                                  <p:stCondLst>
                                    <p:cond delay="0"/>
                                  </p:stCondLst>
                                  <p:childTnLst>
                                    <p:set>
                                      <p:cBhvr>
                                        <p:cTn id="150" dur="1" fill="hold">
                                          <p:stCondLst>
                                            <p:cond delay="0"/>
                                          </p:stCondLst>
                                        </p:cTn>
                                        <p:tgtEl>
                                          <p:spTgt spid="71"/>
                                        </p:tgtEl>
                                        <p:attrNameLst>
                                          <p:attrName>style.visibility</p:attrName>
                                        </p:attrNameLst>
                                      </p:cBhvr>
                                      <p:to>
                                        <p:strVal val="visible"/>
                                      </p:to>
                                    </p:set>
                                  </p:childTnLst>
                                </p:cTn>
                              </p:par>
                            </p:childTnLst>
                          </p:cTn>
                        </p:par>
                        <p:par>
                          <p:cTn id="151" fill="hold">
                            <p:stCondLst>
                              <p:cond delay="2000"/>
                            </p:stCondLst>
                            <p:childTnLst>
                              <p:par>
                                <p:cTn id="152" presetID="1" presetClass="entr" presetSubtype="0" fill="hold" nodeType="afterEffect">
                                  <p:stCondLst>
                                    <p:cond delay="0"/>
                                  </p:stCondLst>
                                  <p:childTnLst>
                                    <p:set>
                                      <p:cBhvr>
                                        <p:cTn id="153" dur="1" fill="hold">
                                          <p:stCondLst>
                                            <p:cond delay="0"/>
                                          </p:stCondLst>
                                        </p:cTn>
                                        <p:tgtEl>
                                          <p:spTgt spid="72"/>
                                        </p:tgtEl>
                                        <p:attrNameLst>
                                          <p:attrName>style.visibility</p:attrName>
                                        </p:attrNameLst>
                                      </p:cBhvr>
                                      <p:to>
                                        <p:strVal val="visible"/>
                                      </p:to>
                                    </p:set>
                                  </p:childTnLst>
                                </p:cTn>
                              </p:par>
                            </p:childTnLst>
                          </p:cTn>
                        </p:par>
                        <p:par>
                          <p:cTn id="154" fill="hold">
                            <p:stCondLst>
                              <p:cond delay="2000"/>
                            </p:stCondLst>
                            <p:childTnLst>
                              <p:par>
                                <p:cTn id="155" presetID="1" presetClass="entr" presetSubtype="0" fill="hold" nodeType="afterEffect">
                                  <p:stCondLst>
                                    <p:cond delay="0"/>
                                  </p:stCondLst>
                                  <p:childTnLst>
                                    <p:set>
                                      <p:cBhvr>
                                        <p:cTn id="156" dur="1" fill="hold">
                                          <p:stCondLst>
                                            <p:cond delay="0"/>
                                          </p:stCondLst>
                                        </p:cTn>
                                        <p:tgtEl>
                                          <p:spTgt spid="73"/>
                                        </p:tgtEl>
                                        <p:attrNameLst>
                                          <p:attrName>style.visibility</p:attrName>
                                        </p:attrNameLst>
                                      </p:cBhvr>
                                      <p:to>
                                        <p:strVal val="visible"/>
                                      </p:to>
                                    </p:set>
                                  </p:childTnLst>
                                </p:cTn>
                              </p:par>
                            </p:childTnLst>
                          </p:cTn>
                        </p:par>
                        <p:par>
                          <p:cTn id="157" fill="hold">
                            <p:stCondLst>
                              <p:cond delay="2000"/>
                            </p:stCondLst>
                            <p:childTnLst>
                              <p:par>
                                <p:cTn id="158" presetID="1" presetClass="entr" presetSubtype="0" fill="hold" grpId="0" nodeType="afterEffect">
                                  <p:stCondLst>
                                    <p:cond delay="0"/>
                                  </p:stCondLst>
                                  <p:childTnLst>
                                    <p:set>
                                      <p:cBhvr>
                                        <p:cTn id="159" dur="1" fill="hold">
                                          <p:stCondLst>
                                            <p:cond delay="0"/>
                                          </p:stCondLst>
                                        </p:cTn>
                                        <p:tgtEl>
                                          <p:spTgt spid="74"/>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87"/>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83"/>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2"/>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74"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914400"/>
          </a:xfrm>
        </p:spPr>
        <p:txBody>
          <a:bodyPr/>
          <a:lstStyle/>
          <a:p>
            <a:r>
              <a:rPr lang="en-US" sz="4400" dirty="0" smtClean="0"/>
              <a:t>BI´s in the Qualification</a:t>
            </a:r>
            <a:endParaRPr lang="en-US" sz="4400"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5861" y="4118769"/>
            <a:ext cx="4191000" cy="2514600"/>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868" y="1308650"/>
            <a:ext cx="3746825" cy="2810119"/>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1261269"/>
            <a:ext cx="3810000" cy="2857500"/>
          </a:xfrm>
          <a:prstGeom prst="rect">
            <a:avLst/>
          </a:prstGeom>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13</a:t>
            </a:fld>
            <a:endParaRPr lang="en-US" dirty="0"/>
          </a:p>
        </p:txBody>
      </p:sp>
    </p:spTree>
    <p:extLst>
      <p:ext uri="{BB962C8B-B14F-4D97-AF65-F5344CB8AC3E}">
        <p14:creationId xmlns:p14="http://schemas.microsoft.com/office/powerpoint/2010/main" val="2843066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873257"/>
          </a:xfrm>
        </p:spPr>
        <p:txBody>
          <a:bodyPr>
            <a:normAutofit/>
          </a:bodyPr>
          <a:lstStyle/>
          <a:p>
            <a:r>
              <a:rPr lang="pt-BR" sz="4400" dirty="0" smtClean="0"/>
              <a:t>BI´s @ 134ºC/4 min </a:t>
            </a:r>
            <a:r>
              <a:rPr lang="en-US" sz="4400" dirty="0" smtClean="0"/>
              <a:t>Qualification</a:t>
            </a:r>
            <a:endParaRPr lang="en-US" sz="4400" dirty="0"/>
          </a:p>
        </p:txBody>
      </p:sp>
      <p:sp>
        <p:nvSpPr>
          <p:cNvPr id="4" name="Espaço Reservado para Conteúdo 3"/>
          <p:cNvSpPr>
            <a:spLocks noGrp="1"/>
          </p:cNvSpPr>
          <p:nvPr>
            <p:ph sz="half" idx="2"/>
          </p:nvPr>
        </p:nvSpPr>
        <p:spPr>
          <a:xfrm>
            <a:off x="732826" y="1600200"/>
            <a:ext cx="4038600" cy="4525963"/>
          </a:xfrm>
        </p:spPr>
        <p:txBody>
          <a:bodyPr/>
          <a:lstStyle/>
          <a:p>
            <a:r>
              <a:rPr lang="en-US" dirty="0"/>
              <a:t>Theory Based</a:t>
            </a:r>
          </a:p>
          <a:p>
            <a:pPr lvl="1"/>
            <a:r>
              <a:rPr lang="en-US" dirty="0"/>
              <a:t>D</a:t>
            </a:r>
            <a:r>
              <a:rPr lang="en-US" baseline="-25000" dirty="0"/>
              <a:t>121</a:t>
            </a:r>
            <a:r>
              <a:rPr lang="en-US" dirty="0"/>
              <a:t> = 1 minute</a:t>
            </a:r>
          </a:p>
          <a:p>
            <a:pPr lvl="1"/>
            <a:r>
              <a:rPr lang="en-US" dirty="0"/>
              <a:t>Z = 10ºC</a:t>
            </a:r>
          </a:p>
          <a:p>
            <a:pPr lvl="1"/>
            <a:r>
              <a:rPr lang="en-US" dirty="0" err="1"/>
              <a:t>Tref</a:t>
            </a:r>
            <a:r>
              <a:rPr lang="en-US" dirty="0"/>
              <a:t> = 121ºC</a:t>
            </a:r>
          </a:p>
          <a:p>
            <a:endParaRPr lang="en-US" dirty="0"/>
          </a:p>
        </p:txBody>
      </p:sp>
      <p:pic>
        <p:nvPicPr>
          <p:cNvPr id="10" name="Espaço Reservado para Conteúdo 9"/>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276600" y="2741898"/>
            <a:ext cx="4010877" cy="3614452"/>
          </a:xfrm>
        </p:spPr>
      </p:pic>
      <p:pic>
        <p:nvPicPr>
          <p:cNvPr id="8" name="Image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051" y="1417638"/>
            <a:ext cx="3639749" cy="2697162"/>
          </a:xfrm>
          <a:prstGeom prst="rect">
            <a:avLst/>
          </a:prstGeom>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14</a:t>
            </a:fld>
            <a:endParaRPr lang="en-US" dirty="0"/>
          </a:p>
        </p:txBody>
      </p:sp>
    </p:spTree>
    <p:extLst>
      <p:ext uri="{BB962C8B-B14F-4D97-AF65-F5344CB8AC3E}">
        <p14:creationId xmlns:p14="http://schemas.microsoft.com/office/powerpoint/2010/main" val="581968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8851"/>
          </a:xfrm>
        </p:spPr>
        <p:txBody>
          <a:bodyPr/>
          <a:lstStyle/>
          <a:p>
            <a:r>
              <a:rPr lang="pt-BR" sz="4400" dirty="0"/>
              <a:t>BI´s @ 134ºC/4 min </a:t>
            </a:r>
            <a:r>
              <a:rPr lang="en-US" sz="4400" dirty="0"/>
              <a:t>Qualification</a:t>
            </a:r>
          </a:p>
        </p:txBody>
      </p:sp>
      <p:sp>
        <p:nvSpPr>
          <p:cNvPr id="3" name="Espaço Reservado para Conteúdo 2"/>
          <p:cNvSpPr>
            <a:spLocks noGrp="1"/>
          </p:cNvSpPr>
          <p:nvPr>
            <p:ph sz="half" idx="2"/>
          </p:nvPr>
        </p:nvSpPr>
        <p:spPr>
          <a:xfrm>
            <a:off x="685800" y="1417638"/>
            <a:ext cx="4038600" cy="4525963"/>
          </a:xfrm>
        </p:spPr>
        <p:txBody>
          <a:bodyPr/>
          <a:lstStyle/>
          <a:p>
            <a:r>
              <a:rPr lang="en-US" dirty="0"/>
              <a:t>Based on BI </a:t>
            </a:r>
            <a:r>
              <a:rPr lang="en-US" dirty="0" smtClean="0"/>
              <a:t>information </a:t>
            </a:r>
            <a:r>
              <a:rPr lang="en-US" dirty="0"/>
              <a:t>@ 121ºC</a:t>
            </a:r>
          </a:p>
          <a:p>
            <a:pPr lvl="1"/>
            <a:r>
              <a:rPr lang="en-US" dirty="0"/>
              <a:t>D</a:t>
            </a:r>
            <a:r>
              <a:rPr lang="en-US" baseline="-25000" dirty="0"/>
              <a:t>121</a:t>
            </a:r>
            <a:r>
              <a:rPr lang="en-US" dirty="0"/>
              <a:t> = 1,9 minutes</a:t>
            </a:r>
          </a:p>
          <a:p>
            <a:pPr lvl="1"/>
            <a:r>
              <a:rPr lang="en-US" dirty="0"/>
              <a:t>Z = 20ºC</a:t>
            </a:r>
          </a:p>
          <a:p>
            <a:pPr lvl="1"/>
            <a:r>
              <a:rPr lang="en-US" dirty="0" err="1"/>
              <a:t>Tref</a:t>
            </a:r>
            <a:r>
              <a:rPr lang="en-US" dirty="0"/>
              <a:t> = 121ºC</a:t>
            </a:r>
          </a:p>
          <a:p>
            <a:endParaRPr lang="en-US" dirty="0"/>
          </a:p>
        </p:txBody>
      </p:sp>
      <p:pic>
        <p:nvPicPr>
          <p:cNvPr id="5" name="Espaço Reservado para Conteúdo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733800" y="2971800"/>
            <a:ext cx="4038600" cy="3633180"/>
          </a:xfrm>
        </p:spPr>
      </p:pic>
      <p:sp>
        <p:nvSpPr>
          <p:cNvPr id="4" name="Espaço Reservado para Número de Slide 3"/>
          <p:cNvSpPr>
            <a:spLocks noGrp="1"/>
          </p:cNvSpPr>
          <p:nvPr>
            <p:ph type="sldNum" sz="quarter" idx="12"/>
          </p:nvPr>
        </p:nvSpPr>
        <p:spPr/>
        <p:txBody>
          <a:bodyPr/>
          <a:lstStyle/>
          <a:p>
            <a:fld id="{238293A7-3D95-47E3-914D-056184EAA198}" type="slidenum">
              <a:rPr lang="en-US" smtClean="0"/>
              <a:pPr/>
              <a:t>15</a:t>
            </a:fld>
            <a:endParaRPr lang="en-US" dirty="0"/>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051" y="1417638"/>
            <a:ext cx="3639749" cy="2697162"/>
          </a:xfrm>
          <a:prstGeom prst="rect">
            <a:avLst/>
          </a:prstGeom>
        </p:spPr>
      </p:pic>
    </p:spTree>
    <p:extLst>
      <p:ext uri="{BB962C8B-B14F-4D97-AF65-F5344CB8AC3E}">
        <p14:creationId xmlns:p14="http://schemas.microsoft.com/office/powerpoint/2010/main" val="31030545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58851"/>
          </a:xfrm>
        </p:spPr>
        <p:txBody>
          <a:bodyPr/>
          <a:lstStyle/>
          <a:p>
            <a:r>
              <a:rPr lang="pt-BR" sz="4400" dirty="0"/>
              <a:t>BI´s @ 134ºC/4 min </a:t>
            </a:r>
            <a:r>
              <a:rPr lang="en-US" sz="4400" dirty="0"/>
              <a:t>Qualification</a:t>
            </a:r>
          </a:p>
        </p:txBody>
      </p:sp>
      <p:sp>
        <p:nvSpPr>
          <p:cNvPr id="3" name="Espaço Reservado para Conteúdo 2"/>
          <p:cNvSpPr>
            <a:spLocks noGrp="1"/>
          </p:cNvSpPr>
          <p:nvPr>
            <p:ph sz="half" idx="2"/>
          </p:nvPr>
        </p:nvSpPr>
        <p:spPr>
          <a:xfrm>
            <a:off x="533400" y="1295400"/>
            <a:ext cx="4038600" cy="4525963"/>
          </a:xfrm>
        </p:spPr>
        <p:txBody>
          <a:bodyPr/>
          <a:lstStyle/>
          <a:p>
            <a:r>
              <a:rPr lang="en-US" dirty="0" smtClean="0"/>
              <a:t>Based on calculated D</a:t>
            </a:r>
            <a:r>
              <a:rPr lang="en-US" baseline="-25000" dirty="0" smtClean="0"/>
              <a:t>134</a:t>
            </a:r>
            <a:r>
              <a:rPr lang="en-US" dirty="0" smtClean="0"/>
              <a:t> </a:t>
            </a:r>
            <a:r>
              <a:rPr lang="en-US" dirty="0"/>
              <a:t>value</a:t>
            </a:r>
          </a:p>
          <a:p>
            <a:pPr lvl="1"/>
            <a:r>
              <a:rPr lang="en-US" dirty="0"/>
              <a:t>D</a:t>
            </a:r>
            <a:r>
              <a:rPr lang="en-US" baseline="-25000" dirty="0"/>
              <a:t>134</a:t>
            </a:r>
            <a:r>
              <a:rPr lang="en-US" dirty="0"/>
              <a:t> = </a:t>
            </a:r>
            <a:r>
              <a:rPr lang="en-US" dirty="0" smtClean="0"/>
              <a:t>0,43 </a:t>
            </a:r>
            <a:r>
              <a:rPr lang="en-US" dirty="0"/>
              <a:t>minutes</a:t>
            </a:r>
          </a:p>
          <a:p>
            <a:pPr lvl="1"/>
            <a:r>
              <a:rPr lang="en-US" dirty="0"/>
              <a:t>Z = 20ºC</a:t>
            </a:r>
          </a:p>
          <a:p>
            <a:pPr lvl="1"/>
            <a:r>
              <a:rPr lang="en-US" dirty="0" err="1"/>
              <a:t>Tref</a:t>
            </a:r>
            <a:r>
              <a:rPr lang="en-US" dirty="0"/>
              <a:t> = 134ºC</a:t>
            </a:r>
          </a:p>
          <a:p>
            <a:endParaRPr lang="en-US" dirty="0"/>
          </a:p>
        </p:txBody>
      </p:sp>
      <p:pic>
        <p:nvPicPr>
          <p:cNvPr id="5" name="Espaço Reservado para Conteúdo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38600" y="2643981"/>
            <a:ext cx="4041775" cy="3651641"/>
          </a:xfrm>
        </p:spPr>
      </p:pic>
      <mc:AlternateContent xmlns:mc="http://schemas.openxmlformats.org/markup-compatibility/2006" xmlns:a14="http://schemas.microsoft.com/office/drawing/2010/main">
        <mc:Choice Requires="a14">
          <p:sp>
            <p:nvSpPr>
              <p:cNvPr id="7" name="Retângulo 6"/>
              <p:cNvSpPr/>
              <p:nvPr/>
            </p:nvSpPr>
            <p:spPr>
              <a:xfrm>
                <a:off x="0" y="3352800"/>
                <a:ext cx="4572000" cy="2282420"/>
              </a:xfrm>
              <a:prstGeom prst="rect">
                <a:avLst/>
              </a:prstGeom>
            </p:spPr>
            <p:txBody>
              <a:bodyPr>
                <a:sp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ea typeface="Times New Roman" panose="02020603050405020304" pitchFamily="18" charset="0"/>
                            </a:rPr>
                          </m:ctrlPr>
                        </m:sSubPr>
                        <m:e>
                          <m:r>
                            <a:rPr lang="pt-BR" sz="2400" i="1">
                              <a:effectLst/>
                              <a:latin typeface="Cambria Math" panose="02040503050406030204" pitchFamily="18" charset="0"/>
                              <a:ea typeface="Times New Roman" panose="02020603050405020304" pitchFamily="18" charset="0"/>
                            </a:rPr>
                            <m:t>𝐷</m:t>
                          </m:r>
                        </m:e>
                        <m:sub>
                          <m:r>
                            <a:rPr lang="pt-BR" sz="2400" i="1">
                              <a:effectLst/>
                              <a:latin typeface="Cambria Math" panose="02040503050406030204" pitchFamily="18" charset="0"/>
                              <a:ea typeface="Times New Roman" panose="02020603050405020304" pitchFamily="18" charset="0"/>
                            </a:rPr>
                            <m:t>13</m:t>
                          </m:r>
                          <m:r>
                            <a:rPr lang="pt-BR" sz="2400" b="0" i="1" smtClean="0">
                              <a:effectLst/>
                              <a:latin typeface="Cambria Math" panose="02040503050406030204" pitchFamily="18" charset="0"/>
                              <a:ea typeface="Times New Roman" panose="02020603050405020304" pitchFamily="18" charset="0"/>
                            </a:rPr>
                            <m:t>4</m:t>
                          </m:r>
                        </m:sub>
                      </m:sSub>
                      <m:r>
                        <a:rPr lang="pt-BR" sz="2400" i="1">
                          <a:effectLst/>
                          <a:latin typeface="Cambria Math" panose="02040503050406030204" pitchFamily="18" charset="0"/>
                          <a:ea typeface="Times New Roman" panose="02020603050405020304" pitchFamily="18" charset="0"/>
                        </a:rPr>
                        <m:t>=</m:t>
                      </m:r>
                      <m:sSub>
                        <m:sSubPr>
                          <m:ctrlPr>
                            <a:rPr lang="pt-BR" sz="2400" i="1">
                              <a:effectLst/>
                              <a:latin typeface="Cambria Math" panose="02040503050406030204" pitchFamily="18" charset="0"/>
                              <a:ea typeface="Times New Roman" panose="02020603050405020304" pitchFamily="18" charset="0"/>
                            </a:rPr>
                          </m:ctrlPr>
                        </m:sSubPr>
                        <m:e>
                          <m:r>
                            <a:rPr lang="pt-BR" sz="2400" i="1">
                              <a:effectLst/>
                              <a:latin typeface="Cambria Math" panose="02040503050406030204" pitchFamily="18" charset="0"/>
                              <a:ea typeface="Times New Roman" panose="02020603050405020304" pitchFamily="18" charset="0"/>
                            </a:rPr>
                            <m:t>𝐷</m:t>
                          </m:r>
                        </m:e>
                        <m:sub>
                          <m:r>
                            <a:rPr lang="pt-BR" sz="2400" i="1">
                              <a:effectLst/>
                              <a:latin typeface="Cambria Math" panose="02040503050406030204" pitchFamily="18" charset="0"/>
                              <a:ea typeface="Times New Roman" panose="02020603050405020304" pitchFamily="18" charset="0"/>
                            </a:rPr>
                            <m:t>121</m:t>
                          </m:r>
                        </m:sub>
                      </m:sSub>
                      <m:r>
                        <a:rPr lang="pt-BR" sz="2400" i="1">
                          <a:effectLst/>
                          <a:latin typeface="Cambria Math" panose="02040503050406030204" pitchFamily="18" charset="0"/>
                          <a:ea typeface="Times New Roman" panose="02020603050405020304" pitchFamily="18" charset="0"/>
                        </a:rPr>
                        <m:t>∗</m:t>
                      </m:r>
                      <m:sSup>
                        <m:sSupPr>
                          <m:ctrlPr>
                            <a:rPr lang="pt-BR" sz="2400" i="1">
                              <a:effectLst/>
                              <a:latin typeface="Cambria Math" panose="02040503050406030204" pitchFamily="18" charset="0"/>
                              <a:ea typeface="Times New Roman" panose="02020603050405020304" pitchFamily="18" charset="0"/>
                            </a:rPr>
                          </m:ctrlPr>
                        </m:sSupPr>
                        <m:e>
                          <m:r>
                            <a:rPr lang="pt-BR" sz="2400" i="1">
                              <a:effectLst/>
                              <a:latin typeface="Cambria Math" panose="02040503050406030204" pitchFamily="18" charset="0"/>
                              <a:ea typeface="Times New Roman" panose="02020603050405020304" pitchFamily="18" charset="0"/>
                            </a:rPr>
                            <m:t>10</m:t>
                          </m:r>
                        </m:e>
                        <m:sup>
                          <m:r>
                            <a:rPr lang="pt-BR" sz="2400" i="1">
                              <a:effectLst/>
                              <a:latin typeface="Cambria Math" panose="02040503050406030204" pitchFamily="18" charset="0"/>
                              <a:ea typeface="Times New Roman" panose="02020603050405020304" pitchFamily="18" charset="0"/>
                            </a:rPr>
                            <m:t>−</m:t>
                          </m:r>
                          <m:f>
                            <m:fPr>
                              <m:ctrlPr>
                                <a:rPr lang="pt-BR" sz="2400" i="1">
                                  <a:effectLst/>
                                  <a:latin typeface="Cambria Math" panose="02040503050406030204" pitchFamily="18" charset="0"/>
                                  <a:ea typeface="Times New Roman" panose="02020603050405020304" pitchFamily="18" charset="0"/>
                                </a:rPr>
                              </m:ctrlPr>
                            </m:fPr>
                            <m:num>
                              <m:r>
                                <a:rPr lang="pt-BR" sz="2400" i="1">
                                  <a:effectLst/>
                                  <a:latin typeface="Cambria Math" panose="02040503050406030204" pitchFamily="18" charset="0"/>
                                  <a:ea typeface="Times New Roman" panose="02020603050405020304" pitchFamily="18" charset="0"/>
                                </a:rPr>
                                <m:t>13</m:t>
                              </m:r>
                              <m:r>
                                <a:rPr lang="pt-BR" sz="2400" b="0" i="1" smtClean="0">
                                  <a:effectLst/>
                                  <a:latin typeface="Cambria Math" panose="02040503050406030204" pitchFamily="18" charset="0"/>
                                  <a:ea typeface="Times New Roman" panose="02020603050405020304" pitchFamily="18" charset="0"/>
                                </a:rPr>
                                <m:t>4</m:t>
                              </m:r>
                              <m:r>
                                <a:rPr lang="pt-BR" sz="2400" i="1">
                                  <a:effectLst/>
                                  <a:latin typeface="Cambria Math" panose="02040503050406030204" pitchFamily="18" charset="0"/>
                                  <a:ea typeface="Times New Roman" panose="02020603050405020304" pitchFamily="18" charset="0"/>
                                </a:rPr>
                                <m:t>−121</m:t>
                              </m:r>
                            </m:num>
                            <m:den>
                              <m:r>
                                <a:rPr lang="pt-BR" sz="2400" i="1">
                                  <a:effectLst/>
                                  <a:latin typeface="Cambria Math" panose="02040503050406030204" pitchFamily="18" charset="0"/>
                                  <a:ea typeface="Times New Roman" panose="02020603050405020304" pitchFamily="18" charset="0"/>
                                </a:rPr>
                                <m:t>𝑍</m:t>
                              </m:r>
                            </m:den>
                          </m:f>
                        </m:sup>
                      </m:sSup>
                    </m:oMath>
                  </m:oMathPara>
                </a14:m>
                <a:endParaRPr lang="pt-BR" sz="2400" dirty="0">
                  <a:effectLst/>
                  <a:latin typeface="Times New Roman" panose="02020603050405020304" pitchFamily="18" charset="0"/>
                  <a:ea typeface="Times New Roman" panose="02020603050405020304" pitchFamily="18" charset="0"/>
                </a:endParaRPr>
              </a:p>
              <a:p>
                <a:pPr algn="just">
                  <a:spcAft>
                    <a:spcPts val="0"/>
                  </a:spcAft>
                </a:pPr>
                <a:r>
                  <a:rPr lang="pt-BR" sz="2400" dirty="0">
                    <a:effectLst/>
                    <a:latin typeface="Times New Roman" panose="02020603050405020304" pitchFamily="18" charset="0"/>
                    <a:ea typeface="Times New Roman" panose="02020603050405020304" pitchFamily="18" charset="0"/>
                  </a:rPr>
                  <a:t> </a:t>
                </a:r>
              </a:p>
              <a:p>
                <a:pPr algn="just">
                  <a:spcAft>
                    <a:spcPts val="0"/>
                  </a:spcAft>
                </a:pPr>
                <a14:m>
                  <m:oMathPara xmlns:m="http://schemas.openxmlformats.org/officeDocument/2006/math">
                    <m:oMathParaPr>
                      <m:jc m:val="centerGroup"/>
                    </m:oMathParaPr>
                    <m:oMath xmlns:m="http://schemas.openxmlformats.org/officeDocument/2006/math">
                      <m:sSub>
                        <m:sSubPr>
                          <m:ctrlPr>
                            <a:rPr lang="pt-BR" sz="2400" i="1">
                              <a:effectLst/>
                              <a:latin typeface="Cambria Math" panose="02040503050406030204" pitchFamily="18" charset="0"/>
                              <a:ea typeface="Times New Roman" panose="02020603050405020304" pitchFamily="18" charset="0"/>
                            </a:rPr>
                          </m:ctrlPr>
                        </m:sSubPr>
                        <m:e>
                          <m:r>
                            <a:rPr lang="pt-BR" sz="2400" i="1">
                              <a:effectLst/>
                              <a:latin typeface="Cambria Math" panose="02040503050406030204" pitchFamily="18" charset="0"/>
                              <a:ea typeface="Times New Roman" panose="02020603050405020304" pitchFamily="18" charset="0"/>
                            </a:rPr>
                            <m:t>𝐷</m:t>
                          </m:r>
                        </m:e>
                        <m:sub>
                          <m:r>
                            <a:rPr lang="pt-BR" sz="2400" i="1">
                              <a:effectLst/>
                              <a:latin typeface="Cambria Math" panose="02040503050406030204" pitchFamily="18" charset="0"/>
                              <a:ea typeface="Times New Roman" panose="02020603050405020304" pitchFamily="18" charset="0"/>
                            </a:rPr>
                            <m:t>13</m:t>
                          </m:r>
                          <m:r>
                            <a:rPr lang="pt-BR" sz="2400" b="0" i="1" smtClean="0">
                              <a:effectLst/>
                              <a:latin typeface="Cambria Math" panose="02040503050406030204" pitchFamily="18" charset="0"/>
                              <a:ea typeface="Times New Roman" panose="02020603050405020304" pitchFamily="18" charset="0"/>
                            </a:rPr>
                            <m:t>4</m:t>
                          </m:r>
                        </m:sub>
                      </m:sSub>
                      <m:r>
                        <a:rPr lang="pt-BR" sz="2400" i="1">
                          <a:effectLst/>
                          <a:latin typeface="Cambria Math" panose="02040503050406030204" pitchFamily="18" charset="0"/>
                          <a:ea typeface="Times New Roman" panose="02020603050405020304" pitchFamily="18" charset="0"/>
                        </a:rPr>
                        <m:t>=1,</m:t>
                      </m:r>
                      <m:r>
                        <a:rPr lang="pt-BR" sz="2400" b="0" i="1" smtClean="0">
                          <a:effectLst/>
                          <a:latin typeface="Cambria Math" panose="02040503050406030204" pitchFamily="18" charset="0"/>
                          <a:ea typeface="Times New Roman" panose="02020603050405020304" pitchFamily="18" charset="0"/>
                        </a:rPr>
                        <m:t>9</m:t>
                      </m:r>
                      <m:r>
                        <a:rPr lang="pt-BR" sz="2400" i="1">
                          <a:effectLst/>
                          <a:latin typeface="Cambria Math" panose="02040503050406030204" pitchFamily="18" charset="0"/>
                          <a:ea typeface="Times New Roman" panose="02020603050405020304" pitchFamily="18" charset="0"/>
                        </a:rPr>
                        <m:t>∗</m:t>
                      </m:r>
                      <m:sSup>
                        <m:sSupPr>
                          <m:ctrlPr>
                            <a:rPr lang="pt-BR" sz="2400" i="1">
                              <a:effectLst/>
                              <a:latin typeface="Cambria Math" panose="02040503050406030204" pitchFamily="18" charset="0"/>
                              <a:ea typeface="Times New Roman" panose="02020603050405020304" pitchFamily="18" charset="0"/>
                            </a:rPr>
                          </m:ctrlPr>
                        </m:sSupPr>
                        <m:e>
                          <m:r>
                            <a:rPr lang="pt-BR" sz="2400" i="1">
                              <a:effectLst/>
                              <a:latin typeface="Cambria Math" panose="02040503050406030204" pitchFamily="18" charset="0"/>
                              <a:ea typeface="Times New Roman" panose="02020603050405020304" pitchFamily="18" charset="0"/>
                            </a:rPr>
                            <m:t>10</m:t>
                          </m:r>
                        </m:e>
                        <m:sup>
                          <m:r>
                            <a:rPr lang="pt-BR" sz="2400" i="1">
                              <a:effectLst/>
                              <a:latin typeface="Cambria Math" panose="02040503050406030204" pitchFamily="18" charset="0"/>
                              <a:ea typeface="Times New Roman" panose="02020603050405020304" pitchFamily="18" charset="0"/>
                            </a:rPr>
                            <m:t>−</m:t>
                          </m:r>
                          <m:f>
                            <m:fPr>
                              <m:ctrlPr>
                                <a:rPr lang="pt-BR" sz="2400" i="1">
                                  <a:effectLst/>
                                  <a:latin typeface="Cambria Math" panose="02040503050406030204" pitchFamily="18" charset="0"/>
                                  <a:ea typeface="Times New Roman" panose="02020603050405020304" pitchFamily="18" charset="0"/>
                                </a:rPr>
                              </m:ctrlPr>
                            </m:fPr>
                            <m:num>
                              <m:r>
                                <a:rPr lang="pt-BR" sz="2400" i="1">
                                  <a:effectLst/>
                                  <a:latin typeface="Cambria Math" panose="02040503050406030204" pitchFamily="18" charset="0"/>
                                  <a:ea typeface="Times New Roman" panose="02020603050405020304" pitchFamily="18" charset="0"/>
                                </a:rPr>
                                <m:t>13</m:t>
                              </m:r>
                              <m:r>
                                <a:rPr lang="pt-BR" sz="2400" b="0" i="1" smtClean="0">
                                  <a:effectLst/>
                                  <a:latin typeface="Cambria Math" panose="02040503050406030204" pitchFamily="18" charset="0"/>
                                  <a:ea typeface="Times New Roman" panose="02020603050405020304" pitchFamily="18" charset="0"/>
                                </a:rPr>
                                <m:t>4</m:t>
                              </m:r>
                              <m:r>
                                <a:rPr lang="pt-BR" sz="2400" i="1">
                                  <a:effectLst/>
                                  <a:latin typeface="Cambria Math" panose="02040503050406030204" pitchFamily="18" charset="0"/>
                                  <a:ea typeface="Times New Roman" panose="02020603050405020304" pitchFamily="18" charset="0"/>
                                </a:rPr>
                                <m:t>−121</m:t>
                              </m:r>
                            </m:num>
                            <m:den>
                              <m:r>
                                <a:rPr lang="pt-BR" sz="2400" i="1">
                                  <a:effectLst/>
                                  <a:latin typeface="Cambria Math" panose="02040503050406030204" pitchFamily="18" charset="0"/>
                                  <a:ea typeface="Times New Roman" panose="02020603050405020304" pitchFamily="18" charset="0"/>
                                </a:rPr>
                                <m:t>2</m:t>
                              </m:r>
                              <m:r>
                                <a:rPr lang="pt-BR" sz="2400" b="0" i="1" smtClean="0">
                                  <a:effectLst/>
                                  <a:latin typeface="Cambria Math" panose="02040503050406030204" pitchFamily="18" charset="0"/>
                                  <a:ea typeface="Times New Roman" panose="02020603050405020304" pitchFamily="18" charset="0"/>
                                </a:rPr>
                                <m:t>0</m:t>
                              </m:r>
                            </m:den>
                          </m:f>
                        </m:sup>
                      </m:sSup>
                    </m:oMath>
                  </m:oMathPara>
                </a14:m>
                <a:endParaRPr lang="pt-BR" sz="2400" dirty="0">
                  <a:effectLst/>
                  <a:latin typeface="Times New Roman" panose="02020603050405020304" pitchFamily="18" charset="0"/>
                  <a:ea typeface="Times New Roman" panose="02020603050405020304" pitchFamily="18" charset="0"/>
                </a:endParaRPr>
              </a:p>
              <a:p>
                <a:pPr algn="just">
                  <a:spcAft>
                    <a:spcPts val="0"/>
                  </a:spcAft>
                </a:pPr>
                <a:r>
                  <a:rPr lang="pt-BR" sz="2400" dirty="0">
                    <a:effectLst/>
                    <a:latin typeface="Times New Roman" panose="02020603050405020304" pitchFamily="18" charset="0"/>
                    <a:ea typeface="Times New Roman" panose="02020603050405020304" pitchFamily="18" charset="0"/>
                  </a:rPr>
                  <a:t> </a:t>
                </a:r>
              </a:p>
              <a:p>
                <a:pPr algn="just">
                  <a:spcAft>
                    <a:spcPts val="0"/>
                  </a:spcAft>
                </a:pPr>
                <a14:m>
                  <m:oMathPara xmlns:m="http://schemas.openxmlformats.org/officeDocument/2006/math">
                    <m:oMathParaPr>
                      <m:jc m:val="centerGroup"/>
                    </m:oMathParaPr>
                    <m:oMath xmlns:m="http://schemas.openxmlformats.org/officeDocument/2006/math">
                      <m:sSub>
                        <m:sSubPr>
                          <m:ctrlPr>
                            <a:rPr lang="pt-BR" sz="2400" i="1">
                              <a:effectLst/>
                              <a:latin typeface="Cambria Math" panose="02040503050406030204" pitchFamily="18" charset="0"/>
                              <a:ea typeface="Times New Roman" panose="02020603050405020304" pitchFamily="18" charset="0"/>
                            </a:rPr>
                          </m:ctrlPr>
                        </m:sSubPr>
                        <m:e>
                          <m:r>
                            <a:rPr lang="pt-BR" sz="2400" i="1">
                              <a:effectLst/>
                              <a:latin typeface="Cambria Math" panose="02040503050406030204" pitchFamily="18" charset="0"/>
                              <a:ea typeface="Times New Roman" panose="02020603050405020304" pitchFamily="18" charset="0"/>
                            </a:rPr>
                            <m:t>𝐷</m:t>
                          </m:r>
                        </m:e>
                        <m:sub>
                          <m:r>
                            <a:rPr lang="pt-BR" sz="2400" i="1">
                              <a:effectLst/>
                              <a:latin typeface="Cambria Math" panose="02040503050406030204" pitchFamily="18" charset="0"/>
                              <a:ea typeface="Times New Roman" panose="02020603050405020304" pitchFamily="18" charset="0"/>
                            </a:rPr>
                            <m:t>13</m:t>
                          </m:r>
                          <m:r>
                            <a:rPr lang="pt-BR" sz="2400" b="0" i="1" smtClean="0">
                              <a:effectLst/>
                              <a:latin typeface="Cambria Math" panose="02040503050406030204" pitchFamily="18" charset="0"/>
                              <a:ea typeface="Times New Roman" panose="02020603050405020304" pitchFamily="18" charset="0"/>
                            </a:rPr>
                            <m:t>4</m:t>
                          </m:r>
                        </m:sub>
                      </m:sSub>
                      <m:r>
                        <a:rPr lang="pt-BR" sz="2400" i="1">
                          <a:effectLst/>
                          <a:latin typeface="Cambria Math" panose="02040503050406030204" pitchFamily="18" charset="0"/>
                          <a:ea typeface="Times New Roman" panose="02020603050405020304" pitchFamily="18" charset="0"/>
                        </a:rPr>
                        <m:t>=0,4</m:t>
                      </m:r>
                      <m:r>
                        <a:rPr lang="pt-BR" sz="2400" b="0" i="1" smtClean="0">
                          <a:effectLst/>
                          <a:latin typeface="Cambria Math" panose="02040503050406030204" pitchFamily="18" charset="0"/>
                          <a:ea typeface="Times New Roman" panose="02020603050405020304" pitchFamily="18" charset="0"/>
                        </a:rPr>
                        <m:t>3</m:t>
                      </m:r>
                      <m:r>
                        <a:rPr lang="pt-BR" sz="2400" i="1">
                          <a:effectLst/>
                          <a:latin typeface="Cambria Math" panose="02040503050406030204" pitchFamily="18" charset="0"/>
                          <a:ea typeface="Times New Roman" panose="02020603050405020304" pitchFamily="18" charset="0"/>
                        </a:rPr>
                        <m:t> </m:t>
                      </m:r>
                      <m:r>
                        <a:rPr lang="pt-BR" sz="2400" i="1">
                          <a:effectLst/>
                          <a:latin typeface="Cambria Math" panose="02040503050406030204" pitchFamily="18" charset="0"/>
                          <a:ea typeface="Times New Roman" panose="02020603050405020304" pitchFamily="18" charset="0"/>
                        </a:rPr>
                        <m:t>𝑚𝑖𝑛</m:t>
                      </m:r>
                    </m:oMath>
                  </m:oMathPara>
                </a14:m>
                <a:endParaRPr lang="pt-BR" sz="2400" dirty="0">
                  <a:effectLst/>
                  <a:latin typeface="Times New Roman" panose="02020603050405020304" pitchFamily="18" charset="0"/>
                  <a:ea typeface="Times New Roman" panose="02020603050405020304" pitchFamily="18" charset="0"/>
                </a:endParaRPr>
              </a:p>
            </p:txBody>
          </p:sp>
        </mc:Choice>
        <mc:Fallback xmlns="">
          <p:sp>
            <p:nvSpPr>
              <p:cNvPr id="7" name="Retângulo 6"/>
              <p:cNvSpPr>
                <a:spLocks noRot="1" noChangeAspect="1" noMove="1" noResize="1" noEditPoints="1" noAdjustHandles="1" noChangeArrowheads="1" noChangeShapeType="1" noTextEdit="1"/>
              </p:cNvSpPr>
              <p:nvPr/>
            </p:nvSpPr>
            <p:spPr>
              <a:xfrm>
                <a:off x="0" y="3352800"/>
                <a:ext cx="4572000" cy="2282420"/>
              </a:xfrm>
              <a:prstGeom prst="rect">
                <a:avLst/>
              </a:prstGeom>
              <a:blipFill rotWithShape="0">
                <a:blip r:embed="rId5"/>
                <a:stretch>
                  <a:fillRect/>
                </a:stretch>
              </a:blipFill>
            </p:spPr>
            <p:txBody>
              <a:bodyPr/>
              <a:lstStyle/>
              <a:p>
                <a:r>
                  <a:rPr lang="pt-BR">
                    <a:noFill/>
                  </a:rPr>
                  <a:t> </a:t>
                </a:r>
              </a:p>
            </p:txBody>
          </p:sp>
        </mc:Fallback>
      </mc:AlternateContent>
      <p:sp>
        <p:nvSpPr>
          <p:cNvPr id="4" name="Espaço Reservado para Número de Slide 3"/>
          <p:cNvSpPr>
            <a:spLocks noGrp="1"/>
          </p:cNvSpPr>
          <p:nvPr>
            <p:ph type="sldNum" sz="quarter" idx="12"/>
          </p:nvPr>
        </p:nvSpPr>
        <p:spPr/>
        <p:txBody>
          <a:bodyPr/>
          <a:lstStyle/>
          <a:p>
            <a:fld id="{238293A7-3D95-47E3-914D-056184EAA198}" type="slidenum">
              <a:rPr lang="en-US" smtClean="0"/>
              <a:pPr/>
              <a:t>16</a:t>
            </a:fld>
            <a:endParaRPr lang="en-US" dirty="0"/>
          </a:p>
        </p:txBody>
      </p:sp>
      <p:pic>
        <p:nvPicPr>
          <p:cNvPr id="6" name="Image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1187451"/>
            <a:ext cx="3639749" cy="2697162"/>
          </a:xfrm>
          <a:prstGeom prst="rect">
            <a:avLst/>
          </a:prstGeom>
        </p:spPr>
      </p:pic>
    </p:spTree>
    <p:extLst>
      <p:ext uri="{BB962C8B-B14F-4D97-AF65-F5344CB8AC3E}">
        <p14:creationId xmlns:p14="http://schemas.microsoft.com/office/powerpoint/2010/main" val="3468441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304800"/>
            <a:ext cx="8229600" cy="838200"/>
          </a:xfrm>
        </p:spPr>
        <p:txBody>
          <a:bodyPr>
            <a:normAutofit fontScale="90000"/>
          </a:bodyPr>
          <a:lstStyle/>
          <a:p>
            <a:r>
              <a:rPr lang="en-US" sz="4400" dirty="0" smtClean="0"/>
              <a:t>Integrating F0 @ 134ºC/4 min cycles</a:t>
            </a:r>
            <a:endParaRPr lang="en-US" sz="4400" dirty="0"/>
          </a:p>
        </p:txBody>
      </p:sp>
      <p:sp>
        <p:nvSpPr>
          <p:cNvPr id="5" name="Espaço Reservado para Conteúdo 4"/>
          <p:cNvSpPr>
            <a:spLocks noGrp="1"/>
          </p:cNvSpPr>
          <p:nvPr>
            <p:ph sz="half" idx="2"/>
          </p:nvPr>
        </p:nvSpPr>
        <p:spPr>
          <a:xfrm>
            <a:off x="368808" y="1600200"/>
            <a:ext cx="4038600" cy="4525963"/>
          </a:xfrm>
        </p:spPr>
        <p:txBody>
          <a:bodyPr>
            <a:normAutofit/>
          </a:bodyPr>
          <a:lstStyle/>
          <a:p>
            <a:r>
              <a:rPr lang="en-US" dirty="0" smtClean="0">
                <a:solidFill>
                  <a:srgbClr val="FFC000"/>
                </a:solidFill>
              </a:rPr>
              <a:t>Theory Based</a:t>
            </a:r>
          </a:p>
          <a:p>
            <a:pPr lvl="1"/>
            <a:r>
              <a:rPr lang="en-US" dirty="0" smtClean="0"/>
              <a:t>D</a:t>
            </a:r>
            <a:r>
              <a:rPr lang="en-US" baseline="-25000" dirty="0" smtClean="0"/>
              <a:t>121</a:t>
            </a:r>
            <a:r>
              <a:rPr lang="en-US" dirty="0" smtClean="0"/>
              <a:t> = 1 minute</a:t>
            </a:r>
          </a:p>
          <a:p>
            <a:pPr lvl="1"/>
            <a:r>
              <a:rPr lang="en-US" dirty="0" smtClean="0"/>
              <a:t>Z = 10ºC</a:t>
            </a:r>
          </a:p>
          <a:p>
            <a:pPr lvl="1"/>
            <a:r>
              <a:rPr lang="en-US" dirty="0" err="1" smtClean="0"/>
              <a:t>Tref</a:t>
            </a:r>
            <a:r>
              <a:rPr lang="en-US" dirty="0" smtClean="0"/>
              <a:t> = 121ºC</a:t>
            </a:r>
          </a:p>
          <a:p>
            <a:r>
              <a:rPr lang="en-US" dirty="0" smtClean="0">
                <a:solidFill>
                  <a:srgbClr val="FF0000"/>
                </a:solidFill>
              </a:rPr>
              <a:t>Based on BI @ 121ºC</a:t>
            </a:r>
          </a:p>
          <a:p>
            <a:pPr lvl="1"/>
            <a:r>
              <a:rPr lang="en-US" dirty="0" smtClean="0"/>
              <a:t>D</a:t>
            </a:r>
            <a:r>
              <a:rPr lang="en-US" baseline="-25000" dirty="0" smtClean="0"/>
              <a:t>121</a:t>
            </a:r>
            <a:r>
              <a:rPr lang="en-US" dirty="0" smtClean="0"/>
              <a:t> = 1,9 minutes</a:t>
            </a:r>
          </a:p>
          <a:p>
            <a:pPr lvl="1"/>
            <a:r>
              <a:rPr lang="en-US" dirty="0" smtClean="0"/>
              <a:t>Z = 20ºC</a:t>
            </a:r>
          </a:p>
          <a:p>
            <a:pPr lvl="1"/>
            <a:r>
              <a:rPr lang="en-US" dirty="0" err="1" smtClean="0"/>
              <a:t>Tref</a:t>
            </a:r>
            <a:r>
              <a:rPr lang="en-US" dirty="0" smtClean="0"/>
              <a:t> = 121ºC</a:t>
            </a:r>
          </a:p>
          <a:p>
            <a:r>
              <a:rPr lang="en-US" dirty="0" smtClean="0">
                <a:solidFill>
                  <a:srgbClr val="00B050"/>
                </a:solidFill>
              </a:rPr>
              <a:t>Based on calculated D</a:t>
            </a:r>
            <a:r>
              <a:rPr lang="en-US" baseline="-25000" dirty="0" smtClean="0">
                <a:solidFill>
                  <a:srgbClr val="00B050"/>
                </a:solidFill>
              </a:rPr>
              <a:t>134</a:t>
            </a:r>
            <a:r>
              <a:rPr lang="en-US" dirty="0" smtClean="0">
                <a:solidFill>
                  <a:srgbClr val="00B050"/>
                </a:solidFill>
              </a:rPr>
              <a:t> value</a:t>
            </a:r>
          </a:p>
          <a:p>
            <a:pPr lvl="1"/>
            <a:r>
              <a:rPr lang="en-US" dirty="0" smtClean="0"/>
              <a:t>D</a:t>
            </a:r>
            <a:r>
              <a:rPr lang="en-US" baseline="-25000" dirty="0" smtClean="0"/>
              <a:t>134</a:t>
            </a:r>
            <a:r>
              <a:rPr lang="en-US" dirty="0" smtClean="0"/>
              <a:t> = 0,43 minutes</a:t>
            </a:r>
          </a:p>
          <a:p>
            <a:pPr lvl="1"/>
            <a:r>
              <a:rPr lang="en-US" dirty="0" smtClean="0"/>
              <a:t>Z = 20ºC</a:t>
            </a:r>
          </a:p>
          <a:p>
            <a:pPr lvl="1"/>
            <a:r>
              <a:rPr lang="en-US" dirty="0" err="1" smtClean="0"/>
              <a:t>Tref</a:t>
            </a:r>
            <a:r>
              <a:rPr lang="en-US" dirty="0" smtClean="0"/>
              <a:t> = 134ºC</a:t>
            </a:r>
            <a:endParaRPr lang="en-US" dirty="0"/>
          </a:p>
        </p:txBody>
      </p:sp>
      <p:sp>
        <p:nvSpPr>
          <p:cNvPr id="2" name="Espaço Reservado para Conteúdo 1"/>
          <p:cNvSpPr>
            <a:spLocks noGrp="1"/>
          </p:cNvSpPr>
          <p:nvPr>
            <p:ph sz="quarter" idx="13"/>
          </p:nvPr>
        </p:nvSpPr>
        <p:spPr>
          <a:xfrm>
            <a:off x="4416552" y="1600200"/>
            <a:ext cx="4041648" cy="4526280"/>
          </a:xfrm>
        </p:spPr>
        <p:txBody>
          <a:bodyPr>
            <a:normAutofit/>
          </a:bodyPr>
          <a:lstStyle/>
          <a:p>
            <a:endParaRPr lang="en-US" dirty="0" smtClean="0"/>
          </a:p>
          <a:p>
            <a:r>
              <a:rPr lang="en-US" dirty="0" smtClean="0">
                <a:solidFill>
                  <a:srgbClr val="FFC000"/>
                </a:solidFill>
              </a:rPr>
              <a:t>Lethality = 159 minutes</a:t>
            </a:r>
          </a:p>
          <a:p>
            <a:endParaRPr lang="pt-BR" dirty="0" smtClean="0"/>
          </a:p>
          <a:p>
            <a:endParaRPr lang="pt-BR" dirty="0" smtClean="0"/>
          </a:p>
          <a:p>
            <a:r>
              <a:rPr lang="en-US" dirty="0" smtClean="0">
                <a:solidFill>
                  <a:srgbClr val="FF0000"/>
                </a:solidFill>
              </a:rPr>
              <a:t>Lethality</a:t>
            </a:r>
            <a:r>
              <a:rPr lang="pt-BR" dirty="0" smtClean="0">
                <a:solidFill>
                  <a:srgbClr val="FF0000"/>
                </a:solidFill>
              </a:rPr>
              <a:t> = 25 minutes</a:t>
            </a:r>
          </a:p>
          <a:p>
            <a:endParaRPr lang="pt-BR" dirty="0" smtClean="0"/>
          </a:p>
          <a:p>
            <a:endParaRPr lang="pt-BR" dirty="0"/>
          </a:p>
          <a:p>
            <a:r>
              <a:rPr lang="en-US" dirty="0" smtClean="0">
                <a:solidFill>
                  <a:srgbClr val="00B050"/>
                </a:solidFill>
              </a:rPr>
              <a:t>Lethality</a:t>
            </a:r>
            <a:r>
              <a:rPr lang="pt-BR" dirty="0" smtClean="0">
                <a:solidFill>
                  <a:srgbClr val="00B050"/>
                </a:solidFill>
              </a:rPr>
              <a:t> = 4,96 minutes</a:t>
            </a:r>
            <a:endParaRPr lang="en-US" dirty="0">
              <a:solidFill>
                <a:srgbClr val="00B050"/>
              </a:solidFill>
            </a:endParaRPr>
          </a:p>
        </p:txBody>
      </p:sp>
      <p:sp>
        <p:nvSpPr>
          <p:cNvPr id="3" name="Espaço Reservado para Número de Slide 2"/>
          <p:cNvSpPr>
            <a:spLocks noGrp="1"/>
          </p:cNvSpPr>
          <p:nvPr>
            <p:ph type="sldNum" sz="quarter" idx="12"/>
          </p:nvPr>
        </p:nvSpPr>
        <p:spPr/>
        <p:txBody>
          <a:bodyPr/>
          <a:lstStyle/>
          <a:p>
            <a:fld id="{238293A7-3D95-47E3-914D-056184EAA198}" type="slidenum">
              <a:rPr lang="en-US" smtClean="0"/>
              <a:pPr/>
              <a:t>17</a:t>
            </a:fld>
            <a:endParaRPr lang="en-US" dirty="0"/>
          </a:p>
        </p:txBody>
      </p:sp>
    </p:spTree>
    <p:extLst>
      <p:ext uri="{BB962C8B-B14F-4D97-AF65-F5344CB8AC3E}">
        <p14:creationId xmlns:p14="http://schemas.microsoft.com/office/powerpoint/2010/main" val="17556390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30"/>
          <p:cNvSpPr/>
          <p:nvPr/>
        </p:nvSpPr>
        <p:spPr bwMode="auto">
          <a:xfrm>
            <a:off x="3004635" y="3573016"/>
            <a:ext cx="3511581" cy="2160240"/>
          </a:xfrm>
          <a:prstGeom prst="rect">
            <a:avLst/>
          </a:pr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Título 2"/>
          <p:cNvSpPr>
            <a:spLocks noGrp="1"/>
          </p:cNvSpPr>
          <p:nvPr>
            <p:ph type="title"/>
          </p:nvPr>
        </p:nvSpPr>
        <p:spPr>
          <a:xfrm>
            <a:off x="457200" y="263826"/>
            <a:ext cx="8229600" cy="943554"/>
          </a:xfrm>
        </p:spPr>
        <p:txBody>
          <a:bodyPr/>
          <a:lstStyle/>
          <a:p>
            <a:r>
              <a:rPr lang="pt-BR" sz="4400" dirty="0" err="1" smtClean="0"/>
              <a:t>Monitoring</a:t>
            </a:r>
            <a:r>
              <a:rPr lang="pt-BR" sz="4400" dirty="0" smtClean="0"/>
              <a:t> 134ºC/4 min </a:t>
            </a:r>
            <a:r>
              <a:rPr lang="en-US" sz="4400" dirty="0" smtClean="0"/>
              <a:t>cycles</a:t>
            </a:r>
            <a:endParaRPr lang="en-US" sz="4400" dirty="0"/>
          </a:p>
        </p:txBody>
      </p:sp>
      <p:pic>
        <p:nvPicPr>
          <p:cNvPr id="30" name="Espaço Reservado para Conteúdo 2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70836" y="3683174"/>
            <a:ext cx="1221581" cy="1371600"/>
          </a:xfrm>
        </p:spPr>
      </p:pic>
      <p:grpSp>
        <p:nvGrpSpPr>
          <p:cNvPr id="4" name="Grupo 3"/>
          <p:cNvGrpSpPr>
            <a:grpSpLocks noChangeAspect="1"/>
          </p:cNvGrpSpPr>
          <p:nvPr/>
        </p:nvGrpSpPr>
        <p:grpSpPr>
          <a:xfrm>
            <a:off x="3004635" y="3683175"/>
            <a:ext cx="3309669" cy="1817522"/>
            <a:chOff x="737174" y="1820562"/>
            <a:chExt cx="7302956" cy="3380995"/>
          </a:xfrm>
        </p:grpSpPr>
        <p:cxnSp>
          <p:nvCxnSpPr>
            <p:cNvPr id="5" name="Conector reto 4"/>
            <p:cNvCxnSpPr/>
            <p:nvPr/>
          </p:nvCxnSpPr>
          <p:spPr>
            <a:xfrm>
              <a:off x="1469735" y="1820562"/>
              <a:ext cx="0" cy="3376876"/>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1469735" y="5197437"/>
              <a:ext cx="6550508"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Forma livre 6"/>
            <p:cNvSpPr/>
            <p:nvPr/>
          </p:nvSpPr>
          <p:spPr>
            <a:xfrm>
              <a:off x="1483798" y="2396260"/>
              <a:ext cx="6498882" cy="2730333"/>
            </a:xfrm>
            <a:custGeom>
              <a:avLst/>
              <a:gdLst>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63827 w 4637903"/>
                <a:gd name="connsiteY7" fmla="*/ 1968843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63827 w 4637903"/>
                <a:gd name="connsiteY7" fmla="*/ 1968843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66054 w 4637903"/>
                <a:gd name="connsiteY12" fmla="*/ 1902941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023288 w 4637903"/>
                <a:gd name="connsiteY11" fmla="*/ 1178010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023288 w 4637903"/>
                <a:gd name="connsiteY11" fmla="*/ 1178010 h 1927654"/>
                <a:gd name="connsiteX12" fmla="*/ 4102442 w 4637903"/>
                <a:gd name="connsiteY12" fmla="*/ 749643 h 1927654"/>
                <a:gd name="connsiteX13" fmla="*/ 4637903 w 4637903"/>
                <a:gd name="connsiteY13" fmla="*/ 1285103 h 1927654"/>
                <a:gd name="connsiteX0" fmla="*/ 0 w 4753233"/>
                <a:gd name="connsiteY0" fmla="*/ 1202724 h 1927654"/>
                <a:gd name="connsiteX1" fmla="*/ 263611 w 4753233"/>
                <a:gd name="connsiteY1" fmla="*/ 1911179 h 1927654"/>
                <a:gd name="connsiteX2" fmla="*/ 387179 w 4753233"/>
                <a:gd name="connsiteY2" fmla="*/ 741406 h 1927654"/>
                <a:gd name="connsiteX3" fmla="*/ 502509 w 4753233"/>
                <a:gd name="connsiteY3" fmla="*/ 1919416 h 1927654"/>
                <a:gd name="connsiteX4" fmla="*/ 626076 w 4753233"/>
                <a:gd name="connsiteY4" fmla="*/ 700216 h 1927654"/>
                <a:gd name="connsiteX5" fmla="*/ 716692 w 4753233"/>
                <a:gd name="connsiteY5" fmla="*/ 1927654 h 1927654"/>
                <a:gd name="connsiteX6" fmla="*/ 881449 w 4753233"/>
                <a:gd name="connsiteY6" fmla="*/ 642552 h 1927654"/>
                <a:gd name="connsiteX7" fmla="*/ 980303 w 4753233"/>
                <a:gd name="connsiteY7" fmla="*/ 1919416 h 1927654"/>
                <a:gd name="connsiteX8" fmla="*/ 1227438 w 4753233"/>
                <a:gd name="connsiteY8" fmla="*/ 584887 h 1927654"/>
                <a:gd name="connsiteX9" fmla="*/ 1565189 w 4753233"/>
                <a:gd name="connsiteY9" fmla="*/ 24714 h 1927654"/>
                <a:gd name="connsiteX10" fmla="*/ 2290119 w 4753233"/>
                <a:gd name="connsiteY10" fmla="*/ 0 h 1927654"/>
                <a:gd name="connsiteX11" fmla="*/ 3023288 w 4753233"/>
                <a:gd name="connsiteY11" fmla="*/ 1178010 h 1927654"/>
                <a:gd name="connsiteX12" fmla="*/ 4102442 w 4753233"/>
                <a:gd name="connsiteY12" fmla="*/ 749643 h 1927654"/>
                <a:gd name="connsiteX13" fmla="*/ 4753233 w 4753233"/>
                <a:gd name="connsiteY13" fmla="*/ 955590 h 1927654"/>
                <a:gd name="connsiteX0" fmla="*/ 0 w 4753233"/>
                <a:gd name="connsiteY0" fmla="*/ 1202724 h 1927654"/>
                <a:gd name="connsiteX1" fmla="*/ 263611 w 4753233"/>
                <a:gd name="connsiteY1" fmla="*/ 1911179 h 1927654"/>
                <a:gd name="connsiteX2" fmla="*/ 387179 w 4753233"/>
                <a:gd name="connsiteY2" fmla="*/ 741406 h 1927654"/>
                <a:gd name="connsiteX3" fmla="*/ 502509 w 4753233"/>
                <a:gd name="connsiteY3" fmla="*/ 1919416 h 1927654"/>
                <a:gd name="connsiteX4" fmla="*/ 626076 w 4753233"/>
                <a:gd name="connsiteY4" fmla="*/ 700216 h 1927654"/>
                <a:gd name="connsiteX5" fmla="*/ 716692 w 4753233"/>
                <a:gd name="connsiteY5" fmla="*/ 1927654 h 1927654"/>
                <a:gd name="connsiteX6" fmla="*/ 881449 w 4753233"/>
                <a:gd name="connsiteY6" fmla="*/ 642552 h 1927654"/>
                <a:gd name="connsiteX7" fmla="*/ 980303 w 4753233"/>
                <a:gd name="connsiteY7" fmla="*/ 1919416 h 1927654"/>
                <a:gd name="connsiteX8" fmla="*/ 1227438 w 4753233"/>
                <a:gd name="connsiteY8" fmla="*/ 584887 h 1927654"/>
                <a:gd name="connsiteX9" fmla="*/ 1565189 w 4753233"/>
                <a:gd name="connsiteY9" fmla="*/ 24714 h 1927654"/>
                <a:gd name="connsiteX10" fmla="*/ 2290119 w 4753233"/>
                <a:gd name="connsiteY10" fmla="*/ 0 h 1927654"/>
                <a:gd name="connsiteX11" fmla="*/ 3023288 w 4753233"/>
                <a:gd name="connsiteY11" fmla="*/ 1178010 h 1927654"/>
                <a:gd name="connsiteX12" fmla="*/ 4127156 w 4753233"/>
                <a:gd name="connsiteY12" fmla="*/ 461319 h 1927654"/>
                <a:gd name="connsiteX13" fmla="*/ 4753233 w 4753233"/>
                <a:gd name="connsiteY13" fmla="*/ 955590 h 1927654"/>
                <a:gd name="connsiteX0" fmla="*/ 0 w 4728519"/>
                <a:gd name="connsiteY0" fmla="*/ 1202724 h 1927654"/>
                <a:gd name="connsiteX1" fmla="*/ 263611 w 4728519"/>
                <a:gd name="connsiteY1" fmla="*/ 1911179 h 1927654"/>
                <a:gd name="connsiteX2" fmla="*/ 387179 w 4728519"/>
                <a:gd name="connsiteY2" fmla="*/ 741406 h 1927654"/>
                <a:gd name="connsiteX3" fmla="*/ 502509 w 4728519"/>
                <a:gd name="connsiteY3" fmla="*/ 1919416 h 1927654"/>
                <a:gd name="connsiteX4" fmla="*/ 626076 w 4728519"/>
                <a:gd name="connsiteY4" fmla="*/ 700216 h 1927654"/>
                <a:gd name="connsiteX5" fmla="*/ 716692 w 4728519"/>
                <a:gd name="connsiteY5" fmla="*/ 1927654 h 1927654"/>
                <a:gd name="connsiteX6" fmla="*/ 881449 w 4728519"/>
                <a:gd name="connsiteY6" fmla="*/ 642552 h 1927654"/>
                <a:gd name="connsiteX7" fmla="*/ 980303 w 4728519"/>
                <a:gd name="connsiteY7" fmla="*/ 1919416 h 1927654"/>
                <a:gd name="connsiteX8" fmla="*/ 1227438 w 4728519"/>
                <a:gd name="connsiteY8" fmla="*/ 584887 h 1927654"/>
                <a:gd name="connsiteX9" fmla="*/ 1565189 w 4728519"/>
                <a:gd name="connsiteY9" fmla="*/ 24714 h 1927654"/>
                <a:gd name="connsiteX10" fmla="*/ 2290119 w 4728519"/>
                <a:gd name="connsiteY10" fmla="*/ 0 h 1927654"/>
                <a:gd name="connsiteX11" fmla="*/ 3023288 w 4728519"/>
                <a:gd name="connsiteY11" fmla="*/ 1178010 h 1927654"/>
                <a:gd name="connsiteX12" fmla="*/ 4127156 w 4728519"/>
                <a:gd name="connsiteY12" fmla="*/ 461319 h 1927654"/>
                <a:gd name="connsiteX13" fmla="*/ 4728519 w 4728519"/>
                <a:gd name="connsiteY13" fmla="*/ 724931 h 1927654"/>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023288 w 4728519"/>
                <a:gd name="connsiteY11" fmla="*/ 1155289 h 1904933"/>
                <a:gd name="connsiteX12" fmla="*/ 4127156 w 4728519"/>
                <a:gd name="connsiteY12" fmla="*/ 438598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994440 w 4728519"/>
                <a:gd name="connsiteY11" fmla="*/ 1138046 h 1904933"/>
                <a:gd name="connsiteX12" fmla="*/ 4127156 w 4728519"/>
                <a:gd name="connsiteY12" fmla="*/ 438598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58679"/>
                <a:gd name="connsiteY0" fmla="*/ 1180003 h 1904933"/>
                <a:gd name="connsiteX1" fmla="*/ 263611 w 4758679"/>
                <a:gd name="connsiteY1" fmla="*/ 1888458 h 1904933"/>
                <a:gd name="connsiteX2" fmla="*/ 387179 w 4758679"/>
                <a:gd name="connsiteY2" fmla="*/ 718685 h 1904933"/>
                <a:gd name="connsiteX3" fmla="*/ 502509 w 4758679"/>
                <a:gd name="connsiteY3" fmla="*/ 1896695 h 1904933"/>
                <a:gd name="connsiteX4" fmla="*/ 626076 w 4758679"/>
                <a:gd name="connsiteY4" fmla="*/ 677495 h 1904933"/>
                <a:gd name="connsiteX5" fmla="*/ 716692 w 4758679"/>
                <a:gd name="connsiteY5" fmla="*/ 1904933 h 1904933"/>
                <a:gd name="connsiteX6" fmla="*/ 881449 w 4758679"/>
                <a:gd name="connsiteY6" fmla="*/ 619831 h 1904933"/>
                <a:gd name="connsiteX7" fmla="*/ 980303 w 4758679"/>
                <a:gd name="connsiteY7" fmla="*/ 1896695 h 1904933"/>
                <a:gd name="connsiteX8" fmla="*/ 1227438 w 4758679"/>
                <a:gd name="connsiteY8" fmla="*/ 562166 h 1904933"/>
                <a:gd name="connsiteX9" fmla="*/ 1565189 w 4758679"/>
                <a:gd name="connsiteY9" fmla="*/ 1993 h 1904933"/>
                <a:gd name="connsiteX10" fmla="*/ 3026023 w 4758679"/>
                <a:gd name="connsiteY10" fmla="*/ 6017 h 1904933"/>
                <a:gd name="connsiteX11" fmla="*/ 3994440 w 4758679"/>
                <a:gd name="connsiteY11" fmla="*/ 1138046 h 1904933"/>
                <a:gd name="connsiteX12" fmla="*/ 4621780 w 4758679"/>
                <a:gd name="connsiteY12" fmla="*/ 547800 h 1904933"/>
                <a:gd name="connsiteX13" fmla="*/ 4758679 w 4758679"/>
                <a:gd name="connsiteY13" fmla="*/ 615998 h 190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8679" h="1904933">
                  <a:moveTo>
                    <a:pt x="0" y="1180003"/>
                  </a:moveTo>
                  <a:lnTo>
                    <a:pt x="263611" y="1888458"/>
                  </a:lnTo>
                  <a:lnTo>
                    <a:pt x="387179" y="718685"/>
                  </a:lnTo>
                  <a:lnTo>
                    <a:pt x="502509" y="1896695"/>
                  </a:lnTo>
                  <a:lnTo>
                    <a:pt x="626076" y="677495"/>
                  </a:lnTo>
                  <a:lnTo>
                    <a:pt x="716692" y="1904933"/>
                  </a:lnTo>
                  <a:lnTo>
                    <a:pt x="881449" y="619831"/>
                  </a:lnTo>
                  <a:lnTo>
                    <a:pt x="980303" y="1896695"/>
                  </a:lnTo>
                  <a:lnTo>
                    <a:pt x="1227438" y="562166"/>
                  </a:lnTo>
                  <a:cubicBezTo>
                    <a:pt x="1327665" y="238145"/>
                    <a:pt x="1363363" y="25334"/>
                    <a:pt x="1565189" y="1993"/>
                  </a:cubicBezTo>
                  <a:cubicBezTo>
                    <a:pt x="1806832" y="-6245"/>
                    <a:pt x="2784380" y="14255"/>
                    <a:pt x="3026023" y="6017"/>
                  </a:cubicBezTo>
                  <a:cubicBezTo>
                    <a:pt x="3217835" y="923401"/>
                    <a:pt x="3500170" y="993883"/>
                    <a:pt x="3994440" y="1138046"/>
                  </a:cubicBezTo>
                  <a:cubicBezTo>
                    <a:pt x="4260400" y="1228343"/>
                    <a:pt x="4499434" y="620439"/>
                    <a:pt x="4621780" y="547800"/>
                  </a:cubicBezTo>
                  <a:lnTo>
                    <a:pt x="4758679" y="615998"/>
                  </a:lnTo>
                </a:path>
              </a:pathLst>
            </a:custGeom>
            <a:noFill/>
            <a:ln w="127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cxnSp>
          <p:nvCxnSpPr>
            <p:cNvPr id="8" name="Conector reto 7"/>
            <p:cNvCxnSpPr/>
            <p:nvPr/>
          </p:nvCxnSpPr>
          <p:spPr>
            <a:xfrm>
              <a:off x="1469735" y="4075748"/>
              <a:ext cx="6550508" cy="11807"/>
            </a:xfrm>
            <a:prstGeom prst="line">
              <a:avLst/>
            </a:prstGeom>
            <a:ln w="12700" cmpd="sng">
              <a:prstDash val="dash"/>
            </a:ln>
          </p:spPr>
          <p:style>
            <a:lnRef idx="3">
              <a:schemeClr val="dk1"/>
            </a:lnRef>
            <a:fillRef idx="0">
              <a:schemeClr val="dk1"/>
            </a:fillRef>
            <a:effectRef idx="2">
              <a:schemeClr val="dk1"/>
            </a:effectRef>
            <a:fontRef idx="minor">
              <a:schemeClr val="tx1"/>
            </a:fontRef>
          </p:style>
        </p:cxnSp>
        <p:cxnSp>
          <p:nvCxnSpPr>
            <p:cNvPr id="9" name="Conector reto 8"/>
            <p:cNvCxnSpPr/>
            <p:nvPr/>
          </p:nvCxnSpPr>
          <p:spPr>
            <a:xfrm>
              <a:off x="1483797" y="3213818"/>
              <a:ext cx="6550508" cy="11807"/>
            </a:xfrm>
            <a:prstGeom prst="line">
              <a:avLst/>
            </a:prstGeom>
            <a:ln w="12700" cmpd="sng">
              <a:prstDash val="dash"/>
            </a:ln>
          </p:spPr>
          <p:style>
            <a:lnRef idx="3">
              <a:schemeClr val="dk1"/>
            </a:lnRef>
            <a:fillRef idx="0">
              <a:schemeClr val="dk1"/>
            </a:fillRef>
            <a:effectRef idx="2">
              <a:schemeClr val="dk1"/>
            </a:effectRef>
            <a:fontRef idx="minor">
              <a:schemeClr val="tx1"/>
            </a:fontRef>
          </p:style>
        </p:cxnSp>
        <p:cxnSp>
          <p:nvCxnSpPr>
            <p:cNvPr id="10" name="Conector reto 9"/>
            <p:cNvCxnSpPr/>
            <p:nvPr/>
          </p:nvCxnSpPr>
          <p:spPr>
            <a:xfrm>
              <a:off x="1489622" y="2442506"/>
              <a:ext cx="6550508" cy="11807"/>
            </a:xfrm>
            <a:prstGeom prst="line">
              <a:avLst/>
            </a:prstGeom>
            <a:ln w="12700" cmpd="sng">
              <a:prstDash val="dash"/>
            </a:ln>
          </p:spPr>
          <p:style>
            <a:lnRef idx="3">
              <a:schemeClr val="dk1"/>
            </a:lnRef>
            <a:fillRef idx="0">
              <a:schemeClr val="dk1"/>
            </a:fillRef>
            <a:effectRef idx="2">
              <a:schemeClr val="dk1"/>
            </a:effectRef>
            <a:fontRef idx="minor">
              <a:schemeClr val="tx1"/>
            </a:fontRef>
          </p:style>
        </p:cxnSp>
        <p:sp>
          <p:nvSpPr>
            <p:cNvPr id="11" name="CaixaDeTexto 10"/>
            <p:cNvSpPr txBox="1"/>
            <p:nvPr/>
          </p:nvSpPr>
          <p:spPr>
            <a:xfrm>
              <a:off x="740687" y="2252232"/>
              <a:ext cx="1047693" cy="386459"/>
            </a:xfrm>
            <a:prstGeom prst="rect">
              <a:avLst/>
            </a:prstGeom>
            <a:noFill/>
          </p:spPr>
          <p:txBody>
            <a:bodyPr wrap="none" rtlCol="0">
              <a:spAutoFit/>
            </a:bodyPr>
            <a:lstStyle/>
            <a:p>
              <a:r>
                <a:rPr lang="pt-BR" sz="750" dirty="0"/>
                <a:t>134ºC</a:t>
              </a:r>
            </a:p>
          </p:txBody>
        </p:sp>
        <p:sp>
          <p:nvSpPr>
            <p:cNvPr id="12" name="CaixaDeTexto 11"/>
            <p:cNvSpPr txBox="1"/>
            <p:nvPr/>
          </p:nvSpPr>
          <p:spPr>
            <a:xfrm>
              <a:off x="741280" y="3046594"/>
              <a:ext cx="1047693" cy="386459"/>
            </a:xfrm>
            <a:prstGeom prst="rect">
              <a:avLst/>
            </a:prstGeom>
            <a:noFill/>
          </p:spPr>
          <p:txBody>
            <a:bodyPr wrap="none" rtlCol="0">
              <a:spAutoFit/>
            </a:bodyPr>
            <a:lstStyle/>
            <a:p>
              <a:r>
                <a:rPr lang="pt-BR" sz="750" dirty="0"/>
                <a:t>125ºC</a:t>
              </a:r>
            </a:p>
          </p:txBody>
        </p:sp>
        <p:sp>
          <p:nvSpPr>
            <p:cNvPr id="13" name="CaixaDeTexto 12"/>
            <p:cNvSpPr txBox="1"/>
            <p:nvPr/>
          </p:nvSpPr>
          <p:spPr>
            <a:xfrm>
              <a:off x="778737" y="3943544"/>
              <a:ext cx="913283" cy="386459"/>
            </a:xfrm>
            <a:prstGeom prst="rect">
              <a:avLst/>
            </a:prstGeom>
            <a:noFill/>
          </p:spPr>
          <p:txBody>
            <a:bodyPr wrap="none" rtlCol="0">
              <a:spAutoFit/>
            </a:bodyPr>
            <a:lstStyle/>
            <a:p>
              <a:r>
                <a:rPr lang="pt-BR" sz="750" dirty="0"/>
                <a:t>50ºC</a:t>
              </a:r>
            </a:p>
          </p:txBody>
        </p:sp>
        <p:cxnSp>
          <p:nvCxnSpPr>
            <p:cNvPr id="14" name="Conector reto 13"/>
            <p:cNvCxnSpPr/>
            <p:nvPr/>
          </p:nvCxnSpPr>
          <p:spPr>
            <a:xfrm flipV="1">
              <a:off x="3443417" y="2442506"/>
              <a:ext cx="32951" cy="2754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3923014" y="2446622"/>
              <a:ext cx="32951" cy="2754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4457128" y="2442502"/>
              <a:ext cx="32951" cy="2754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5018519" y="2446625"/>
              <a:ext cx="32951" cy="2754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V="1">
              <a:off x="5552641" y="2442504"/>
              <a:ext cx="32951" cy="275493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3282773" y="2693773"/>
              <a:ext cx="37076" cy="24995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3122129" y="3169058"/>
              <a:ext cx="37969" cy="202013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1449709" y="3541376"/>
              <a:ext cx="6550508" cy="11807"/>
            </a:xfrm>
            <a:prstGeom prst="line">
              <a:avLst/>
            </a:prstGeom>
            <a:ln w="12700" cmpd="sng">
              <a:prstDash val="dash"/>
            </a:ln>
          </p:spPr>
          <p:style>
            <a:lnRef idx="3">
              <a:schemeClr val="dk1"/>
            </a:lnRef>
            <a:fillRef idx="0">
              <a:schemeClr val="dk1"/>
            </a:fillRef>
            <a:effectRef idx="2">
              <a:schemeClr val="dk1"/>
            </a:effectRef>
            <a:fontRef idx="minor">
              <a:schemeClr val="tx1"/>
            </a:fontRef>
          </p:style>
        </p:cxnSp>
        <p:sp>
          <p:nvSpPr>
            <p:cNvPr id="22" name="CaixaDeTexto 21"/>
            <p:cNvSpPr txBox="1"/>
            <p:nvPr/>
          </p:nvSpPr>
          <p:spPr>
            <a:xfrm>
              <a:off x="737174" y="3374560"/>
              <a:ext cx="1047693" cy="386459"/>
            </a:xfrm>
            <a:prstGeom prst="rect">
              <a:avLst/>
            </a:prstGeom>
            <a:noFill/>
          </p:spPr>
          <p:txBody>
            <a:bodyPr wrap="none" rtlCol="0">
              <a:spAutoFit/>
            </a:bodyPr>
            <a:lstStyle/>
            <a:p>
              <a:r>
                <a:rPr lang="pt-BR" sz="750" dirty="0"/>
                <a:t>121ºC</a:t>
              </a:r>
            </a:p>
          </p:txBody>
        </p:sp>
      </p:grpSp>
      <p:pic>
        <p:nvPicPr>
          <p:cNvPr id="23" name="Imagem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9806" y="2013480"/>
            <a:ext cx="1279281" cy="550000"/>
          </a:xfrm>
          <a:prstGeom prst="rect">
            <a:avLst/>
          </a:prstGeom>
        </p:spPr>
      </p:pic>
      <p:sp>
        <p:nvSpPr>
          <p:cNvPr id="25" name="CaixaDeTexto 24"/>
          <p:cNvSpPr txBox="1"/>
          <p:nvPr/>
        </p:nvSpPr>
        <p:spPr>
          <a:xfrm>
            <a:off x="5861756" y="2154119"/>
            <a:ext cx="1353256" cy="300082"/>
          </a:xfrm>
          <a:prstGeom prst="rect">
            <a:avLst/>
          </a:prstGeom>
          <a:noFill/>
        </p:spPr>
        <p:txBody>
          <a:bodyPr wrap="none" rtlCol="0">
            <a:spAutoFit/>
          </a:bodyPr>
          <a:lstStyle/>
          <a:p>
            <a:r>
              <a:rPr lang="pt-BR" sz="1350" dirty="0"/>
              <a:t>Sal = 1 x 10</a:t>
            </a:r>
            <a:r>
              <a:rPr lang="pt-BR" sz="1350" baseline="30000" dirty="0"/>
              <a:t>-7</a:t>
            </a:r>
          </a:p>
        </p:txBody>
      </p:sp>
      <p:cxnSp>
        <p:nvCxnSpPr>
          <p:cNvPr id="26" name="Conector de seta reta 25"/>
          <p:cNvCxnSpPr/>
          <p:nvPr/>
        </p:nvCxnSpPr>
        <p:spPr>
          <a:xfrm>
            <a:off x="3279088" y="2563479"/>
            <a:ext cx="952006" cy="145403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de seta reta 26"/>
          <p:cNvCxnSpPr/>
          <p:nvPr/>
        </p:nvCxnSpPr>
        <p:spPr>
          <a:xfrm flipH="1">
            <a:off x="4228149" y="2881980"/>
            <a:ext cx="333077" cy="112557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p:nvPr/>
        </p:nvCxnSpPr>
        <p:spPr>
          <a:xfrm flipH="1">
            <a:off x="4228149" y="2416212"/>
            <a:ext cx="1637957" cy="157422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o explicativo em forma de nuvem 28"/>
          <p:cNvSpPr/>
          <p:nvPr/>
        </p:nvSpPr>
        <p:spPr>
          <a:xfrm>
            <a:off x="1243013" y="1337713"/>
            <a:ext cx="6165056" cy="2190375"/>
          </a:xfrm>
          <a:prstGeom prst="cloudCallout">
            <a:avLst>
              <a:gd name="adj1" fmla="val -35715"/>
              <a:gd name="adj2" fmla="val 65319"/>
            </a:avLst>
          </a:prstGeom>
          <a:noFill/>
          <a:ln w="28575">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pt-BR" sz="1350"/>
          </a:p>
        </p:txBody>
      </p:sp>
      <p:pic>
        <p:nvPicPr>
          <p:cNvPr id="32" name="Imagem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0644" y="1769611"/>
            <a:ext cx="654222" cy="1157232"/>
          </a:xfrm>
          <a:prstGeom prst="rect">
            <a:avLst/>
          </a:prstGeom>
        </p:spPr>
      </p:pic>
      <p:sp>
        <p:nvSpPr>
          <p:cNvPr id="2" name="Espaço Reservado para Número de Slide 1"/>
          <p:cNvSpPr>
            <a:spLocks noGrp="1"/>
          </p:cNvSpPr>
          <p:nvPr>
            <p:ph type="sldNum" sz="quarter" idx="12"/>
          </p:nvPr>
        </p:nvSpPr>
        <p:spPr/>
        <p:txBody>
          <a:bodyPr/>
          <a:lstStyle/>
          <a:p>
            <a:fld id="{238293A7-3D95-47E3-914D-056184EAA198}" type="slidenum">
              <a:rPr lang="en-US" smtClean="0"/>
              <a:pPr/>
              <a:t>18</a:t>
            </a:fld>
            <a:endParaRPr lang="en-US" dirty="0"/>
          </a:p>
        </p:txBody>
      </p:sp>
    </p:spTree>
    <p:extLst>
      <p:ext uri="{BB962C8B-B14F-4D97-AF65-F5344CB8AC3E}">
        <p14:creationId xmlns:p14="http://schemas.microsoft.com/office/powerpoint/2010/main" val="5471497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72146"/>
            <a:ext cx="8229600" cy="818454"/>
          </a:xfrm>
        </p:spPr>
        <p:txBody>
          <a:bodyPr/>
          <a:lstStyle/>
          <a:p>
            <a:r>
              <a:rPr lang="en-US" dirty="0" smtClean="0"/>
              <a:t>Recent occurrence</a:t>
            </a:r>
            <a:endParaRPr lang="en-US"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748" y="1571747"/>
            <a:ext cx="4039579" cy="3029684"/>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995612"/>
            <a:ext cx="4240870" cy="3180653"/>
          </a:xfrm>
          <a:prstGeom prst="rect">
            <a:avLst/>
          </a:prstGeo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364048" y="1275227"/>
            <a:ext cx="2466278" cy="3288371"/>
          </a:xfrm>
          <a:prstGeom prst="rect">
            <a:avLst/>
          </a:prstGeom>
        </p:spPr>
      </p:pic>
      <p:sp>
        <p:nvSpPr>
          <p:cNvPr id="2" name="Espaço Reservado para Número de Slide 1"/>
          <p:cNvSpPr>
            <a:spLocks noGrp="1"/>
          </p:cNvSpPr>
          <p:nvPr>
            <p:ph type="sldNum" sz="quarter" idx="12"/>
          </p:nvPr>
        </p:nvSpPr>
        <p:spPr/>
        <p:txBody>
          <a:bodyPr/>
          <a:lstStyle/>
          <a:p>
            <a:fld id="{238293A7-3D95-47E3-914D-056184EAA198}" type="slidenum">
              <a:rPr lang="en-US" smtClean="0"/>
              <a:pPr/>
              <a:t>19</a:t>
            </a:fld>
            <a:endParaRPr lang="en-US" dirty="0"/>
          </a:p>
        </p:txBody>
      </p:sp>
    </p:spTree>
    <p:extLst>
      <p:ext uri="{BB962C8B-B14F-4D97-AF65-F5344CB8AC3E}">
        <p14:creationId xmlns:p14="http://schemas.microsoft.com/office/powerpoint/2010/main" val="1010351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Brazil</a:t>
            </a:r>
            <a:endParaRPr lang="en-US" dirty="0"/>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47800"/>
            <a:ext cx="8699770" cy="4841525"/>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180153"/>
            <a:ext cx="2162175" cy="2114550"/>
          </a:xfrm>
          <a:prstGeom prst="rect">
            <a:avLst/>
          </a:prstGeom>
        </p:spPr>
      </p:pic>
      <p:graphicFrame>
        <p:nvGraphicFramePr>
          <p:cNvPr id="7" name="Tabela 6"/>
          <p:cNvGraphicFramePr>
            <a:graphicFrameLocks noGrp="1"/>
          </p:cNvGraphicFramePr>
          <p:nvPr>
            <p:extLst>
              <p:ext uri="{D42A27DB-BD31-4B8C-83A1-F6EECF244321}">
                <p14:modId xmlns:p14="http://schemas.microsoft.com/office/powerpoint/2010/main" val="2359587705"/>
              </p:ext>
            </p:extLst>
          </p:nvPr>
        </p:nvGraphicFramePr>
        <p:xfrm>
          <a:off x="3581400" y="2306320"/>
          <a:ext cx="4800599" cy="1483360"/>
        </p:xfrm>
        <a:graphic>
          <a:graphicData uri="http://schemas.openxmlformats.org/drawingml/2006/table">
            <a:tbl>
              <a:tblPr firstRow="1" bandRow="1">
                <a:tableStyleId>{5C22544A-7EE6-4342-B048-85BDC9FD1C3A}</a:tableStyleId>
              </a:tblPr>
              <a:tblGrid>
                <a:gridCol w="2584936"/>
                <a:gridCol w="2215663"/>
              </a:tblGrid>
              <a:tr h="370840">
                <a:tc>
                  <a:txBody>
                    <a:bodyPr/>
                    <a:lstStyle/>
                    <a:p>
                      <a:endParaRPr lang="pt-BR" dirty="0"/>
                    </a:p>
                  </a:txBody>
                  <a:tcPr/>
                </a:tc>
                <a:tc>
                  <a:txBody>
                    <a:bodyPr/>
                    <a:lstStyle/>
                    <a:p>
                      <a:pPr algn="ctr"/>
                      <a:r>
                        <a:rPr lang="en-US" noProof="0" dirty="0" smtClean="0"/>
                        <a:t>Population</a:t>
                      </a:r>
                      <a:r>
                        <a:rPr lang="pt-BR" baseline="0" dirty="0" smtClean="0"/>
                        <a:t> (2010)</a:t>
                      </a:r>
                      <a:endParaRPr lang="pt-BR" dirty="0"/>
                    </a:p>
                  </a:txBody>
                  <a:tcPr anchor="ctr"/>
                </a:tc>
              </a:tr>
              <a:tr h="370840">
                <a:tc>
                  <a:txBody>
                    <a:bodyPr/>
                    <a:lstStyle/>
                    <a:p>
                      <a:r>
                        <a:rPr lang="pt-BR" dirty="0" err="1" smtClean="0"/>
                        <a:t>Brazil</a:t>
                      </a:r>
                      <a:endParaRPr lang="pt-BR" dirty="0"/>
                    </a:p>
                  </a:txBody>
                  <a:tcPr/>
                </a:tc>
                <a:tc>
                  <a:txBody>
                    <a:bodyPr/>
                    <a:lstStyle/>
                    <a:p>
                      <a:pPr algn="r"/>
                      <a:r>
                        <a:rPr lang="pt-BR" dirty="0" smtClean="0"/>
                        <a:t>200.000.000</a:t>
                      </a:r>
                      <a:endParaRPr lang="pt-BR" dirty="0"/>
                    </a:p>
                  </a:txBody>
                  <a:tcPr/>
                </a:tc>
              </a:tr>
              <a:tr h="370840">
                <a:tc>
                  <a:txBody>
                    <a:bodyPr/>
                    <a:lstStyle/>
                    <a:p>
                      <a:r>
                        <a:rPr lang="en-US" noProof="0" dirty="0" smtClean="0"/>
                        <a:t>São</a:t>
                      </a:r>
                      <a:r>
                        <a:rPr lang="pt-BR" baseline="0" dirty="0" smtClean="0"/>
                        <a:t> Paulo </a:t>
                      </a:r>
                      <a:r>
                        <a:rPr lang="pt-BR" baseline="0" dirty="0" err="1" smtClean="0"/>
                        <a:t>State</a:t>
                      </a:r>
                      <a:endParaRPr lang="pt-BR" dirty="0"/>
                    </a:p>
                  </a:txBody>
                  <a:tcPr/>
                </a:tc>
                <a:tc>
                  <a:txBody>
                    <a:bodyPr/>
                    <a:lstStyle/>
                    <a:p>
                      <a:pPr algn="r"/>
                      <a:r>
                        <a:rPr lang="pt-BR" dirty="0" smtClean="0"/>
                        <a:t>41.000.000</a:t>
                      </a:r>
                      <a:endParaRPr lang="pt-BR" dirty="0"/>
                    </a:p>
                  </a:txBody>
                  <a:tcPr/>
                </a:tc>
              </a:tr>
              <a:tr h="370840">
                <a:tc>
                  <a:txBody>
                    <a:bodyPr/>
                    <a:lstStyle/>
                    <a:p>
                      <a:r>
                        <a:rPr lang="pt-BR" dirty="0" err="1" smtClean="0"/>
                        <a:t>Greater</a:t>
                      </a:r>
                      <a:r>
                        <a:rPr lang="pt-BR" dirty="0" smtClean="0"/>
                        <a:t> São Paulo City</a:t>
                      </a:r>
                      <a:endParaRPr lang="pt-BR" dirty="0"/>
                    </a:p>
                  </a:txBody>
                  <a:tcPr/>
                </a:tc>
                <a:tc>
                  <a:txBody>
                    <a:bodyPr/>
                    <a:lstStyle/>
                    <a:p>
                      <a:pPr algn="r"/>
                      <a:r>
                        <a:rPr lang="pt-BR" dirty="0" smtClean="0"/>
                        <a:t>22.000.000</a:t>
                      </a:r>
                      <a:endParaRPr lang="pt-BR" dirty="0"/>
                    </a:p>
                  </a:txBody>
                  <a:tcPr/>
                </a:tc>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854551760"/>
              </p:ext>
            </p:extLst>
          </p:nvPr>
        </p:nvGraphicFramePr>
        <p:xfrm>
          <a:off x="3886200" y="4738443"/>
          <a:ext cx="4191000" cy="1112520"/>
        </p:xfrm>
        <a:graphic>
          <a:graphicData uri="http://schemas.openxmlformats.org/drawingml/2006/table">
            <a:tbl>
              <a:tblPr firstRow="1" bandRow="1">
                <a:tableStyleId>{5C22544A-7EE6-4342-B048-85BDC9FD1C3A}</a:tableStyleId>
              </a:tblPr>
              <a:tblGrid>
                <a:gridCol w="2667000"/>
                <a:gridCol w="1524000"/>
              </a:tblGrid>
              <a:tr h="370840">
                <a:tc>
                  <a:txBody>
                    <a:bodyPr/>
                    <a:lstStyle/>
                    <a:p>
                      <a:endParaRPr lang="en-US" noProof="0" dirty="0"/>
                    </a:p>
                  </a:txBody>
                  <a:tcPr/>
                </a:tc>
                <a:tc>
                  <a:txBody>
                    <a:bodyPr/>
                    <a:lstStyle/>
                    <a:p>
                      <a:r>
                        <a:rPr lang="en-US" noProof="0" dirty="0" smtClean="0"/>
                        <a:t>Quantity</a:t>
                      </a:r>
                      <a:endParaRPr lang="en-US" noProof="0" dirty="0"/>
                    </a:p>
                  </a:txBody>
                  <a:tcPr/>
                </a:tc>
              </a:tr>
              <a:tr h="370840">
                <a:tc>
                  <a:txBody>
                    <a:bodyPr/>
                    <a:lstStyle/>
                    <a:p>
                      <a:r>
                        <a:rPr lang="en-US" noProof="0" dirty="0" smtClean="0"/>
                        <a:t>Hospitals</a:t>
                      </a:r>
                      <a:endParaRPr lang="en-US" noProof="0" dirty="0"/>
                    </a:p>
                  </a:txBody>
                  <a:tcPr/>
                </a:tc>
                <a:tc>
                  <a:txBody>
                    <a:bodyPr/>
                    <a:lstStyle/>
                    <a:p>
                      <a:pPr algn="r"/>
                      <a:r>
                        <a:rPr lang="en-US" noProof="0" dirty="0" smtClean="0"/>
                        <a:t>9.000</a:t>
                      </a:r>
                      <a:endParaRPr lang="en-US" noProof="0" dirty="0"/>
                    </a:p>
                  </a:txBody>
                  <a:tcPr/>
                </a:tc>
              </a:tr>
              <a:tr h="370840">
                <a:tc>
                  <a:txBody>
                    <a:bodyPr/>
                    <a:lstStyle/>
                    <a:p>
                      <a:r>
                        <a:rPr lang="en-US" noProof="0" dirty="0" err="1" smtClean="0"/>
                        <a:t>Pharmeutical</a:t>
                      </a:r>
                      <a:r>
                        <a:rPr lang="en-US" baseline="0" noProof="0" dirty="0" smtClean="0"/>
                        <a:t> Industries</a:t>
                      </a:r>
                      <a:endParaRPr lang="en-US" noProof="0" dirty="0"/>
                    </a:p>
                  </a:txBody>
                  <a:tcPr/>
                </a:tc>
                <a:tc>
                  <a:txBody>
                    <a:bodyPr/>
                    <a:lstStyle/>
                    <a:p>
                      <a:pPr algn="r"/>
                      <a:r>
                        <a:rPr lang="en-US" noProof="0" dirty="0" smtClean="0"/>
                        <a:t>823</a:t>
                      </a:r>
                      <a:endParaRPr lang="en-US" noProof="0" dirty="0"/>
                    </a:p>
                  </a:txBody>
                  <a:tcPr/>
                </a:tc>
              </a:tr>
            </a:tbl>
          </a:graphicData>
        </a:graphic>
      </p:graphicFrame>
      <p:sp>
        <p:nvSpPr>
          <p:cNvPr id="3" name="Espaço Reservado para Número de Slide 2"/>
          <p:cNvSpPr>
            <a:spLocks noGrp="1"/>
          </p:cNvSpPr>
          <p:nvPr>
            <p:ph type="sldNum" sz="quarter" idx="12"/>
          </p:nvPr>
        </p:nvSpPr>
        <p:spPr/>
        <p:txBody>
          <a:bodyPr/>
          <a:lstStyle/>
          <a:p>
            <a:fld id="{238293A7-3D95-47E3-914D-056184EAA198}" type="slidenum">
              <a:rPr lang="en-US" smtClean="0"/>
              <a:pPr/>
              <a:t>2</a:t>
            </a:fld>
            <a:endParaRPr lang="en-US" dirty="0"/>
          </a:p>
        </p:txBody>
      </p:sp>
    </p:spTree>
    <p:extLst>
      <p:ext uri="{BB962C8B-B14F-4D97-AF65-F5344CB8AC3E}">
        <p14:creationId xmlns:p14="http://schemas.microsoft.com/office/powerpoint/2010/main" val="317799824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134ºC/4 min</a:t>
            </a:r>
            <a:endParaRPr lang="pt-BR" dirty="0"/>
          </a:p>
        </p:txBody>
      </p:sp>
      <p:pic>
        <p:nvPicPr>
          <p:cNvPr id="50" name="Espaço Reservado para Conteúdo 49"/>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8313738" y="2619375"/>
            <a:ext cx="830262" cy="357188"/>
          </a:xfrm>
        </p:spPr>
      </p:pic>
      <p:grpSp>
        <p:nvGrpSpPr>
          <p:cNvPr id="4" name="Grupo 3"/>
          <p:cNvGrpSpPr>
            <a:grpSpLocks noChangeAspect="1"/>
          </p:cNvGrpSpPr>
          <p:nvPr/>
        </p:nvGrpSpPr>
        <p:grpSpPr>
          <a:xfrm>
            <a:off x="178644" y="2565806"/>
            <a:ext cx="3382220" cy="1817522"/>
            <a:chOff x="577090" y="1820562"/>
            <a:chExt cx="7463040" cy="3380995"/>
          </a:xfrm>
          <a:noFill/>
        </p:grpSpPr>
        <p:cxnSp>
          <p:nvCxnSpPr>
            <p:cNvPr id="5" name="Conector reto 4"/>
            <p:cNvCxnSpPr/>
            <p:nvPr/>
          </p:nvCxnSpPr>
          <p:spPr>
            <a:xfrm>
              <a:off x="1469735" y="1820562"/>
              <a:ext cx="0" cy="3376876"/>
            </a:xfrm>
            <a:prstGeom prst="line">
              <a:avLst/>
            </a:prstGeom>
            <a:grpFill/>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1469735" y="5197437"/>
              <a:ext cx="6550508" cy="0"/>
            </a:xfrm>
            <a:prstGeom prst="line">
              <a:avLst/>
            </a:prstGeom>
            <a:grpFill/>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Forma livre 6"/>
            <p:cNvSpPr/>
            <p:nvPr/>
          </p:nvSpPr>
          <p:spPr>
            <a:xfrm>
              <a:off x="1483798" y="2396260"/>
              <a:ext cx="6498882" cy="2730333"/>
            </a:xfrm>
            <a:custGeom>
              <a:avLst/>
              <a:gdLst>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63827 w 4637903"/>
                <a:gd name="connsiteY7" fmla="*/ 1968843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63827 w 4637903"/>
                <a:gd name="connsiteY7" fmla="*/ 1968843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683741 w 4637903"/>
                <a:gd name="connsiteY5" fmla="*/ 1952368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477795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77081"/>
                <a:gd name="connsiteX1" fmla="*/ 263611 w 4637903"/>
                <a:gd name="connsiteY1" fmla="*/ 1911179 h 1977081"/>
                <a:gd name="connsiteX2" fmla="*/ 387179 w 4637903"/>
                <a:gd name="connsiteY2" fmla="*/ 741406 h 1977081"/>
                <a:gd name="connsiteX3" fmla="*/ 502509 w 4637903"/>
                <a:gd name="connsiteY3" fmla="*/ 1919416 h 1977081"/>
                <a:gd name="connsiteX4" fmla="*/ 626076 w 4637903"/>
                <a:gd name="connsiteY4" fmla="*/ 700216 h 1977081"/>
                <a:gd name="connsiteX5" fmla="*/ 716692 w 4637903"/>
                <a:gd name="connsiteY5" fmla="*/ 1927654 h 1977081"/>
                <a:gd name="connsiteX6" fmla="*/ 881449 w 4637903"/>
                <a:gd name="connsiteY6" fmla="*/ 642552 h 1977081"/>
                <a:gd name="connsiteX7" fmla="*/ 980303 w 4637903"/>
                <a:gd name="connsiteY7" fmla="*/ 1919416 h 1977081"/>
                <a:gd name="connsiteX8" fmla="*/ 1227438 w 4637903"/>
                <a:gd name="connsiteY8" fmla="*/ 584887 h 1977081"/>
                <a:gd name="connsiteX9" fmla="*/ 1565189 w 4637903"/>
                <a:gd name="connsiteY9" fmla="*/ 24714 h 1977081"/>
                <a:gd name="connsiteX10" fmla="*/ 2290119 w 4637903"/>
                <a:gd name="connsiteY10" fmla="*/ 0 h 1977081"/>
                <a:gd name="connsiteX11" fmla="*/ 3295135 w 4637903"/>
                <a:gd name="connsiteY11" fmla="*/ 1977081 h 1977081"/>
                <a:gd name="connsiteX12" fmla="*/ 4366054 w 4637903"/>
                <a:gd name="connsiteY12" fmla="*/ 1902941 h 1977081"/>
                <a:gd name="connsiteX13" fmla="*/ 4637903 w 4637903"/>
                <a:gd name="connsiteY13" fmla="*/ 1285103 h 1977081"/>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66054 w 4637903"/>
                <a:gd name="connsiteY12" fmla="*/ 1902941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286898 w 4637903"/>
                <a:gd name="connsiteY11" fmla="*/ 1869989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023288 w 4637903"/>
                <a:gd name="connsiteY11" fmla="*/ 1178010 h 1927654"/>
                <a:gd name="connsiteX12" fmla="*/ 4341340 w 4637903"/>
                <a:gd name="connsiteY12" fmla="*/ 1795849 h 1927654"/>
                <a:gd name="connsiteX13" fmla="*/ 4637903 w 4637903"/>
                <a:gd name="connsiteY13" fmla="*/ 1285103 h 1927654"/>
                <a:gd name="connsiteX0" fmla="*/ 0 w 4637903"/>
                <a:gd name="connsiteY0" fmla="*/ 1202724 h 1927654"/>
                <a:gd name="connsiteX1" fmla="*/ 263611 w 4637903"/>
                <a:gd name="connsiteY1" fmla="*/ 1911179 h 1927654"/>
                <a:gd name="connsiteX2" fmla="*/ 387179 w 4637903"/>
                <a:gd name="connsiteY2" fmla="*/ 741406 h 1927654"/>
                <a:gd name="connsiteX3" fmla="*/ 502509 w 4637903"/>
                <a:gd name="connsiteY3" fmla="*/ 1919416 h 1927654"/>
                <a:gd name="connsiteX4" fmla="*/ 626076 w 4637903"/>
                <a:gd name="connsiteY4" fmla="*/ 700216 h 1927654"/>
                <a:gd name="connsiteX5" fmla="*/ 716692 w 4637903"/>
                <a:gd name="connsiteY5" fmla="*/ 1927654 h 1927654"/>
                <a:gd name="connsiteX6" fmla="*/ 881449 w 4637903"/>
                <a:gd name="connsiteY6" fmla="*/ 642552 h 1927654"/>
                <a:gd name="connsiteX7" fmla="*/ 980303 w 4637903"/>
                <a:gd name="connsiteY7" fmla="*/ 1919416 h 1927654"/>
                <a:gd name="connsiteX8" fmla="*/ 1227438 w 4637903"/>
                <a:gd name="connsiteY8" fmla="*/ 584887 h 1927654"/>
                <a:gd name="connsiteX9" fmla="*/ 1565189 w 4637903"/>
                <a:gd name="connsiteY9" fmla="*/ 24714 h 1927654"/>
                <a:gd name="connsiteX10" fmla="*/ 2290119 w 4637903"/>
                <a:gd name="connsiteY10" fmla="*/ 0 h 1927654"/>
                <a:gd name="connsiteX11" fmla="*/ 3023288 w 4637903"/>
                <a:gd name="connsiteY11" fmla="*/ 1178010 h 1927654"/>
                <a:gd name="connsiteX12" fmla="*/ 4102442 w 4637903"/>
                <a:gd name="connsiteY12" fmla="*/ 749643 h 1927654"/>
                <a:gd name="connsiteX13" fmla="*/ 4637903 w 4637903"/>
                <a:gd name="connsiteY13" fmla="*/ 1285103 h 1927654"/>
                <a:gd name="connsiteX0" fmla="*/ 0 w 4753233"/>
                <a:gd name="connsiteY0" fmla="*/ 1202724 h 1927654"/>
                <a:gd name="connsiteX1" fmla="*/ 263611 w 4753233"/>
                <a:gd name="connsiteY1" fmla="*/ 1911179 h 1927654"/>
                <a:gd name="connsiteX2" fmla="*/ 387179 w 4753233"/>
                <a:gd name="connsiteY2" fmla="*/ 741406 h 1927654"/>
                <a:gd name="connsiteX3" fmla="*/ 502509 w 4753233"/>
                <a:gd name="connsiteY3" fmla="*/ 1919416 h 1927654"/>
                <a:gd name="connsiteX4" fmla="*/ 626076 w 4753233"/>
                <a:gd name="connsiteY4" fmla="*/ 700216 h 1927654"/>
                <a:gd name="connsiteX5" fmla="*/ 716692 w 4753233"/>
                <a:gd name="connsiteY5" fmla="*/ 1927654 h 1927654"/>
                <a:gd name="connsiteX6" fmla="*/ 881449 w 4753233"/>
                <a:gd name="connsiteY6" fmla="*/ 642552 h 1927654"/>
                <a:gd name="connsiteX7" fmla="*/ 980303 w 4753233"/>
                <a:gd name="connsiteY7" fmla="*/ 1919416 h 1927654"/>
                <a:gd name="connsiteX8" fmla="*/ 1227438 w 4753233"/>
                <a:gd name="connsiteY8" fmla="*/ 584887 h 1927654"/>
                <a:gd name="connsiteX9" fmla="*/ 1565189 w 4753233"/>
                <a:gd name="connsiteY9" fmla="*/ 24714 h 1927654"/>
                <a:gd name="connsiteX10" fmla="*/ 2290119 w 4753233"/>
                <a:gd name="connsiteY10" fmla="*/ 0 h 1927654"/>
                <a:gd name="connsiteX11" fmla="*/ 3023288 w 4753233"/>
                <a:gd name="connsiteY11" fmla="*/ 1178010 h 1927654"/>
                <a:gd name="connsiteX12" fmla="*/ 4102442 w 4753233"/>
                <a:gd name="connsiteY12" fmla="*/ 749643 h 1927654"/>
                <a:gd name="connsiteX13" fmla="*/ 4753233 w 4753233"/>
                <a:gd name="connsiteY13" fmla="*/ 955590 h 1927654"/>
                <a:gd name="connsiteX0" fmla="*/ 0 w 4753233"/>
                <a:gd name="connsiteY0" fmla="*/ 1202724 h 1927654"/>
                <a:gd name="connsiteX1" fmla="*/ 263611 w 4753233"/>
                <a:gd name="connsiteY1" fmla="*/ 1911179 h 1927654"/>
                <a:gd name="connsiteX2" fmla="*/ 387179 w 4753233"/>
                <a:gd name="connsiteY2" fmla="*/ 741406 h 1927654"/>
                <a:gd name="connsiteX3" fmla="*/ 502509 w 4753233"/>
                <a:gd name="connsiteY3" fmla="*/ 1919416 h 1927654"/>
                <a:gd name="connsiteX4" fmla="*/ 626076 w 4753233"/>
                <a:gd name="connsiteY4" fmla="*/ 700216 h 1927654"/>
                <a:gd name="connsiteX5" fmla="*/ 716692 w 4753233"/>
                <a:gd name="connsiteY5" fmla="*/ 1927654 h 1927654"/>
                <a:gd name="connsiteX6" fmla="*/ 881449 w 4753233"/>
                <a:gd name="connsiteY6" fmla="*/ 642552 h 1927654"/>
                <a:gd name="connsiteX7" fmla="*/ 980303 w 4753233"/>
                <a:gd name="connsiteY7" fmla="*/ 1919416 h 1927654"/>
                <a:gd name="connsiteX8" fmla="*/ 1227438 w 4753233"/>
                <a:gd name="connsiteY8" fmla="*/ 584887 h 1927654"/>
                <a:gd name="connsiteX9" fmla="*/ 1565189 w 4753233"/>
                <a:gd name="connsiteY9" fmla="*/ 24714 h 1927654"/>
                <a:gd name="connsiteX10" fmla="*/ 2290119 w 4753233"/>
                <a:gd name="connsiteY10" fmla="*/ 0 h 1927654"/>
                <a:gd name="connsiteX11" fmla="*/ 3023288 w 4753233"/>
                <a:gd name="connsiteY11" fmla="*/ 1178010 h 1927654"/>
                <a:gd name="connsiteX12" fmla="*/ 4127156 w 4753233"/>
                <a:gd name="connsiteY12" fmla="*/ 461319 h 1927654"/>
                <a:gd name="connsiteX13" fmla="*/ 4753233 w 4753233"/>
                <a:gd name="connsiteY13" fmla="*/ 955590 h 1927654"/>
                <a:gd name="connsiteX0" fmla="*/ 0 w 4728519"/>
                <a:gd name="connsiteY0" fmla="*/ 1202724 h 1927654"/>
                <a:gd name="connsiteX1" fmla="*/ 263611 w 4728519"/>
                <a:gd name="connsiteY1" fmla="*/ 1911179 h 1927654"/>
                <a:gd name="connsiteX2" fmla="*/ 387179 w 4728519"/>
                <a:gd name="connsiteY2" fmla="*/ 741406 h 1927654"/>
                <a:gd name="connsiteX3" fmla="*/ 502509 w 4728519"/>
                <a:gd name="connsiteY3" fmla="*/ 1919416 h 1927654"/>
                <a:gd name="connsiteX4" fmla="*/ 626076 w 4728519"/>
                <a:gd name="connsiteY4" fmla="*/ 700216 h 1927654"/>
                <a:gd name="connsiteX5" fmla="*/ 716692 w 4728519"/>
                <a:gd name="connsiteY5" fmla="*/ 1927654 h 1927654"/>
                <a:gd name="connsiteX6" fmla="*/ 881449 w 4728519"/>
                <a:gd name="connsiteY6" fmla="*/ 642552 h 1927654"/>
                <a:gd name="connsiteX7" fmla="*/ 980303 w 4728519"/>
                <a:gd name="connsiteY7" fmla="*/ 1919416 h 1927654"/>
                <a:gd name="connsiteX8" fmla="*/ 1227438 w 4728519"/>
                <a:gd name="connsiteY8" fmla="*/ 584887 h 1927654"/>
                <a:gd name="connsiteX9" fmla="*/ 1565189 w 4728519"/>
                <a:gd name="connsiteY9" fmla="*/ 24714 h 1927654"/>
                <a:gd name="connsiteX10" fmla="*/ 2290119 w 4728519"/>
                <a:gd name="connsiteY10" fmla="*/ 0 h 1927654"/>
                <a:gd name="connsiteX11" fmla="*/ 3023288 w 4728519"/>
                <a:gd name="connsiteY11" fmla="*/ 1178010 h 1927654"/>
                <a:gd name="connsiteX12" fmla="*/ 4127156 w 4728519"/>
                <a:gd name="connsiteY12" fmla="*/ 461319 h 1927654"/>
                <a:gd name="connsiteX13" fmla="*/ 4728519 w 4728519"/>
                <a:gd name="connsiteY13" fmla="*/ 724931 h 1927654"/>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023288 w 4728519"/>
                <a:gd name="connsiteY11" fmla="*/ 1155289 h 1904933"/>
                <a:gd name="connsiteX12" fmla="*/ 4127156 w 4728519"/>
                <a:gd name="connsiteY12" fmla="*/ 438598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994440 w 4728519"/>
                <a:gd name="connsiteY11" fmla="*/ 1138046 h 1904933"/>
                <a:gd name="connsiteX12" fmla="*/ 4127156 w 4728519"/>
                <a:gd name="connsiteY12" fmla="*/ 438598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279366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28519"/>
                <a:gd name="connsiteY0" fmla="*/ 1180003 h 1904933"/>
                <a:gd name="connsiteX1" fmla="*/ 263611 w 4728519"/>
                <a:gd name="connsiteY1" fmla="*/ 1888458 h 1904933"/>
                <a:gd name="connsiteX2" fmla="*/ 387179 w 4728519"/>
                <a:gd name="connsiteY2" fmla="*/ 718685 h 1904933"/>
                <a:gd name="connsiteX3" fmla="*/ 502509 w 4728519"/>
                <a:gd name="connsiteY3" fmla="*/ 1896695 h 1904933"/>
                <a:gd name="connsiteX4" fmla="*/ 626076 w 4728519"/>
                <a:gd name="connsiteY4" fmla="*/ 677495 h 1904933"/>
                <a:gd name="connsiteX5" fmla="*/ 716692 w 4728519"/>
                <a:gd name="connsiteY5" fmla="*/ 1904933 h 1904933"/>
                <a:gd name="connsiteX6" fmla="*/ 881449 w 4728519"/>
                <a:gd name="connsiteY6" fmla="*/ 619831 h 1904933"/>
                <a:gd name="connsiteX7" fmla="*/ 980303 w 4728519"/>
                <a:gd name="connsiteY7" fmla="*/ 1896695 h 1904933"/>
                <a:gd name="connsiteX8" fmla="*/ 1227438 w 4728519"/>
                <a:gd name="connsiteY8" fmla="*/ 562166 h 1904933"/>
                <a:gd name="connsiteX9" fmla="*/ 1565189 w 4728519"/>
                <a:gd name="connsiteY9" fmla="*/ 1993 h 1904933"/>
                <a:gd name="connsiteX10" fmla="*/ 3026023 w 4728519"/>
                <a:gd name="connsiteY10" fmla="*/ 6017 h 1904933"/>
                <a:gd name="connsiteX11" fmla="*/ 3994440 w 4728519"/>
                <a:gd name="connsiteY11" fmla="*/ 1138046 h 1904933"/>
                <a:gd name="connsiteX12" fmla="*/ 4621780 w 4728519"/>
                <a:gd name="connsiteY12" fmla="*/ 547800 h 1904933"/>
                <a:gd name="connsiteX13" fmla="*/ 4728519 w 4728519"/>
                <a:gd name="connsiteY13" fmla="*/ 702210 h 1904933"/>
                <a:gd name="connsiteX0" fmla="*/ 0 w 4758679"/>
                <a:gd name="connsiteY0" fmla="*/ 1180003 h 1904933"/>
                <a:gd name="connsiteX1" fmla="*/ 263611 w 4758679"/>
                <a:gd name="connsiteY1" fmla="*/ 1888458 h 1904933"/>
                <a:gd name="connsiteX2" fmla="*/ 387179 w 4758679"/>
                <a:gd name="connsiteY2" fmla="*/ 718685 h 1904933"/>
                <a:gd name="connsiteX3" fmla="*/ 502509 w 4758679"/>
                <a:gd name="connsiteY3" fmla="*/ 1896695 h 1904933"/>
                <a:gd name="connsiteX4" fmla="*/ 626076 w 4758679"/>
                <a:gd name="connsiteY4" fmla="*/ 677495 h 1904933"/>
                <a:gd name="connsiteX5" fmla="*/ 716692 w 4758679"/>
                <a:gd name="connsiteY5" fmla="*/ 1904933 h 1904933"/>
                <a:gd name="connsiteX6" fmla="*/ 881449 w 4758679"/>
                <a:gd name="connsiteY6" fmla="*/ 619831 h 1904933"/>
                <a:gd name="connsiteX7" fmla="*/ 980303 w 4758679"/>
                <a:gd name="connsiteY7" fmla="*/ 1896695 h 1904933"/>
                <a:gd name="connsiteX8" fmla="*/ 1227438 w 4758679"/>
                <a:gd name="connsiteY8" fmla="*/ 562166 h 1904933"/>
                <a:gd name="connsiteX9" fmla="*/ 1565189 w 4758679"/>
                <a:gd name="connsiteY9" fmla="*/ 1993 h 1904933"/>
                <a:gd name="connsiteX10" fmla="*/ 3026023 w 4758679"/>
                <a:gd name="connsiteY10" fmla="*/ 6017 h 1904933"/>
                <a:gd name="connsiteX11" fmla="*/ 3994440 w 4758679"/>
                <a:gd name="connsiteY11" fmla="*/ 1138046 h 1904933"/>
                <a:gd name="connsiteX12" fmla="*/ 4621780 w 4758679"/>
                <a:gd name="connsiteY12" fmla="*/ 547800 h 1904933"/>
                <a:gd name="connsiteX13" fmla="*/ 4758679 w 4758679"/>
                <a:gd name="connsiteY13" fmla="*/ 615998 h 190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8679" h="1904933">
                  <a:moveTo>
                    <a:pt x="0" y="1180003"/>
                  </a:moveTo>
                  <a:lnTo>
                    <a:pt x="263611" y="1888458"/>
                  </a:lnTo>
                  <a:lnTo>
                    <a:pt x="387179" y="718685"/>
                  </a:lnTo>
                  <a:lnTo>
                    <a:pt x="502509" y="1896695"/>
                  </a:lnTo>
                  <a:lnTo>
                    <a:pt x="626076" y="677495"/>
                  </a:lnTo>
                  <a:lnTo>
                    <a:pt x="716692" y="1904933"/>
                  </a:lnTo>
                  <a:lnTo>
                    <a:pt x="881449" y="619831"/>
                  </a:lnTo>
                  <a:lnTo>
                    <a:pt x="980303" y="1896695"/>
                  </a:lnTo>
                  <a:lnTo>
                    <a:pt x="1227438" y="562166"/>
                  </a:lnTo>
                  <a:cubicBezTo>
                    <a:pt x="1327665" y="238145"/>
                    <a:pt x="1363363" y="25334"/>
                    <a:pt x="1565189" y="1993"/>
                  </a:cubicBezTo>
                  <a:cubicBezTo>
                    <a:pt x="1806832" y="-6245"/>
                    <a:pt x="2784380" y="14255"/>
                    <a:pt x="3026023" y="6017"/>
                  </a:cubicBezTo>
                  <a:cubicBezTo>
                    <a:pt x="3217835" y="923401"/>
                    <a:pt x="3500170" y="993883"/>
                    <a:pt x="3994440" y="1138046"/>
                  </a:cubicBezTo>
                  <a:cubicBezTo>
                    <a:pt x="4260400" y="1228343"/>
                    <a:pt x="4499434" y="620439"/>
                    <a:pt x="4621780" y="547800"/>
                  </a:cubicBezTo>
                  <a:lnTo>
                    <a:pt x="4758679" y="615998"/>
                  </a:lnTo>
                </a:path>
              </a:pathLst>
            </a:custGeom>
            <a:grpFill/>
            <a:ln w="1905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dirty="0"/>
            </a:p>
          </p:txBody>
        </p:sp>
        <p:cxnSp>
          <p:nvCxnSpPr>
            <p:cNvPr id="8" name="Conector reto 7"/>
            <p:cNvCxnSpPr/>
            <p:nvPr/>
          </p:nvCxnSpPr>
          <p:spPr>
            <a:xfrm>
              <a:off x="1469735" y="4075748"/>
              <a:ext cx="6550508" cy="11807"/>
            </a:xfrm>
            <a:prstGeom prst="line">
              <a:avLst/>
            </a:prstGeom>
            <a:grpFill/>
            <a:ln w="12700" cmpd="sng">
              <a:prstDash val="dash"/>
            </a:ln>
          </p:spPr>
          <p:style>
            <a:lnRef idx="3">
              <a:schemeClr val="dk1"/>
            </a:lnRef>
            <a:fillRef idx="0">
              <a:schemeClr val="dk1"/>
            </a:fillRef>
            <a:effectRef idx="2">
              <a:schemeClr val="dk1"/>
            </a:effectRef>
            <a:fontRef idx="minor">
              <a:schemeClr val="tx1"/>
            </a:fontRef>
          </p:style>
        </p:cxnSp>
        <p:cxnSp>
          <p:nvCxnSpPr>
            <p:cNvPr id="9" name="Conector reto 8"/>
            <p:cNvCxnSpPr/>
            <p:nvPr/>
          </p:nvCxnSpPr>
          <p:spPr>
            <a:xfrm>
              <a:off x="1483797" y="3213818"/>
              <a:ext cx="6550508" cy="11807"/>
            </a:xfrm>
            <a:prstGeom prst="line">
              <a:avLst/>
            </a:prstGeom>
            <a:grpFill/>
            <a:ln w="12700" cmpd="sng">
              <a:prstDash val="dash"/>
            </a:ln>
          </p:spPr>
          <p:style>
            <a:lnRef idx="3">
              <a:schemeClr val="dk1"/>
            </a:lnRef>
            <a:fillRef idx="0">
              <a:schemeClr val="dk1"/>
            </a:fillRef>
            <a:effectRef idx="2">
              <a:schemeClr val="dk1"/>
            </a:effectRef>
            <a:fontRef idx="minor">
              <a:schemeClr val="tx1"/>
            </a:fontRef>
          </p:style>
        </p:cxnSp>
        <p:cxnSp>
          <p:nvCxnSpPr>
            <p:cNvPr id="10" name="Conector reto 9"/>
            <p:cNvCxnSpPr/>
            <p:nvPr/>
          </p:nvCxnSpPr>
          <p:spPr>
            <a:xfrm>
              <a:off x="1489622" y="2442506"/>
              <a:ext cx="6550508" cy="11807"/>
            </a:xfrm>
            <a:prstGeom prst="line">
              <a:avLst/>
            </a:prstGeom>
            <a:grpFill/>
            <a:ln w="12700" cmpd="sng">
              <a:prstDash val="dash"/>
            </a:ln>
          </p:spPr>
          <p:style>
            <a:lnRef idx="3">
              <a:schemeClr val="dk1"/>
            </a:lnRef>
            <a:fillRef idx="0">
              <a:schemeClr val="dk1"/>
            </a:fillRef>
            <a:effectRef idx="2">
              <a:schemeClr val="dk1"/>
            </a:effectRef>
            <a:fontRef idx="minor">
              <a:schemeClr val="tx1"/>
            </a:fontRef>
          </p:style>
        </p:cxnSp>
        <p:sp>
          <p:nvSpPr>
            <p:cNvPr id="11" name="CaixaDeTexto 10"/>
            <p:cNvSpPr txBox="1"/>
            <p:nvPr/>
          </p:nvSpPr>
          <p:spPr>
            <a:xfrm>
              <a:off x="577090" y="2252232"/>
              <a:ext cx="1047692" cy="386459"/>
            </a:xfrm>
            <a:prstGeom prst="rect">
              <a:avLst/>
            </a:prstGeom>
            <a:grpFill/>
          </p:spPr>
          <p:txBody>
            <a:bodyPr wrap="none" rtlCol="0">
              <a:spAutoFit/>
            </a:bodyPr>
            <a:lstStyle/>
            <a:p>
              <a:r>
                <a:rPr lang="pt-BR" sz="750" dirty="0"/>
                <a:t>134ºC</a:t>
              </a:r>
            </a:p>
          </p:txBody>
        </p:sp>
        <p:sp>
          <p:nvSpPr>
            <p:cNvPr id="12" name="CaixaDeTexto 11"/>
            <p:cNvSpPr txBox="1"/>
            <p:nvPr/>
          </p:nvSpPr>
          <p:spPr>
            <a:xfrm>
              <a:off x="604950" y="3046594"/>
              <a:ext cx="1047692" cy="386459"/>
            </a:xfrm>
            <a:prstGeom prst="rect">
              <a:avLst/>
            </a:prstGeom>
            <a:grpFill/>
          </p:spPr>
          <p:txBody>
            <a:bodyPr wrap="none" rtlCol="0">
              <a:spAutoFit/>
            </a:bodyPr>
            <a:lstStyle/>
            <a:p>
              <a:r>
                <a:rPr lang="pt-BR" sz="750" dirty="0"/>
                <a:t>125ºC</a:t>
              </a:r>
            </a:p>
          </p:txBody>
        </p:sp>
        <p:sp>
          <p:nvSpPr>
            <p:cNvPr id="13" name="CaixaDeTexto 12"/>
            <p:cNvSpPr txBox="1"/>
            <p:nvPr/>
          </p:nvSpPr>
          <p:spPr>
            <a:xfrm>
              <a:off x="751469" y="3943544"/>
              <a:ext cx="913283" cy="386459"/>
            </a:xfrm>
            <a:prstGeom prst="rect">
              <a:avLst/>
            </a:prstGeom>
            <a:grpFill/>
          </p:spPr>
          <p:txBody>
            <a:bodyPr wrap="none" rtlCol="0">
              <a:spAutoFit/>
            </a:bodyPr>
            <a:lstStyle/>
            <a:p>
              <a:r>
                <a:rPr lang="pt-BR" sz="750" dirty="0"/>
                <a:t>50ºC</a:t>
              </a:r>
            </a:p>
          </p:txBody>
        </p:sp>
        <p:cxnSp>
          <p:nvCxnSpPr>
            <p:cNvPr id="14" name="Conector reto 13"/>
            <p:cNvCxnSpPr/>
            <p:nvPr/>
          </p:nvCxnSpPr>
          <p:spPr>
            <a:xfrm flipV="1">
              <a:off x="3443417" y="2442506"/>
              <a:ext cx="32951" cy="2754932"/>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3923014" y="2446622"/>
              <a:ext cx="32951" cy="2754932"/>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4457128" y="2442502"/>
              <a:ext cx="32951" cy="2754932"/>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5018519" y="2446625"/>
              <a:ext cx="32951" cy="2754932"/>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V="1">
              <a:off x="5552641" y="2442504"/>
              <a:ext cx="32951" cy="2754932"/>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3282773" y="2693773"/>
              <a:ext cx="37076" cy="2499543"/>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3122129" y="3169058"/>
              <a:ext cx="37969" cy="2020136"/>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1449709" y="3541376"/>
              <a:ext cx="6550508" cy="11807"/>
            </a:xfrm>
            <a:prstGeom prst="line">
              <a:avLst/>
            </a:prstGeom>
            <a:grpFill/>
            <a:ln w="12700" cmpd="sng">
              <a:prstDash val="dash"/>
            </a:ln>
          </p:spPr>
          <p:style>
            <a:lnRef idx="3">
              <a:schemeClr val="dk1"/>
            </a:lnRef>
            <a:fillRef idx="0">
              <a:schemeClr val="dk1"/>
            </a:fillRef>
            <a:effectRef idx="2">
              <a:schemeClr val="dk1"/>
            </a:effectRef>
            <a:fontRef idx="minor">
              <a:schemeClr val="tx1"/>
            </a:fontRef>
          </p:style>
        </p:cxnSp>
        <p:sp>
          <p:nvSpPr>
            <p:cNvPr id="22" name="CaixaDeTexto 21"/>
            <p:cNvSpPr txBox="1"/>
            <p:nvPr/>
          </p:nvSpPr>
          <p:spPr>
            <a:xfrm>
              <a:off x="600844" y="3374560"/>
              <a:ext cx="1047692" cy="386459"/>
            </a:xfrm>
            <a:prstGeom prst="rect">
              <a:avLst/>
            </a:prstGeom>
            <a:grpFill/>
          </p:spPr>
          <p:txBody>
            <a:bodyPr wrap="none" rtlCol="0">
              <a:spAutoFit/>
            </a:bodyPr>
            <a:lstStyle/>
            <a:p>
              <a:r>
                <a:rPr lang="pt-BR" sz="750" dirty="0"/>
                <a:t>121ºC</a:t>
              </a:r>
            </a:p>
          </p:txBody>
        </p:sp>
      </p:grpSp>
      <p:sp>
        <p:nvSpPr>
          <p:cNvPr id="23" name="Retângulo de cantos arredondados 22"/>
          <p:cNvSpPr/>
          <p:nvPr/>
        </p:nvSpPr>
        <p:spPr>
          <a:xfrm>
            <a:off x="1342880" y="4842647"/>
            <a:ext cx="625340" cy="284205"/>
          </a:xfrm>
          <a:prstGeom prst="roundRect">
            <a:avLst/>
          </a:prstGeom>
          <a:solidFill>
            <a:srgbClr val="00B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1350" dirty="0"/>
              <a:t>Start</a:t>
            </a:r>
          </a:p>
        </p:txBody>
      </p:sp>
      <p:sp>
        <p:nvSpPr>
          <p:cNvPr id="24" name="Estrela de 5 pontas 23"/>
          <p:cNvSpPr/>
          <p:nvPr/>
        </p:nvSpPr>
        <p:spPr>
          <a:xfrm>
            <a:off x="546313" y="3729412"/>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25" name="Estrela de 5 pontas 24"/>
          <p:cNvSpPr/>
          <p:nvPr/>
        </p:nvSpPr>
        <p:spPr>
          <a:xfrm>
            <a:off x="1302803" y="3272700"/>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26" name="Estrela de 5 pontas 25"/>
          <p:cNvSpPr/>
          <p:nvPr/>
        </p:nvSpPr>
        <p:spPr>
          <a:xfrm>
            <a:off x="1378403" y="2998060"/>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27" name="Estrela de 5 pontas 26"/>
          <p:cNvSpPr/>
          <p:nvPr/>
        </p:nvSpPr>
        <p:spPr>
          <a:xfrm>
            <a:off x="1441870" y="2862038"/>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28" name="Estrela de 5 pontas 27"/>
          <p:cNvSpPr/>
          <p:nvPr/>
        </p:nvSpPr>
        <p:spPr>
          <a:xfrm>
            <a:off x="1685590" y="2824893"/>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29" name="Estrela de 5 pontas 28"/>
          <p:cNvSpPr/>
          <p:nvPr/>
        </p:nvSpPr>
        <p:spPr>
          <a:xfrm>
            <a:off x="1943465" y="2824893"/>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0" name="Estrela de 5 pontas 29"/>
          <p:cNvSpPr/>
          <p:nvPr/>
        </p:nvSpPr>
        <p:spPr>
          <a:xfrm>
            <a:off x="2164271" y="2824893"/>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sp>
        <p:nvSpPr>
          <p:cNvPr id="31" name="Estrela de 5 pontas 30"/>
          <p:cNvSpPr/>
          <p:nvPr/>
        </p:nvSpPr>
        <p:spPr>
          <a:xfrm>
            <a:off x="2411263" y="2824893"/>
            <a:ext cx="86498" cy="74141"/>
          </a:xfrm>
          <a:prstGeom prst="star5">
            <a:avLst/>
          </a:prstGeom>
          <a:solidFill>
            <a:srgbClr val="FFFF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sz="1350"/>
          </a:p>
        </p:txBody>
      </p:sp>
      <p:graphicFrame>
        <p:nvGraphicFramePr>
          <p:cNvPr id="32" name="Tabela 31"/>
          <p:cNvGraphicFramePr>
            <a:graphicFrameLocks noGrp="1"/>
          </p:cNvGraphicFramePr>
          <p:nvPr>
            <p:extLst>
              <p:ext uri="{D42A27DB-BD31-4B8C-83A1-F6EECF244321}">
                <p14:modId xmlns:p14="http://schemas.microsoft.com/office/powerpoint/2010/main" val="1448321372"/>
              </p:ext>
            </p:extLst>
          </p:nvPr>
        </p:nvGraphicFramePr>
        <p:xfrm>
          <a:off x="3930633" y="2492601"/>
          <a:ext cx="2286000" cy="380048"/>
        </p:xfrm>
        <a:graphic>
          <a:graphicData uri="http://schemas.openxmlformats.org/drawingml/2006/table">
            <a:tbl>
              <a:tblPr>
                <a:tableStyleId>{2D5ABB26-0587-4C30-8999-92F81FD0307C}</a:tableStyleId>
              </a:tblPr>
              <a:tblGrid>
                <a:gridCol w="457200"/>
                <a:gridCol w="457200"/>
                <a:gridCol w="457200"/>
                <a:gridCol w="457200"/>
                <a:gridCol w="457200"/>
              </a:tblGrid>
              <a:tr h="121444">
                <a:tc gridSpan="5">
                  <a:txBody>
                    <a:bodyPr/>
                    <a:lstStyle/>
                    <a:p>
                      <a:pPr algn="ctr" fontAlgn="b"/>
                      <a:r>
                        <a:rPr lang="en-US" sz="800" u="none" strike="noStrike" noProof="0" dirty="0" smtClean="0">
                          <a:effectLst/>
                        </a:rPr>
                        <a:t>Lethality Calculated for </a:t>
                      </a:r>
                      <a:r>
                        <a:rPr lang="en-US" sz="800" u="none" strike="noStrike" noProof="0" dirty="0" err="1" smtClean="0">
                          <a:effectLst/>
                        </a:rPr>
                        <a:t>Tmin</a:t>
                      </a:r>
                      <a:r>
                        <a:rPr lang="en-US" sz="800" u="none" strike="noStrike" noProof="0" dirty="0" smtClean="0">
                          <a:effectLst/>
                        </a:rPr>
                        <a:t>. &gt; 100ºC</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35744">
                <a:tc>
                  <a:txBody>
                    <a:bodyPr/>
                    <a:lstStyle/>
                    <a:p>
                      <a:pPr algn="ctr" fontAlgn="b"/>
                      <a:r>
                        <a:rPr lang="en-US" sz="800" u="none" strike="noStrike" noProof="0" dirty="0" smtClean="0">
                          <a:effectLst/>
                        </a:rPr>
                        <a:t>Time</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err="1" smtClean="0">
                          <a:effectLst/>
                        </a:rPr>
                        <a:t>Tmin</a:t>
                      </a:r>
                      <a:r>
                        <a:rPr lang="en-US" sz="800" u="none" strike="noStrike" noProof="0" dirty="0" smtClean="0">
                          <a:effectLst/>
                        </a:rPr>
                        <a:t>.</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smtClean="0">
                          <a:effectLst/>
                        </a:rPr>
                        <a:t>Let. Inst.</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smtClean="0">
                          <a:effectLst/>
                        </a:rPr>
                        <a:t>Let. </a:t>
                      </a:r>
                      <a:r>
                        <a:rPr lang="en-US" sz="800" u="none" strike="noStrike" noProof="0" dirty="0" err="1" smtClean="0">
                          <a:effectLst/>
                        </a:rPr>
                        <a:t>Acum</a:t>
                      </a:r>
                      <a:r>
                        <a:rPr lang="en-US" sz="800" u="none" strike="noStrike" noProof="0" dirty="0" smtClean="0">
                          <a:effectLst/>
                        </a:rPr>
                        <a:t>.</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800" u="none" strike="noStrike" noProof="0" dirty="0" smtClean="0">
                          <a:effectLst/>
                        </a:rPr>
                        <a:t>No</a:t>
                      </a:r>
                      <a:endParaRPr lang="en-US" sz="800" b="0" i="0" u="none" strike="noStrike" noProof="0" dirty="0">
                        <a:effectLst/>
                        <a:latin typeface="Arial" panose="020B0604020202020204" pitchFamily="34" charset="0"/>
                      </a:endParaRPr>
                    </a:p>
                  </a:txBody>
                  <a:tcPr marL="7144" marR="7144" marT="7144"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3" name="Retângulo de cantos arredondados 32"/>
          <p:cNvSpPr/>
          <p:nvPr/>
        </p:nvSpPr>
        <p:spPr>
          <a:xfrm>
            <a:off x="2084885" y="4841760"/>
            <a:ext cx="625340" cy="284205"/>
          </a:xfrm>
          <a:prstGeom prst="roundRect">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pt-BR" sz="1350" dirty="0" err="1" smtClean="0"/>
              <a:t>End</a:t>
            </a:r>
            <a:endParaRPr lang="pt-BR" sz="1350" dirty="0"/>
          </a:p>
        </p:txBody>
      </p:sp>
      <p:graphicFrame>
        <p:nvGraphicFramePr>
          <p:cNvPr id="38" name="Objeto 37"/>
          <p:cNvGraphicFramePr>
            <a:graphicFrameLocks noChangeAspect="1"/>
          </p:cNvGraphicFramePr>
          <p:nvPr>
            <p:extLst>
              <p:ext uri="{D42A27DB-BD31-4B8C-83A1-F6EECF244321}">
                <p14:modId xmlns:p14="http://schemas.microsoft.com/office/powerpoint/2010/main" val="1389698815"/>
              </p:ext>
            </p:extLst>
          </p:nvPr>
        </p:nvGraphicFramePr>
        <p:xfrm>
          <a:off x="3924870" y="2881288"/>
          <a:ext cx="2293144" cy="128588"/>
        </p:xfrm>
        <a:graphic>
          <a:graphicData uri="http://schemas.openxmlformats.org/presentationml/2006/ole">
            <mc:AlternateContent xmlns:mc="http://schemas.openxmlformats.org/markup-compatibility/2006">
              <mc:Choice xmlns:v="urn:schemas-microsoft-com:vml" Requires="v">
                <p:oleObj spid="_x0000_s3338" name="Worksheet" r:id="rId6" imgW="3057643" imgH="171335" progId="Excel.Sheet.8">
                  <p:embed/>
                </p:oleObj>
              </mc:Choice>
              <mc:Fallback>
                <p:oleObj name="Worksheet" r:id="rId6" imgW="3057643" imgH="171335" progId="Excel.Sheet.8">
                  <p:embed/>
                  <p:pic>
                    <p:nvPicPr>
                      <p:cNvPr id="0" name=""/>
                      <p:cNvPicPr/>
                      <p:nvPr/>
                    </p:nvPicPr>
                    <p:blipFill>
                      <a:blip r:embed="rId7"/>
                      <a:stretch>
                        <a:fillRect/>
                      </a:stretch>
                    </p:blipFill>
                    <p:spPr>
                      <a:xfrm>
                        <a:off x="3924870" y="2881288"/>
                        <a:ext cx="2293144" cy="128588"/>
                      </a:xfrm>
                      <a:prstGeom prst="rect">
                        <a:avLst/>
                      </a:prstGeom>
                    </p:spPr>
                  </p:pic>
                </p:oleObj>
              </mc:Fallback>
            </mc:AlternateContent>
          </a:graphicData>
        </a:graphic>
      </p:graphicFrame>
      <p:graphicFrame>
        <p:nvGraphicFramePr>
          <p:cNvPr id="39" name="Objeto 38"/>
          <p:cNvGraphicFramePr>
            <a:graphicFrameLocks noChangeAspect="1"/>
          </p:cNvGraphicFramePr>
          <p:nvPr>
            <p:extLst>
              <p:ext uri="{D42A27DB-BD31-4B8C-83A1-F6EECF244321}">
                <p14:modId xmlns:p14="http://schemas.microsoft.com/office/powerpoint/2010/main" val="946031754"/>
              </p:ext>
            </p:extLst>
          </p:nvPr>
        </p:nvGraphicFramePr>
        <p:xfrm>
          <a:off x="3924869" y="3015567"/>
          <a:ext cx="2293144" cy="128588"/>
        </p:xfrm>
        <a:graphic>
          <a:graphicData uri="http://schemas.openxmlformats.org/presentationml/2006/ole">
            <mc:AlternateContent xmlns:mc="http://schemas.openxmlformats.org/markup-compatibility/2006">
              <mc:Choice xmlns:v="urn:schemas-microsoft-com:vml" Requires="v">
                <p:oleObj spid="_x0000_s3339" name="Worksheet" r:id="rId9" imgW="3057643" imgH="171335" progId="Excel.Sheet.8">
                  <p:embed/>
                </p:oleObj>
              </mc:Choice>
              <mc:Fallback>
                <p:oleObj name="Worksheet" r:id="rId9" imgW="3057643" imgH="171335" progId="Excel.Sheet.8">
                  <p:embed/>
                  <p:pic>
                    <p:nvPicPr>
                      <p:cNvPr id="0" name=""/>
                      <p:cNvPicPr/>
                      <p:nvPr/>
                    </p:nvPicPr>
                    <p:blipFill>
                      <a:blip r:embed="rId10"/>
                      <a:stretch>
                        <a:fillRect/>
                      </a:stretch>
                    </p:blipFill>
                    <p:spPr>
                      <a:xfrm>
                        <a:off x="3924869" y="3015567"/>
                        <a:ext cx="2293144" cy="128588"/>
                      </a:xfrm>
                      <a:prstGeom prst="rect">
                        <a:avLst/>
                      </a:prstGeom>
                    </p:spPr>
                  </p:pic>
                </p:oleObj>
              </mc:Fallback>
            </mc:AlternateContent>
          </a:graphicData>
        </a:graphic>
      </p:graphicFrame>
      <p:graphicFrame>
        <p:nvGraphicFramePr>
          <p:cNvPr id="40" name="Objeto 39"/>
          <p:cNvGraphicFramePr>
            <a:graphicFrameLocks noChangeAspect="1"/>
          </p:cNvGraphicFramePr>
          <p:nvPr>
            <p:extLst>
              <p:ext uri="{D42A27DB-BD31-4B8C-83A1-F6EECF244321}">
                <p14:modId xmlns:p14="http://schemas.microsoft.com/office/powerpoint/2010/main" val="2787564840"/>
              </p:ext>
            </p:extLst>
          </p:nvPr>
        </p:nvGraphicFramePr>
        <p:xfrm>
          <a:off x="3924868" y="3149847"/>
          <a:ext cx="2293144" cy="128588"/>
        </p:xfrm>
        <a:graphic>
          <a:graphicData uri="http://schemas.openxmlformats.org/presentationml/2006/ole">
            <mc:AlternateContent xmlns:mc="http://schemas.openxmlformats.org/markup-compatibility/2006">
              <mc:Choice xmlns:v="urn:schemas-microsoft-com:vml" Requires="v">
                <p:oleObj spid="_x0000_s3340" name="Worksheet" r:id="rId12" imgW="3057643" imgH="171335" progId="Excel.Sheet.8">
                  <p:embed/>
                </p:oleObj>
              </mc:Choice>
              <mc:Fallback>
                <p:oleObj name="Worksheet" r:id="rId12" imgW="3057643" imgH="171335" progId="Excel.Sheet.8">
                  <p:embed/>
                  <p:pic>
                    <p:nvPicPr>
                      <p:cNvPr id="0" name=""/>
                      <p:cNvPicPr/>
                      <p:nvPr/>
                    </p:nvPicPr>
                    <p:blipFill>
                      <a:blip r:embed="rId13"/>
                      <a:stretch>
                        <a:fillRect/>
                      </a:stretch>
                    </p:blipFill>
                    <p:spPr>
                      <a:xfrm>
                        <a:off x="3924868" y="3149847"/>
                        <a:ext cx="2293144" cy="128588"/>
                      </a:xfrm>
                      <a:prstGeom prst="rect">
                        <a:avLst/>
                      </a:prstGeom>
                    </p:spPr>
                  </p:pic>
                </p:oleObj>
              </mc:Fallback>
            </mc:AlternateContent>
          </a:graphicData>
        </a:graphic>
      </p:graphicFrame>
      <p:graphicFrame>
        <p:nvGraphicFramePr>
          <p:cNvPr id="41" name="Objeto 40"/>
          <p:cNvGraphicFramePr>
            <a:graphicFrameLocks noChangeAspect="1"/>
          </p:cNvGraphicFramePr>
          <p:nvPr>
            <p:extLst>
              <p:ext uri="{D42A27DB-BD31-4B8C-83A1-F6EECF244321}">
                <p14:modId xmlns:p14="http://schemas.microsoft.com/office/powerpoint/2010/main" val="2027501687"/>
              </p:ext>
            </p:extLst>
          </p:nvPr>
        </p:nvGraphicFramePr>
        <p:xfrm>
          <a:off x="3924867" y="3284287"/>
          <a:ext cx="2293144" cy="128588"/>
        </p:xfrm>
        <a:graphic>
          <a:graphicData uri="http://schemas.openxmlformats.org/presentationml/2006/ole">
            <mc:AlternateContent xmlns:mc="http://schemas.openxmlformats.org/markup-compatibility/2006">
              <mc:Choice xmlns:v="urn:schemas-microsoft-com:vml" Requires="v">
                <p:oleObj spid="_x0000_s3341" name="Worksheet" r:id="rId15" imgW="3057643" imgH="171335" progId="Excel.Sheet.8">
                  <p:embed/>
                </p:oleObj>
              </mc:Choice>
              <mc:Fallback>
                <p:oleObj name="Worksheet" r:id="rId15" imgW="3057643" imgH="171335" progId="Excel.Sheet.8">
                  <p:embed/>
                  <p:pic>
                    <p:nvPicPr>
                      <p:cNvPr id="0" name=""/>
                      <p:cNvPicPr/>
                      <p:nvPr/>
                    </p:nvPicPr>
                    <p:blipFill>
                      <a:blip r:embed="rId16"/>
                      <a:stretch>
                        <a:fillRect/>
                      </a:stretch>
                    </p:blipFill>
                    <p:spPr>
                      <a:xfrm>
                        <a:off x="3924867" y="3284287"/>
                        <a:ext cx="2293144" cy="128588"/>
                      </a:xfrm>
                      <a:prstGeom prst="rect">
                        <a:avLst/>
                      </a:prstGeom>
                    </p:spPr>
                  </p:pic>
                </p:oleObj>
              </mc:Fallback>
            </mc:AlternateContent>
          </a:graphicData>
        </a:graphic>
      </p:graphicFrame>
      <p:graphicFrame>
        <p:nvGraphicFramePr>
          <p:cNvPr id="42" name="Objeto 41"/>
          <p:cNvGraphicFramePr>
            <a:graphicFrameLocks noChangeAspect="1"/>
          </p:cNvGraphicFramePr>
          <p:nvPr>
            <p:extLst>
              <p:ext uri="{D42A27DB-BD31-4B8C-83A1-F6EECF244321}">
                <p14:modId xmlns:p14="http://schemas.microsoft.com/office/powerpoint/2010/main" val="2168163989"/>
              </p:ext>
            </p:extLst>
          </p:nvPr>
        </p:nvGraphicFramePr>
        <p:xfrm>
          <a:off x="3922320" y="3419969"/>
          <a:ext cx="2293144" cy="128588"/>
        </p:xfrm>
        <a:graphic>
          <a:graphicData uri="http://schemas.openxmlformats.org/presentationml/2006/ole">
            <mc:AlternateContent xmlns:mc="http://schemas.openxmlformats.org/markup-compatibility/2006">
              <mc:Choice xmlns:v="urn:schemas-microsoft-com:vml" Requires="v">
                <p:oleObj spid="_x0000_s3342" name="Worksheet" r:id="rId18" imgW="3057643" imgH="171335" progId="Excel.Sheet.8">
                  <p:embed/>
                </p:oleObj>
              </mc:Choice>
              <mc:Fallback>
                <p:oleObj name="Worksheet" r:id="rId18" imgW="3057643" imgH="171335" progId="Excel.Sheet.8">
                  <p:embed/>
                  <p:pic>
                    <p:nvPicPr>
                      <p:cNvPr id="0" name=""/>
                      <p:cNvPicPr/>
                      <p:nvPr/>
                    </p:nvPicPr>
                    <p:blipFill>
                      <a:blip r:embed="rId19"/>
                      <a:stretch>
                        <a:fillRect/>
                      </a:stretch>
                    </p:blipFill>
                    <p:spPr>
                      <a:xfrm>
                        <a:off x="3922320" y="3419969"/>
                        <a:ext cx="2293144" cy="128588"/>
                      </a:xfrm>
                      <a:prstGeom prst="rect">
                        <a:avLst/>
                      </a:prstGeom>
                    </p:spPr>
                  </p:pic>
                </p:oleObj>
              </mc:Fallback>
            </mc:AlternateContent>
          </a:graphicData>
        </a:graphic>
      </p:graphicFrame>
      <p:graphicFrame>
        <p:nvGraphicFramePr>
          <p:cNvPr id="43" name="Objeto 42"/>
          <p:cNvGraphicFramePr>
            <a:graphicFrameLocks noChangeAspect="1"/>
          </p:cNvGraphicFramePr>
          <p:nvPr>
            <p:extLst>
              <p:ext uri="{D42A27DB-BD31-4B8C-83A1-F6EECF244321}">
                <p14:modId xmlns:p14="http://schemas.microsoft.com/office/powerpoint/2010/main" val="4222557538"/>
              </p:ext>
            </p:extLst>
          </p:nvPr>
        </p:nvGraphicFramePr>
        <p:xfrm>
          <a:off x="3925431" y="3547386"/>
          <a:ext cx="2293144" cy="128588"/>
        </p:xfrm>
        <a:graphic>
          <a:graphicData uri="http://schemas.openxmlformats.org/presentationml/2006/ole">
            <mc:AlternateContent xmlns:mc="http://schemas.openxmlformats.org/markup-compatibility/2006">
              <mc:Choice xmlns:v="urn:schemas-microsoft-com:vml" Requires="v">
                <p:oleObj spid="_x0000_s3343" name="Worksheet" r:id="rId21" imgW="3057643" imgH="171335" progId="Excel.Sheet.8">
                  <p:embed/>
                </p:oleObj>
              </mc:Choice>
              <mc:Fallback>
                <p:oleObj name="Worksheet" r:id="rId21" imgW="3057643" imgH="171335" progId="Excel.Sheet.8">
                  <p:embed/>
                  <p:pic>
                    <p:nvPicPr>
                      <p:cNvPr id="0" name=""/>
                      <p:cNvPicPr/>
                      <p:nvPr/>
                    </p:nvPicPr>
                    <p:blipFill>
                      <a:blip r:embed="rId22"/>
                      <a:stretch>
                        <a:fillRect/>
                      </a:stretch>
                    </p:blipFill>
                    <p:spPr>
                      <a:xfrm>
                        <a:off x="3925431" y="3547386"/>
                        <a:ext cx="2293144" cy="128588"/>
                      </a:xfrm>
                      <a:prstGeom prst="rect">
                        <a:avLst/>
                      </a:prstGeom>
                    </p:spPr>
                  </p:pic>
                </p:oleObj>
              </mc:Fallback>
            </mc:AlternateContent>
          </a:graphicData>
        </a:graphic>
      </p:graphicFrame>
      <p:graphicFrame>
        <p:nvGraphicFramePr>
          <p:cNvPr id="44" name="Objeto 43"/>
          <p:cNvGraphicFramePr>
            <a:graphicFrameLocks noChangeAspect="1"/>
          </p:cNvGraphicFramePr>
          <p:nvPr>
            <p:extLst>
              <p:ext uri="{D42A27DB-BD31-4B8C-83A1-F6EECF244321}">
                <p14:modId xmlns:p14="http://schemas.microsoft.com/office/powerpoint/2010/main" val="1423751145"/>
              </p:ext>
            </p:extLst>
          </p:nvPr>
        </p:nvGraphicFramePr>
        <p:xfrm>
          <a:off x="3922319" y="3681665"/>
          <a:ext cx="2293144" cy="128588"/>
        </p:xfrm>
        <a:graphic>
          <a:graphicData uri="http://schemas.openxmlformats.org/presentationml/2006/ole">
            <mc:AlternateContent xmlns:mc="http://schemas.openxmlformats.org/markup-compatibility/2006">
              <mc:Choice xmlns:v="urn:schemas-microsoft-com:vml" Requires="v">
                <p:oleObj spid="_x0000_s3344" name="Worksheet" r:id="rId24" imgW="3057643" imgH="171335" progId="Excel.Sheet.8">
                  <p:embed/>
                </p:oleObj>
              </mc:Choice>
              <mc:Fallback>
                <p:oleObj name="Worksheet" r:id="rId24" imgW="3057643" imgH="171335" progId="Excel.Sheet.8">
                  <p:embed/>
                  <p:pic>
                    <p:nvPicPr>
                      <p:cNvPr id="0" name=""/>
                      <p:cNvPicPr/>
                      <p:nvPr/>
                    </p:nvPicPr>
                    <p:blipFill>
                      <a:blip r:embed="rId25"/>
                      <a:stretch>
                        <a:fillRect/>
                      </a:stretch>
                    </p:blipFill>
                    <p:spPr>
                      <a:xfrm>
                        <a:off x="3922319" y="3681665"/>
                        <a:ext cx="2293144" cy="128588"/>
                      </a:xfrm>
                      <a:prstGeom prst="rect">
                        <a:avLst/>
                      </a:prstGeom>
                    </p:spPr>
                  </p:pic>
                </p:oleObj>
              </mc:Fallback>
            </mc:AlternateContent>
          </a:graphicData>
        </a:graphic>
      </p:graphicFrame>
      <p:graphicFrame>
        <p:nvGraphicFramePr>
          <p:cNvPr id="45" name="Objeto 44"/>
          <p:cNvGraphicFramePr>
            <a:graphicFrameLocks noChangeAspect="1"/>
          </p:cNvGraphicFramePr>
          <p:nvPr>
            <p:extLst>
              <p:ext uri="{D42A27DB-BD31-4B8C-83A1-F6EECF244321}">
                <p14:modId xmlns:p14="http://schemas.microsoft.com/office/powerpoint/2010/main" val="3535228436"/>
              </p:ext>
            </p:extLst>
          </p:nvPr>
        </p:nvGraphicFramePr>
        <p:xfrm>
          <a:off x="3922318" y="3823525"/>
          <a:ext cx="2293144" cy="128588"/>
        </p:xfrm>
        <a:graphic>
          <a:graphicData uri="http://schemas.openxmlformats.org/presentationml/2006/ole">
            <mc:AlternateContent xmlns:mc="http://schemas.openxmlformats.org/markup-compatibility/2006">
              <mc:Choice xmlns:v="urn:schemas-microsoft-com:vml" Requires="v">
                <p:oleObj spid="_x0000_s3345" name="Worksheet" r:id="rId27" imgW="3057643" imgH="171335" progId="Excel.Sheet.8">
                  <p:embed/>
                </p:oleObj>
              </mc:Choice>
              <mc:Fallback>
                <p:oleObj name="Worksheet" r:id="rId27" imgW="3057643" imgH="171335" progId="Excel.Sheet.8">
                  <p:embed/>
                  <p:pic>
                    <p:nvPicPr>
                      <p:cNvPr id="0" name=""/>
                      <p:cNvPicPr/>
                      <p:nvPr/>
                    </p:nvPicPr>
                    <p:blipFill>
                      <a:blip r:embed="rId28"/>
                      <a:stretch>
                        <a:fillRect/>
                      </a:stretch>
                    </p:blipFill>
                    <p:spPr>
                      <a:xfrm>
                        <a:off x="3922318" y="3823525"/>
                        <a:ext cx="2293144" cy="128588"/>
                      </a:xfrm>
                      <a:prstGeom prst="rect">
                        <a:avLst/>
                      </a:prstGeom>
                    </p:spPr>
                  </p:pic>
                </p:oleObj>
              </mc:Fallback>
            </mc:AlternateContent>
          </a:graphicData>
        </a:graphic>
      </p:graphicFrame>
      <p:graphicFrame>
        <p:nvGraphicFramePr>
          <p:cNvPr id="46" name="Objeto 45"/>
          <p:cNvGraphicFramePr>
            <a:graphicFrameLocks noChangeAspect="1"/>
          </p:cNvGraphicFramePr>
          <p:nvPr>
            <p:extLst>
              <p:ext uri="{D42A27DB-BD31-4B8C-83A1-F6EECF244321}">
                <p14:modId xmlns:p14="http://schemas.microsoft.com/office/powerpoint/2010/main" val="2366108806"/>
              </p:ext>
            </p:extLst>
          </p:nvPr>
        </p:nvGraphicFramePr>
        <p:xfrm>
          <a:off x="3928370" y="3957912"/>
          <a:ext cx="2293144" cy="128588"/>
        </p:xfrm>
        <a:graphic>
          <a:graphicData uri="http://schemas.openxmlformats.org/presentationml/2006/ole">
            <mc:AlternateContent xmlns:mc="http://schemas.openxmlformats.org/markup-compatibility/2006">
              <mc:Choice xmlns:v="urn:schemas-microsoft-com:vml" Requires="v">
                <p:oleObj spid="_x0000_s3346" name="Worksheet" r:id="rId30" imgW="3057643" imgH="171335" progId="Excel.Sheet.8">
                  <p:embed/>
                </p:oleObj>
              </mc:Choice>
              <mc:Fallback>
                <p:oleObj name="Worksheet" r:id="rId30" imgW="3057643" imgH="171335" progId="Excel.Sheet.8">
                  <p:embed/>
                  <p:pic>
                    <p:nvPicPr>
                      <p:cNvPr id="0" name=""/>
                      <p:cNvPicPr/>
                      <p:nvPr/>
                    </p:nvPicPr>
                    <p:blipFill>
                      <a:blip r:embed="rId31"/>
                      <a:stretch>
                        <a:fillRect/>
                      </a:stretch>
                    </p:blipFill>
                    <p:spPr>
                      <a:xfrm>
                        <a:off x="3928370" y="3957912"/>
                        <a:ext cx="2293144" cy="128588"/>
                      </a:xfrm>
                      <a:prstGeom prst="rect">
                        <a:avLst/>
                      </a:prstGeom>
                    </p:spPr>
                  </p:pic>
                </p:oleObj>
              </mc:Fallback>
            </mc:AlternateContent>
          </a:graphicData>
        </a:graphic>
      </p:graphicFrame>
      <p:graphicFrame>
        <p:nvGraphicFramePr>
          <p:cNvPr id="47" name="Objeto 46"/>
          <p:cNvGraphicFramePr>
            <a:graphicFrameLocks noChangeAspect="1"/>
          </p:cNvGraphicFramePr>
          <p:nvPr>
            <p:extLst>
              <p:ext uri="{D42A27DB-BD31-4B8C-83A1-F6EECF244321}">
                <p14:modId xmlns:p14="http://schemas.microsoft.com/office/powerpoint/2010/main" val="1291090211"/>
              </p:ext>
            </p:extLst>
          </p:nvPr>
        </p:nvGraphicFramePr>
        <p:xfrm>
          <a:off x="3928369" y="4093060"/>
          <a:ext cx="2293144" cy="128588"/>
        </p:xfrm>
        <a:graphic>
          <a:graphicData uri="http://schemas.openxmlformats.org/presentationml/2006/ole">
            <mc:AlternateContent xmlns:mc="http://schemas.openxmlformats.org/markup-compatibility/2006">
              <mc:Choice xmlns:v="urn:schemas-microsoft-com:vml" Requires="v">
                <p:oleObj spid="_x0000_s3347" name="Worksheet" r:id="rId33" imgW="3057643" imgH="171335" progId="Excel.Sheet.8">
                  <p:embed/>
                </p:oleObj>
              </mc:Choice>
              <mc:Fallback>
                <p:oleObj name="Worksheet" r:id="rId33" imgW="3057643" imgH="171335" progId="Excel.Sheet.8">
                  <p:embed/>
                  <p:pic>
                    <p:nvPicPr>
                      <p:cNvPr id="0" name=""/>
                      <p:cNvPicPr/>
                      <p:nvPr/>
                    </p:nvPicPr>
                    <p:blipFill>
                      <a:blip r:embed="rId34"/>
                      <a:stretch>
                        <a:fillRect/>
                      </a:stretch>
                    </p:blipFill>
                    <p:spPr>
                      <a:xfrm>
                        <a:off x="3928369" y="4093060"/>
                        <a:ext cx="2293144" cy="128588"/>
                      </a:xfrm>
                      <a:prstGeom prst="rect">
                        <a:avLst/>
                      </a:prstGeom>
                    </p:spPr>
                  </p:pic>
                </p:oleObj>
              </mc:Fallback>
            </mc:AlternateContent>
          </a:graphicData>
        </a:graphic>
      </p:graphicFrame>
      <p:graphicFrame>
        <p:nvGraphicFramePr>
          <p:cNvPr id="48" name="Objeto 47"/>
          <p:cNvGraphicFramePr>
            <a:graphicFrameLocks noChangeAspect="1"/>
          </p:cNvGraphicFramePr>
          <p:nvPr>
            <p:extLst>
              <p:ext uri="{D42A27DB-BD31-4B8C-83A1-F6EECF244321}">
                <p14:modId xmlns:p14="http://schemas.microsoft.com/office/powerpoint/2010/main" val="3265080032"/>
              </p:ext>
            </p:extLst>
          </p:nvPr>
        </p:nvGraphicFramePr>
        <p:xfrm>
          <a:off x="3928368" y="4231782"/>
          <a:ext cx="2293144" cy="128588"/>
        </p:xfrm>
        <a:graphic>
          <a:graphicData uri="http://schemas.openxmlformats.org/presentationml/2006/ole">
            <mc:AlternateContent xmlns:mc="http://schemas.openxmlformats.org/markup-compatibility/2006">
              <mc:Choice xmlns:v="urn:schemas-microsoft-com:vml" Requires="v">
                <p:oleObj spid="_x0000_s3348" name="Worksheet" r:id="rId36" imgW="3057643" imgH="171335" progId="Excel.Sheet.8">
                  <p:embed/>
                </p:oleObj>
              </mc:Choice>
              <mc:Fallback>
                <p:oleObj name="Worksheet" r:id="rId36" imgW="3057643" imgH="171335" progId="Excel.Sheet.8">
                  <p:embed/>
                  <p:pic>
                    <p:nvPicPr>
                      <p:cNvPr id="0" name=""/>
                      <p:cNvPicPr/>
                      <p:nvPr/>
                    </p:nvPicPr>
                    <p:blipFill>
                      <a:blip r:embed="rId37"/>
                      <a:stretch>
                        <a:fillRect/>
                      </a:stretch>
                    </p:blipFill>
                    <p:spPr>
                      <a:xfrm>
                        <a:off x="3928368" y="4231782"/>
                        <a:ext cx="2293144" cy="128588"/>
                      </a:xfrm>
                      <a:prstGeom prst="rect">
                        <a:avLst/>
                      </a:prstGeom>
                    </p:spPr>
                  </p:pic>
                </p:oleObj>
              </mc:Fallback>
            </mc:AlternateContent>
          </a:graphicData>
        </a:graphic>
      </p:graphicFrame>
      <p:graphicFrame>
        <p:nvGraphicFramePr>
          <p:cNvPr id="49" name="Objeto 48"/>
          <p:cNvGraphicFramePr>
            <a:graphicFrameLocks noChangeAspect="1"/>
          </p:cNvGraphicFramePr>
          <p:nvPr>
            <p:extLst>
              <p:ext uri="{D42A27DB-BD31-4B8C-83A1-F6EECF244321}">
                <p14:modId xmlns:p14="http://schemas.microsoft.com/office/powerpoint/2010/main" val="2046312438"/>
              </p:ext>
            </p:extLst>
          </p:nvPr>
        </p:nvGraphicFramePr>
        <p:xfrm>
          <a:off x="3922317" y="4372324"/>
          <a:ext cx="2293144" cy="128588"/>
        </p:xfrm>
        <a:graphic>
          <a:graphicData uri="http://schemas.openxmlformats.org/presentationml/2006/ole">
            <mc:AlternateContent xmlns:mc="http://schemas.openxmlformats.org/markup-compatibility/2006">
              <mc:Choice xmlns:v="urn:schemas-microsoft-com:vml" Requires="v">
                <p:oleObj spid="_x0000_s3349" name="Worksheet" r:id="rId39" imgW="3057643" imgH="171335" progId="Excel.Sheet.8">
                  <p:embed/>
                </p:oleObj>
              </mc:Choice>
              <mc:Fallback>
                <p:oleObj name="Worksheet" r:id="rId39" imgW="3057643" imgH="171335" progId="Excel.Sheet.8">
                  <p:embed/>
                  <p:pic>
                    <p:nvPicPr>
                      <p:cNvPr id="0" name=""/>
                      <p:cNvPicPr/>
                      <p:nvPr/>
                    </p:nvPicPr>
                    <p:blipFill>
                      <a:blip r:embed="rId40"/>
                      <a:stretch>
                        <a:fillRect/>
                      </a:stretch>
                    </p:blipFill>
                    <p:spPr>
                      <a:xfrm>
                        <a:off x="3922317" y="4372324"/>
                        <a:ext cx="2293144" cy="128588"/>
                      </a:xfrm>
                      <a:prstGeom prst="rect">
                        <a:avLst/>
                      </a:prstGeom>
                    </p:spPr>
                  </p:pic>
                </p:oleObj>
              </mc:Fallback>
            </mc:AlternateContent>
          </a:graphicData>
        </a:graphic>
      </p:graphicFrame>
      <p:pic>
        <p:nvPicPr>
          <p:cNvPr id="52" name="Imagem 51"/>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6821754" y="3878563"/>
            <a:ext cx="1606088" cy="1204567"/>
          </a:xfrm>
          <a:prstGeom prst="rect">
            <a:avLst/>
          </a:prstGeom>
        </p:spPr>
      </p:pic>
      <p:pic>
        <p:nvPicPr>
          <p:cNvPr id="53" name="Imagem 52"/>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6876256" y="3006388"/>
            <a:ext cx="1083485" cy="446448"/>
          </a:xfrm>
          <a:prstGeom prst="rect">
            <a:avLst/>
          </a:prstGeom>
        </p:spPr>
      </p:pic>
      <p:pic>
        <p:nvPicPr>
          <p:cNvPr id="56" name="Imagem 55"/>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7651237" y="1562743"/>
            <a:ext cx="384854" cy="1011361"/>
          </a:xfrm>
          <a:prstGeom prst="rect">
            <a:avLst/>
          </a:prstGeom>
        </p:spPr>
      </p:pic>
      <p:cxnSp>
        <p:nvCxnSpPr>
          <p:cNvPr id="34" name="Conector de seta reta 33"/>
          <p:cNvCxnSpPr>
            <a:stCxn id="42" idx="3"/>
          </p:cNvCxnSpPr>
          <p:nvPr/>
        </p:nvCxnSpPr>
        <p:spPr>
          <a:xfrm flipV="1">
            <a:off x="6215464" y="2837002"/>
            <a:ext cx="914144" cy="647261"/>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37" name="Conector de seta reta 36"/>
          <p:cNvCxnSpPr/>
          <p:nvPr/>
        </p:nvCxnSpPr>
        <p:spPr>
          <a:xfrm>
            <a:off x="6218011" y="3490864"/>
            <a:ext cx="551578" cy="852165"/>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pic>
        <p:nvPicPr>
          <p:cNvPr id="57" name="Imagem 56"/>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7236296" y="2413003"/>
            <a:ext cx="887657" cy="380730"/>
          </a:xfrm>
          <a:prstGeom prst="rect">
            <a:avLst/>
          </a:prstGeom>
        </p:spPr>
      </p:pic>
      <p:pic>
        <p:nvPicPr>
          <p:cNvPr id="58" name="Imagem 57"/>
          <p:cNvPicPr>
            <a:picLocks noChangeAspect="1"/>
          </p:cNvPicPr>
          <p:nvPr/>
        </p:nvPicPr>
        <p:blipFill>
          <a:blip r:embed="rId45" cstate="email">
            <a:extLst>
              <a:ext uri="{28A0092B-C50C-407E-A947-70E740481C1C}">
                <a14:useLocalDpi xmlns:a14="http://schemas.microsoft.com/office/drawing/2010/main"/>
              </a:ext>
            </a:extLst>
          </a:blip>
          <a:stretch>
            <a:fillRect/>
          </a:stretch>
        </p:blipFill>
        <p:spPr>
          <a:xfrm>
            <a:off x="7174216" y="3006387"/>
            <a:ext cx="1759490" cy="1319618"/>
          </a:xfrm>
          <a:prstGeom prst="rect">
            <a:avLst/>
          </a:prstGeom>
        </p:spPr>
      </p:pic>
      <p:cxnSp>
        <p:nvCxnSpPr>
          <p:cNvPr id="63" name="Conector de seta reta 62"/>
          <p:cNvCxnSpPr/>
          <p:nvPr/>
        </p:nvCxnSpPr>
        <p:spPr>
          <a:xfrm flipV="1">
            <a:off x="6218011" y="3847470"/>
            <a:ext cx="911597" cy="39368"/>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64" name="Conector de seta reta 63"/>
          <p:cNvCxnSpPr/>
          <p:nvPr/>
        </p:nvCxnSpPr>
        <p:spPr>
          <a:xfrm>
            <a:off x="6218011" y="3887493"/>
            <a:ext cx="1159666" cy="857253"/>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cxnSp>
        <p:nvCxnSpPr>
          <p:cNvPr id="67" name="Conector de seta reta 66"/>
          <p:cNvCxnSpPr>
            <a:stCxn id="46" idx="3"/>
          </p:cNvCxnSpPr>
          <p:nvPr/>
        </p:nvCxnSpPr>
        <p:spPr>
          <a:xfrm>
            <a:off x="6221514" y="4022206"/>
            <a:ext cx="1138291" cy="1304930"/>
          </a:xfrm>
          <a:prstGeom prst="straightConnector1">
            <a:avLst/>
          </a:prstGeom>
          <a:ln w="25400">
            <a:tailEnd type="triangle"/>
          </a:ln>
        </p:spPr>
        <p:style>
          <a:lnRef idx="3">
            <a:schemeClr val="accent6"/>
          </a:lnRef>
          <a:fillRef idx="0">
            <a:schemeClr val="accent6"/>
          </a:fillRef>
          <a:effectRef idx="2">
            <a:schemeClr val="accent6"/>
          </a:effectRef>
          <a:fontRef idx="minor">
            <a:schemeClr val="tx1"/>
          </a:fontRef>
        </p:style>
      </p:cxnSp>
      <p:pic>
        <p:nvPicPr>
          <p:cNvPr id="2" name="Imagem 1"/>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7377677" y="4634797"/>
            <a:ext cx="1386751" cy="203244"/>
          </a:xfrm>
          <a:prstGeom prst="rect">
            <a:avLst/>
          </a:prstGeom>
        </p:spPr>
      </p:pic>
      <p:pic>
        <p:nvPicPr>
          <p:cNvPr id="35" name="Imagem 3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377676" y="5225514"/>
            <a:ext cx="1386751" cy="203244"/>
          </a:xfrm>
          <a:prstGeom prst="rect">
            <a:avLst/>
          </a:prstGeom>
        </p:spPr>
      </p:pic>
      <p:pic>
        <p:nvPicPr>
          <p:cNvPr id="36" name="Imagem 35"/>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8269643" y="2698177"/>
            <a:ext cx="609014" cy="1077266"/>
          </a:xfrm>
          <a:prstGeom prst="rect">
            <a:avLst/>
          </a:prstGeom>
        </p:spPr>
      </p:pic>
      <p:pic>
        <p:nvPicPr>
          <p:cNvPr id="51" name="Imagem 50"/>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997218" y="1371600"/>
            <a:ext cx="654222" cy="1157232"/>
          </a:xfrm>
          <a:prstGeom prst="rect">
            <a:avLst/>
          </a:prstGeom>
        </p:spPr>
      </p:pic>
      <p:pic>
        <p:nvPicPr>
          <p:cNvPr id="62" name="Imagem 61"/>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8128046" y="1889881"/>
            <a:ext cx="631102" cy="1116336"/>
          </a:xfrm>
          <a:prstGeom prst="rect">
            <a:avLst/>
          </a:prstGeom>
        </p:spPr>
      </p:pic>
    </p:spTree>
    <p:extLst>
      <p:ext uri="{BB962C8B-B14F-4D97-AF65-F5344CB8AC3E}">
        <p14:creationId xmlns:p14="http://schemas.microsoft.com/office/powerpoint/2010/main" val="37048951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0" presetClass="path" presetSubtype="0" accel="50000" decel="50000" fill="hold" grpId="0" nodeType="withEffect">
                                  <p:stCondLst>
                                    <p:cond delay="0"/>
                                  </p:stCondLst>
                                  <p:childTnLst>
                                    <p:animMotion origin="layout" path="M 0.00035 -0.00185 L 0.01806 0.07593 L 0.02691 -0.05439 L 0.03437 0.07894 L 0.04306 -0.05856 L 0.04878 0.08033 L 0.05972 -0.06342 L 0.06632 0.07801 L 0.08316 -0.06504 L 0.08316 -0.06481 " pathEditMode="relative" rAng="0" ptsTypes="AAAAAAAAAA">
                                      <p:cBhvr>
                                        <p:cTn id="8" dur="10000" fill="hold"/>
                                        <p:tgtEl>
                                          <p:spTgt spid="24"/>
                                        </p:tgtEl>
                                        <p:attrNameLst>
                                          <p:attrName>ppt_x</p:attrName>
                                          <p:attrName>ppt_y</p:attrName>
                                        </p:attrNameLst>
                                      </p:cBhvr>
                                      <p:rCtr x="4132" y="949"/>
                                    </p:animMotion>
                                  </p:childTnLst>
                                  <p:subTnLst>
                                    <p:set>
                                      <p:cBhvr override="childStyle">
                                        <p:cTn dur="1" fill="hold" display="0" masterRel="sameClick" afterEffect="1">
                                          <p:stCondLst>
                                            <p:cond evt="end" delay="0">
                                              <p:tn val="7"/>
                                            </p:cond>
                                          </p:stCondLst>
                                        </p:cTn>
                                        <p:tgtEl>
                                          <p:spTgt spid="24"/>
                                        </p:tgtEl>
                                        <p:attrNameLst>
                                          <p:attrName>style.visibility</p:attrName>
                                        </p:attrNameLst>
                                      </p:cBhvr>
                                      <p:to>
                                        <p:strVal val="hidden"/>
                                      </p:to>
                                    </p:set>
                                  </p:subTnLst>
                                </p:cTn>
                              </p:par>
                            </p:childTnLst>
                          </p:cTn>
                        </p:par>
                        <p:par>
                          <p:cTn id="9" fill="hold">
                            <p:stCondLst>
                              <p:cond delay="10000"/>
                            </p:stCondLst>
                            <p:childTnLst>
                              <p:par>
                                <p:cTn id="10" presetID="1"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childTnLst>
                                </p:cTn>
                              </p:par>
                            </p:childTnLst>
                          </p:cTn>
                        </p:par>
                        <p:par>
                          <p:cTn id="12" fill="hold">
                            <p:stCondLst>
                              <p:cond delay="10000"/>
                            </p:stCondLst>
                            <p:childTnLst>
                              <p:par>
                                <p:cTn id="13" presetID="1"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par>
                          <p:cTn id="15" fill="hold">
                            <p:stCondLst>
                              <p:cond delay="10000"/>
                            </p:stCondLst>
                            <p:childTnLst>
                              <p:par>
                                <p:cTn id="16" presetID="1"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0.00035 0.00162 L 0.00781 -0.03982 " pathEditMode="relative" rAng="0" ptsTypes="AA">
                                      <p:cBhvr>
                                        <p:cTn id="21" dur="5000" fill="hold"/>
                                        <p:tgtEl>
                                          <p:spTgt spid="25"/>
                                        </p:tgtEl>
                                        <p:attrNameLst>
                                          <p:attrName>ppt_x</p:attrName>
                                          <p:attrName>ppt_y</p:attrName>
                                        </p:attrNameLst>
                                      </p:cBhvr>
                                      <p:rCtr x="365" y="-2083"/>
                                    </p:animMotion>
                                  </p:childTnLst>
                                  <p:subTnLst>
                                    <p:set>
                                      <p:cBhvr override="childStyle">
                                        <p:cTn dur="1" fill="hold" display="0" masterRel="sameClick" afterEffect="1">
                                          <p:stCondLst>
                                            <p:cond evt="end" delay="0">
                                              <p:tn val="20"/>
                                            </p:cond>
                                          </p:stCondLst>
                                        </p:cTn>
                                        <p:tgtEl>
                                          <p:spTgt spid="25"/>
                                        </p:tgtEl>
                                        <p:attrNameLst>
                                          <p:attrName>style.visibility</p:attrName>
                                        </p:attrNameLst>
                                      </p:cBhvr>
                                      <p:to>
                                        <p:strVal val="hidden"/>
                                      </p:to>
                                    </p:set>
                                  </p:subTnLst>
                                </p:cTn>
                              </p:par>
                            </p:childTnLst>
                          </p:cTn>
                        </p:par>
                        <p:par>
                          <p:cTn id="22" fill="hold">
                            <p:stCondLst>
                              <p:cond delay="5000"/>
                            </p:stCondLst>
                            <p:childTnLst>
                              <p:par>
                                <p:cTn id="23" presetID="1"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0" nodeType="clickEffect">
                                  <p:stCondLst>
                                    <p:cond delay="0"/>
                                  </p:stCondLst>
                                  <p:childTnLst>
                                    <p:animMotion origin="layout" path="M -0.00035 0.00023 L 0.00452 -0.01134 L 0.01007 -0.01921 " pathEditMode="relative" rAng="0" ptsTypes="AAA">
                                      <p:cBhvr>
                                        <p:cTn id="31" dur="5000" fill="hold"/>
                                        <p:tgtEl>
                                          <p:spTgt spid="26"/>
                                        </p:tgtEl>
                                        <p:attrNameLst>
                                          <p:attrName>ppt_x</p:attrName>
                                          <p:attrName>ppt_y</p:attrName>
                                        </p:attrNameLst>
                                      </p:cBhvr>
                                      <p:rCtr x="521" y="-972"/>
                                    </p:animMotion>
                                  </p:childTnLst>
                                  <p:subTnLst>
                                    <p:set>
                                      <p:cBhvr override="childStyle">
                                        <p:cTn dur="1" fill="hold" display="0" masterRel="sameClick" afterEffect="1">
                                          <p:stCondLst>
                                            <p:cond evt="end" delay="0">
                                              <p:tn val="30"/>
                                            </p:cond>
                                          </p:stCondLst>
                                        </p:cTn>
                                        <p:tgtEl>
                                          <p:spTgt spid="26"/>
                                        </p:tgtEl>
                                        <p:attrNameLst>
                                          <p:attrName>style.visibility</p:attrName>
                                        </p:attrNameLst>
                                      </p:cBhvr>
                                      <p:to>
                                        <p:strVal val="hidden"/>
                                      </p:to>
                                    </p:set>
                                  </p:subTnLst>
                                </p:cTn>
                              </p:par>
                            </p:childTnLst>
                          </p:cTn>
                        </p:par>
                        <p:par>
                          <p:cTn id="32" fill="hold">
                            <p:stCondLst>
                              <p:cond delay="5000"/>
                            </p:stCondLst>
                            <p:childTnLst>
                              <p:par>
                                <p:cTn id="33" presetID="1"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3"/>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0" presetClass="path" presetSubtype="0" accel="50000" decel="50000" fill="hold" grpId="0" nodeType="clickEffect">
                                  <p:stCondLst>
                                    <p:cond delay="0"/>
                                  </p:stCondLst>
                                  <p:childTnLst>
                                    <p:animMotion origin="layout" path="M -2.77778E-6 3.7037E-7 L 0.00816 0.04583 L 0.01441 0.07268 L 0.0257 0.09907 L 0.03802 0.11273 L 0.06025 0.12662 L 0.07014 0.13079 L 0.07639 0.12801 L 0.08455 0.11852 L 0.10139 0.07917 L 0.10886 0.06319 L 0.11823 0.06991 L 0.11893 0.0706 " pathEditMode="relative" rAng="0" ptsTypes="AAAAAAAAAAAAA">
                                      <p:cBhvr>
                                        <p:cTn id="95" dur="2000" fill="hold"/>
                                        <p:tgtEl>
                                          <p:spTgt spid="31"/>
                                        </p:tgtEl>
                                        <p:attrNameLst>
                                          <p:attrName>ppt_x</p:attrName>
                                          <p:attrName>ppt_y</p:attrName>
                                        </p:attrNameLst>
                                      </p:cBhvr>
                                      <p:rCtr x="5937" y="6528"/>
                                    </p:animMotion>
                                  </p:childTnLst>
                                </p:cTn>
                              </p:par>
                              <p:par>
                                <p:cTn id="96" presetID="1" presetClass="entr" presetSubtype="0"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childTnLst>
                                </p:cTn>
                              </p:par>
                            </p:childTnLst>
                          </p:cTn>
                        </p:par>
                        <p:par>
                          <p:cTn id="104" fill="hold">
                            <p:stCondLst>
                              <p:cond delay="0"/>
                            </p:stCondLst>
                            <p:childTnLst>
                              <p:par>
                                <p:cTn id="105" presetID="10" presetClass="entr" presetSubtype="0"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childTnLst>
                          </p:cTn>
                        </p:par>
                        <p:par>
                          <p:cTn id="112" fill="hold">
                            <p:stCondLst>
                              <p:cond delay="1000"/>
                            </p:stCondLst>
                            <p:childTnLst>
                              <p:par>
                                <p:cTn id="113" presetID="10" presetClass="entr" presetSubtype="0"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childTnLst>
                          </p:cTn>
                        </p:par>
                        <p:par>
                          <p:cTn id="116" fill="hold">
                            <p:stCondLst>
                              <p:cond delay="1500"/>
                            </p:stCondLst>
                            <p:childTnLst>
                              <p:par>
                                <p:cTn id="117" presetID="1"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29" grpId="0" animBg="1"/>
      <p:bldP spid="30" grpId="0" animBg="1"/>
      <p:bldP spid="31"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Sterilization Cycle 1</a:t>
            </a:r>
            <a:endParaRPr lang="en-US" dirty="0"/>
          </a:p>
        </p:txBody>
      </p:sp>
      <p:pic>
        <p:nvPicPr>
          <p:cNvPr id="4" name="Espaço Reservado para Conteúdo 3"/>
          <p:cNvPicPr>
            <a:picLocks noGrp="1" noChangeAspect="1"/>
          </p:cNvPicPr>
          <p:nvPr>
            <p:ph idx="1"/>
          </p:nvPr>
        </p:nvPicPr>
        <p:blipFill>
          <a:blip r:embed="rId3"/>
          <a:stretch>
            <a:fillRect/>
          </a:stretch>
        </p:blipFill>
        <p:spPr>
          <a:xfrm>
            <a:off x="759846" y="1600200"/>
            <a:ext cx="7624307" cy="4525963"/>
          </a:xfrm>
          <a:prstGeom prst="rect">
            <a:avLst/>
          </a:prstGeom>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Sterilization Cycle 2</a:t>
            </a:r>
            <a:endParaRPr lang="en-US" dirty="0"/>
          </a:p>
        </p:txBody>
      </p:sp>
      <p:pic>
        <p:nvPicPr>
          <p:cNvPr id="4" name="Espaço Reservado para Conteúdo 3"/>
          <p:cNvPicPr>
            <a:picLocks noGrp="1" noChangeAspect="1"/>
          </p:cNvPicPr>
          <p:nvPr>
            <p:ph idx="1"/>
          </p:nvPr>
        </p:nvPicPr>
        <p:blipFill>
          <a:blip r:embed="rId3"/>
          <a:stretch>
            <a:fillRect/>
          </a:stretch>
        </p:blipFill>
        <p:spPr>
          <a:xfrm>
            <a:off x="749326" y="1600200"/>
            <a:ext cx="7645348" cy="4525963"/>
          </a:xfrm>
          <a:prstGeom prst="rect">
            <a:avLst/>
          </a:prstGeom>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22</a:t>
            </a:fld>
            <a:endParaRPr lang="en-US" dirty="0"/>
          </a:p>
        </p:txBody>
      </p:sp>
    </p:spTree>
    <p:extLst>
      <p:ext uri="{BB962C8B-B14F-4D97-AF65-F5344CB8AC3E}">
        <p14:creationId xmlns:p14="http://schemas.microsoft.com/office/powerpoint/2010/main" val="4172657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Control</a:t>
            </a:r>
            <a:endParaRPr lang="en-US" dirty="0"/>
          </a:p>
        </p:txBody>
      </p:sp>
      <p:sp>
        <p:nvSpPr>
          <p:cNvPr id="4" name="Forma livre 3"/>
          <p:cNvSpPr/>
          <p:nvPr/>
        </p:nvSpPr>
        <p:spPr bwMode="auto">
          <a:xfrm>
            <a:off x="1069936" y="2780928"/>
            <a:ext cx="1989896" cy="2150248"/>
          </a:xfrm>
          <a:custGeom>
            <a:avLst/>
            <a:gdLst>
              <a:gd name="connsiteX0" fmla="*/ 0 w 2028825"/>
              <a:gd name="connsiteY0" fmla="*/ 2171700 h 2171700"/>
              <a:gd name="connsiteX1" fmla="*/ 238125 w 2028825"/>
              <a:gd name="connsiteY1" fmla="*/ 390525 h 2171700"/>
              <a:gd name="connsiteX2" fmla="*/ 495300 w 2028825"/>
              <a:gd name="connsiteY2" fmla="*/ 104775 h 2171700"/>
              <a:gd name="connsiteX3" fmla="*/ 742950 w 2028825"/>
              <a:gd name="connsiteY3" fmla="*/ 0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11812 w 2028825"/>
              <a:gd name="connsiteY2" fmla="*/ 144531 h 2171700"/>
              <a:gd name="connsiteX3" fmla="*/ 742950 w 2028825"/>
              <a:gd name="connsiteY3" fmla="*/ 0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11812 w 2028825"/>
              <a:gd name="connsiteY2" fmla="*/ 144531 h 2171700"/>
              <a:gd name="connsiteX3" fmla="*/ 742950 w 2028825"/>
              <a:gd name="connsiteY3" fmla="*/ 0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742950 w 2028825"/>
              <a:gd name="connsiteY2" fmla="*/ 0 h 2171700"/>
              <a:gd name="connsiteX3" fmla="*/ 2009775 w 2028825"/>
              <a:gd name="connsiteY3" fmla="*/ 0 h 2171700"/>
              <a:gd name="connsiteX4" fmla="*/ 2028825 w 2028825"/>
              <a:gd name="connsiteY4" fmla="*/ 361950 h 2171700"/>
              <a:gd name="connsiteX5" fmla="*/ 1838325 w 2028825"/>
              <a:gd name="connsiteY5" fmla="*/ 381000 h 2171700"/>
              <a:gd name="connsiteX6" fmla="*/ 1628775 w 2028825"/>
              <a:gd name="connsiteY6" fmla="*/ 438150 h 2171700"/>
              <a:gd name="connsiteX7" fmla="*/ 1552575 w 2028825"/>
              <a:gd name="connsiteY7" fmla="*/ 542925 h 2171700"/>
              <a:gd name="connsiteX8" fmla="*/ 1533525 w 2028825"/>
              <a:gd name="connsiteY8" fmla="*/ 657225 h 2171700"/>
              <a:gd name="connsiteX9" fmla="*/ 1295400 w 2028825"/>
              <a:gd name="connsiteY9" fmla="*/ 752475 h 2171700"/>
              <a:gd name="connsiteX10" fmla="*/ 1095375 w 2028825"/>
              <a:gd name="connsiteY10" fmla="*/ 800100 h 2171700"/>
              <a:gd name="connsiteX11" fmla="*/ 914400 w 2028825"/>
              <a:gd name="connsiteY11" fmla="*/ 809625 h 2171700"/>
              <a:gd name="connsiteX12" fmla="*/ 695325 w 2028825"/>
              <a:gd name="connsiteY12" fmla="*/ 923925 h 2171700"/>
              <a:gd name="connsiteX13" fmla="*/ 514350 w 2028825"/>
              <a:gd name="connsiteY13" fmla="*/ 1104900 h 2171700"/>
              <a:gd name="connsiteX14" fmla="*/ 476250 w 2028825"/>
              <a:gd name="connsiteY14" fmla="*/ 1381125 h 2171700"/>
              <a:gd name="connsiteX15" fmla="*/ 428625 w 2028825"/>
              <a:gd name="connsiteY15" fmla="*/ 1619250 h 2171700"/>
              <a:gd name="connsiteX16" fmla="*/ 333375 w 2028825"/>
              <a:gd name="connsiteY16" fmla="*/ 2162175 h 2171700"/>
              <a:gd name="connsiteX17" fmla="*/ 0 w 2028825"/>
              <a:gd name="connsiteY17" fmla="*/ 2171700 h 2171700"/>
              <a:gd name="connsiteX0" fmla="*/ 0 w 2028825"/>
              <a:gd name="connsiteY0" fmla="*/ 2171700 h 2171700"/>
              <a:gd name="connsiteX1" fmla="*/ 238125 w 2028825"/>
              <a:gd name="connsiteY1" fmla="*/ 390525 h 2171700"/>
              <a:gd name="connsiteX2" fmla="*/ 449911 w 2028825"/>
              <a:gd name="connsiteY2" fmla="*/ 127469 h 2171700"/>
              <a:gd name="connsiteX3" fmla="*/ 742950 w 2028825"/>
              <a:gd name="connsiteY3" fmla="*/ 0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49911 w 2028825"/>
              <a:gd name="connsiteY2" fmla="*/ 127469 h 2171700"/>
              <a:gd name="connsiteX3" fmla="*/ 742950 w 2028825"/>
              <a:gd name="connsiteY3" fmla="*/ 0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49911 w 2028825"/>
              <a:gd name="connsiteY2" fmla="*/ 127469 h 2171700"/>
              <a:gd name="connsiteX3" fmla="*/ 742950 w 2028825"/>
              <a:gd name="connsiteY3" fmla="*/ 0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49911 w 2028825"/>
              <a:gd name="connsiteY2" fmla="*/ 127469 h 2171700"/>
              <a:gd name="connsiteX3" fmla="*/ 758852 w 2028825"/>
              <a:gd name="connsiteY3" fmla="*/ 19878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49911 w 2028825"/>
              <a:gd name="connsiteY2" fmla="*/ 127469 h 2171700"/>
              <a:gd name="connsiteX3" fmla="*/ 758852 w 2028825"/>
              <a:gd name="connsiteY3" fmla="*/ 19878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71700 h 2171700"/>
              <a:gd name="connsiteX1" fmla="*/ 238125 w 2028825"/>
              <a:gd name="connsiteY1" fmla="*/ 390525 h 2171700"/>
              <a:gd name="connsiteX2" fmla="*/ 449911 w 2028825"/>
              <a:gd name="connsiteY2" fmla="*/ 127469 h 2171700"/>
              <a:gd name="connsiteX3" fmla="*/ 758852 w 2028825"/>
              <a:gd name="connsiteY3" fmla="*/ 19878 h 2171700"/>
              <a:gd name="connsiteX4" fmla="*/ 2009775 w 2028825"/>
              <a:gd name="connsiteY4" fmla="*/ 0 h 2171700"/>
              <a:gd name="connsiteX5" fmla="*/ 2028825 w 2028825"/>
              <a:gd name="connsiteY5" fmla="*/ 361950 h 2171700"/>
              <a:gd name="connsiteX6" fmla="*/ 1838325 w 2028825"/>
              <a:gd name="connsiteY6" fmla="*/ 381000 h 2171700"/>
              <a:gd name="connsiteX7" fmla="*/ 1628775 w 2028825"/>
              <a:gd name="connsiteY7" fmla="*/ 438150 h 2171700"/>
              <a:gd name="connsiteX8" fmla="*/ 1552575 w 2028825"/>
              <a:gd name="connsiteY8" fmla="*/ 542925 h 2171700"/>
              <a:gd name="connsiteX9" fmla="*/ 1533525 w 2028825"/>
              <a:gd name="connsiteY9" fmla="*/ 657225 h 2171700"/>
              <a:gd name="connsiteX10" fmla="*/ 1295400 w 2028825"/>
              <a:gd name="connsiteY10" fmla="*/ 752475 h 2171700"/>
              <a:gd name="connsiteX11" fmla="*/ 1095375 w 2028825"/>
              <a:gd name="connsiteY11" fmla="*/ 800100 h 2171700"/>
              <a:gd name="connsiteX12" fmla="*/ 914400 w 2028825"/>
              <a:gd name="connsiteY12" fmla="*/ 809625 h 2171700"/>
              <a:gd name="connsiteX13" fmla="*/ 695325 w 2028825"/>
              <a:gd name="connsiteY13" fmla="*/ 923925 h 2171700"/>
              <a:gd name="connsiteX14" fmla="*/ 514350 w 2028825"/>
              <a:gd name="connsiteY14" fmla="*/ 1104900 h 2171700"/>
              <a:gd name="connsiteX15" fmla="*/ 476250 w 2028825"/>
              <a:gd name="connsiteY15" fmla="*/ 1381125 h 2171700"/>
              <a:gd name="connsiteX16" fmla="*/ 428625 w 2028825"/>
              <a:gd name="connsiteY16" fmla="*/ 1619250 h 2171700"/>
              <a:gd name="connsiteX17" fmla="*/ 333375 w 2028825"/>
              <a:gd name="connsiteY17" fmla="*/ 2162175 h 2171700"/>
              <a:gd name="connsiteX18" fmla="*/ 0 w 2028825"/>
              <a:gd name="connsiteY18" fmla="*/ 2171700 h 2171700"/>
              <a:gd name="connsiteX0" fmla="*/ 0 w 2028825"/>
              <a:gd name="connsiteY0" fmla="*/ 2159773 h 2159773"/>
              <a:gd name="connsiteX1" fmla="*/ 238125 w 2028825"/>
              <a:gd name="connsiteY1" fmla="*/ 378598 h 2159773"/>
              <a:gd name="connsiteX2" fmla="*/ 449911 w 2028825"/>
              <a:gd name="connsiteY2" fmla="*/ 115542 h 2159773"/>
              <a:gd name="connsiteX3" fmla="*/ 758852 w 2028825"/>
              <a:gd name="connsiteY3" fmla="*/ 7951 h 2159773"/>
              <a:gd name="connsiteX4" fmla="*/ 2013750 w 2028825"/>
              <a:gd name="connsiteY4" fmla="*/ 0 h 2159773"/>
              <a:gd name="connsiteX5" fmla="*/ 2028825 w 2028825"/>
              <a:gd name="connsiteY5" fmla="*/ 350023 h 2159773"/>
              <a:gd name="connsiteX6" fmla="*/ 1838325 w 2028825"/>
              <a:gd name="connsiteY6" fmla="*/ 369073 h 2159773"/>
              <a:gd name="connsiteX7" fmla="*/ 1628775 w 2028825"/>
              <a:gd name="connsiteY7" fmla="*/ 426223 h 2159773"/>
              <a:gd name="connsiteX8" fmla="*/ 1552575 w 2028825"/>
              <a:gd name="connsiteY8" fmla="*/ 530998 h 2159773"/>
              <a:gd name="connsiteX9" fmla="*/ 1533525 w 2028825"/>
              <a:gd name="connsiteY9" fmla="*/ 645298 h 2159773"/>
              <a:gd name="connsiteX10" fmla="*/ 1295400 w 2028825"/>
              <a:gd name="connsiteY10" fmla="*/ 740548 h 2159773"/>
              <a:gd name="connsiteX11" fmla="*/ 1095375 w 2028825"/>
              <a:gd name="connsiteY11" fmla="*/ 788173 h 2159773"/>
              <a:gd name="connsiteX12" fmla="*/ 914400 w 2028825"/>
              <a:gd name="connsiteY12" fmla="*/ 797698 h 2159773"/>
              <a:gd name="connsiteX13" fmla="*/ 695325 w 2028825"/>
              <a:gd name="connsiteY13" fmla="*/ 911998 h 2159773"/>
              <a:gd name="connsiteX14" fmla="*/ 514350 w 2028825"/>
              <a:gd name="connsiteY14" fmla="*/ 1092973 h 2159773"/>
              <a:gd name="connsiteX15" fmla="*/ 476250 w 2028825"/>
              <a:gd name="connsiteY15" fmla="*/ 1369198 h 2159773"/>
              <a:gd name="connsiteX16" fmla="*/ 428625 w 2028825"/>
              <a:gd name="connsiteY16" fmla="*/ 1607323 h 2159773"/>
              <a:gd name="connsiteX17" fmla="*/ 333375 w 2028825"/>
              <a:gd name="connsiteY17" fmla="*/ 2150248 h 2159773"/>
              <a:gd name="connsiteX18" fmla="*/ 0 w 2028825"/>
              <a:gd name="connsiteY18" fmla="*/ 2159773 h 2159773"/>
              <a:gd name="connsiteX0" fmla="*/ 0 w 2013750"/>
              <a:gd name="connsiteY0" fmla="*/ 2159773 h 2159773"/>
              <a:gd name="connsiteX1" fmla="*/ 238125 w 2013750"/>
              <a:gd name="connsiteY1" fmla="*/ 378598 h 2159773"/>
              <a:gd name="connsiteX2" fmla="*/ 449911 w 2013750"/>
              <a:gd name="connsiteY2" fmla="*/ 115542 h 2159773"/>
              <a:gd name="connsiteX3" fmla="*/ 758852 w 2013750"/>
              <a:gd name="connsiteY3" fmla="*/ 7951 h 2159773"/>
              <a:gd name="connsiteX4" fmla="*/ 2013750 w 2013750"/>
              <a:gd name="connsiteY4" fmla="*/ 0 h 2159773"/>
              <a:gd name="connsiteX5" fmla="*/ 2012922 w 2013750"/>
              <a:gd name="connsiteY5" fmla="*/ 342072 h 2159773"/>
              <a:gd name="connsiteX6" fmla="*/ 1838325 w 2013750"/>
              <a:gd name="connsiteY6" fmla="*/ 369073 h 2159773"/>
              <a:gd name="connsiteX7" fmla="*/ 1628775 w 2013750"/>
              <a:gd name="connsiteY7" fmla="*/ 426223 h 2159773"/>
              <a:gd name="connsiteX8" fmla="*/ 1552575 w 2013750"/>
              <a:gd name="connsiteY8" fmla="*/ 530998 h 2159773"/>
              <a:gd name="connsiteX9" fmla="*/ 1533525 w 2013750"/>
              <a:gd name="connsiteY9" fmla="*/ 645298 h 2159773"/>
              <a:gd name="connsiteX10" fmla="*/ 1295400 w 2013750"/>
              <a:gd name="connsiteY10" fmla="*/ 740548 h 2159773"/>
              <a:gd name="connsiteX11" fmla="*/ 1095375 w 2013750"/>
              <a:gd name="connsiteY11" fmla="*/ 788173 h 2159773"/>
              <a:gd name="connsiteX12" fmla="*/ 914400 w 2013750"/>
              <a:gd name="connsiteY12" fmla="*/ 797698 h 2159773"/>
              <a:gd name="connsiteX13" fmla="*/ 695325 w 2013750"/>
              <a:gd name="connsiteY13" fmla="*/ 911998 h 2159773"/>
              <a:gd name="connsiteX14" fmla="*/ 514350 w 2013750"/>
              <a:gd name="connsiteY14" fmla="*/ 1092973 h 2159773"/>
              <a:gd name="connsiteX15" fmla="*/ 476250 w 2013750"/>
              <a:gd name="connsiteY15" fmla="*/ 1369198 h 2159773"/>
              <a:gd name="connsiteX16" fmla="*/ 428625 w 2013750"/>
              <a:gd name="connsiteY16" fmla="*/ 1607323 h 2159773"/>
              <a:gd name="connsiteX17" fmla="*/ 333375 w 2013750"/>
              <a:gd name="connsiteY17" fmla="*/ 2150248 h 2159773"/>
              <a:gd name="connsiteX18" fmla="*/ 0 w 2013750"/>
              <a:gd name="connsiteY18" fmla="*/ 2159773 h 2159773"/>
              <a:gd name="connsiteX0" fmla="*/ 0 w 2013750"/>
              <a:gd name="connsiteY0" fmla="*/ 2159773 h 2159773"/>
              <a:gd name="connsiteX1" fmla="*/ 238125 w 2013750"/>
              <a:gd name="connsiteY1" fmla="*/ 378598 h 2159773"/>
              <a:gd name="connsiteX2" fmla="*/ 449911 w 2013750"/>
              <a:gd name="connsiteY2" fmla="*/ 115542 h 2159773"/>
              <a:gd name="connsiteX3" fmla="*/ 758852 w 2013750"/>
              <a:gd name="connsiteY3" fmla="*/ 7951 h 2159773"/>
              <a:gd name="connsiteX4" fmla="*/ 2013750 w 2013750"/>
              <a:gd name="connsiteY4" fmla="*/ 0 h 2159773"/>
              <a:gd name="connsiteX5" fmla="*/ 2012922 w 2013750"/>
              <a:gd name="connsiteY5" fmla="*/ 342072 h 2159773"/>
              <a:gd name="connsiteX6" fmla="*/ 1838325 w 2013750"/>
              <a:gd name="connsiteY6" fmla="*/ 369073 h 2159773"/>
              <a:gd name="connsiteX7" fmla="*/ 1628775 w 2013750"/>
              <a:gd name="connsiteY7" fmla="*/ 426223 h 2159773"/>
              <a:gd name="connsiteX8" fmla="*/ 1552575 w 2013750"/>
              <a:gd name="connsiteY8" fmla="*/ 530998 h 2159773"/>
              <a:gd name="connsiteX9" fmla="*/ 1473890 w 2013750"/>
              <a:gd name="connsiteY9" fmla="*/ 657225 h 2159773"/>
              <a:gd name="connsiteX10" fmla="*/ 1295400 w 2013750"/>
              <a:gd name="connsiteY10" fmla="*/ 740548 h 2159773"/>
              <a:gd name="connsiteX11" fmla="*/ 1095375 w 2013750"/>
              <a:gd name="connsiteY11" fmla="*/ 788173 h 2159773"/>
              <a:gd name="connsiteX12" fmla="*/ 914400 w 2013750"/>
              <a:gd name="connsiteY12" fmla="*/ 797698 h 2159773"/>
              <a:gd name="connsiteX13" fmla="*/ 695325 w 2013750"/>
              <a:gd name="connsiteY13" fmla="*/ 911998 h 2159773"/>
              <a:gd name="connsiteX14" fmla="*/ 514350 w 2013750"/>
              <a:gd name="connsiteY14" fmla="*/ 1092973 h 2159773"/>
              <a:gd name="connsiteX15" fmla="*/ 476250 w 2013750"/>
              <a:gd name="connsiteY15" fmla="*/ 1369198 h 2159773"/>
              <a:gd name="connsiteX16" fmla="*/ 428625 w 2013750"/>
              <a:gd name="connsiteY16" fmla="*/ 1607323 h 2159773"/>
              <a:gd name="connsiteX17" fmla="*/ 333375 w 2013750"/>
              <a:gd name="connsiteY17" fmla="*/ 2150248 h 2159773"/>
              <a:gd name="connsiteX18" fmla="*/ 0 w 2013750"/>
              <a:gd name="connsiteY18" fmla="*/ 2159773 h 2159773"/>
              <a:gd name="connsiteX0" fmla="*/ 0 w 2013750"/>
              <a:gd name="connsiteY0" fmla="*/ 2159773 h 2159773"/>
              <a:gd name="connsiteX1" fmla="*/ 238125 w 2013750"/>
              <a:gd name="connsiteY1" fmla="*/ 378598 h 2159773"/>
              <a:gd name="connsiteX2" fmla="*/ 449911 w 2013750"/>
              <a:gd name="connsiteY2" fmla="*/ 115542 h 2159773"/>
              <a:gd name="connsiteX3" fmla="*/ 758852 w 2013750"/>
              <a:gd name="connsiteY3" fmla="*/ 7951 h 2159773"/>
              <a:gd name="connsiteX4" fmla="*/ 2013750 w 2013750"/>
              <a:gd name="connsiteY4" fmla="*/ 0 h 2159773"/>
              <a:gd name="connsiteX5" fmla="*/ 2012922 w 2013750"/>
              <a:gd name="connsiteY5" fmla="*/ 342072 h 2159773"/>
              <a:gd name="connsiteX6" fmla="*/ 1838325 w 2013750"/>
              <a:gd name="connsiteY6" fmla="*/ 369073 h 2159773"/>
              <a:gd name="connsiteX7" fmla="*/ 1628775 w 2013750"/>
              <a:gd name="connsiteY7" fmla="*/ 426223 h 2159773"/>
              <a:gd name="connsiteX8" fmla="*/ 1552575 w 2013750"/>
              <a:gd name="connsiteY8" fmla="*/ 530998 h 2159773"/>
              <a:gd name="connsiteX9" fmla="*/ 1473890 w 2013750"/>
              <a:gd name="connsiteY9" fmla="*/ 657225 h 2159773"/>
              <a:gd name="connsiteX10" fmla="*/ 1295400 w 2013750"/>
              <a:gd name="connsiteY10" fmla="*/ 740548 h 2159773"/>
              <a:gd name="connsiteX11" fmla="*/ 1095375 w 2013750"/>
              <a:gd name="connsiteY11" fmla="*/ 788173 h 2159773"/>
              <a:gd name="connsiteX12" fmla="*/ 914400 w 2013750"/>
              <a:gd name="connsiteY12" fmla="*/ 797698 h 2159773"/>
              <a:gd name="connsiteX13" fmla="*/ 695325 w 2013750"/>
              <a:gd name="connsiteY13" fmla="*/ 911998 h 2159773"/>
              <a:gd name="connsiteX14" fmla="*/ 514350 w 2013750"/>
              <a:gd name="connsiteY14" fmla="*/ 1092973 h 2159773"/>
              <a:gd name="connsiteX15" fmla="*/ 452396 w 2013750"/>
              <a:gd name="connsiteY15" fmla="*/ 1361247 h 2159773"/>
              <a:gd name="connsiteX16" fmla="*/ 428625 w 2013750"/>
              <a:gd name="connsiteY16" fmla="*/ 1607323 h 2159773"/>
              <a:gd name="connsiteX17" fmla="*/ 333375 w 2013750"/>
              <a:gd name="connsiteY17" fmla="*/ 2150248 h 2159773"/>
              <a:gd name="connsiteX18" fmla="*/ 0 w 2013750"/>
              <a:gd name="connsiteY18" fmla="*/ 2159773 h 2159773"/>
              <a:gd name="connsiteX0" fmla="*/ 0 w 2013750"/>
              <a:gd name="connsiteY0" fmla="*/ 2159773 h 2159773"/>
              <a:gd name="connsiteX1" fmla="*/ 238125 w 2013750"/>
              <a:gd name="connsiteY1" fmla="*/ 378598 h 2159773"/>
              <a:gd name="connsiteX2" fmla="*/ 449911 w 2013750"/>
              <a:gd name="connsiteY2" fmla="*/ 115542 h 2159773"/>
              <a:gd name="connsiteX3" fmla="*/ 758852 w 2013750"/>
              <a:gd name="connsiteY3" fmla="*/ 7951 h 2159773"/>
              <a:gd name="connsiteX4" fmla="*/ 2013750 w 2013750"/>
              <a:gd name="connsiteY4" fmla="*/ 0 h 2159773"/>
              <a:gd name="connsiteX5" fmla="*/ 2012922 w 2013750"/>
              <a:gd name="connsiteY5" fmla="*/ 342072 h 2159773"/>
              <a:gd name="connsiteX6" fmla="*/ 1838325 w 2013750"/>
              <a:gd name="connsiteY6" fmla="*/ 369073 h 2159773"/>
              <a:gd name="connsiteX7" fmla="*/ 1628775 w 2013750"/>
              <a:gd name="connsiteY7" fmla="*/ 426223 h 2159773"/>
              <a:gd name="connsiteX8" fmla="*/ 1552575 w 2013750"/>
              <a:gd name="connsiteY8" fmla="*/ 530998 h 2159773"/>
              <a:gd name="connsiteX9" fmla="*/ 1473890 w 2013750"/>
              <a:gd name="connsiteY9" fmla="*/ 657225 h 2159773"/>
              <a:gd name="connsiteX10" fmla="*/ 1295400 w 2013750"/>
              <a:gd name="connsiteY10" fmla="*/ 740548 h 2159773"/>
              <a:gd name="connsiteX11" fmla="*/ 1095375 w 2013750"/>
              <a:gd name="connsiteY11" fmla="*/ 788173 h 2159773"/>
              <a:gd name="connsiteX12" fmla="*/ 914400 w 2013750"/>
              <a:gd name="connsiteY12" fmla="*/ 797698 h 2159773"/>
              <a:gd name="connsiteX13" fmla="*/ 695325 w 2013750"/>
              <a:gd name="connsiteY13" fmla="*/ 884169 h 2159773"/>
              <a:gd name="connsiteX14" fmla="*/ 514350 w 2013750"/>
              <a:gd name="connsiteY14" fmla="*/ 1092973 h 2159773"/>
              <a:gd name="connsiteX15" fmla="*/ 452396 w 2013750"/>
              <a:gd name="connsiteY15" fmla="*/ 1361247 h 2159773"/>
              <a:gd name="connsiteX16" fmla="*/ 428625 w 2013750"/>
              <a:gd name="connsiteY16" fmla="*/ 1607323 h 2159773"/>
              <a:gd name="connsiteX17" fmla="*/ 333375 w 2013750"/>
              <a:gd name="connsiteY17" fmla="*/ 2150248 h 2159773"/>
              <a:gd name="connsiteX18" fmla="*/ 0 w 2013750"/>
              <a:gd name="connsiteY18" fmla="*/ 2159773 h 2159773"/>
              <a:gd name="connsiteX0" fmla="*/ 0 w 2013750"/>
              <a:gd name="connsiteY0" fmla="*/ 2159773 h 2159773"/>
              <a:gd name="connsiteX1" fmla="*/ 238125 w 2013750"/>
              <a:gd name="connsiteY1" fmla="*/ 378598 h 2159773"/>
              <a:gd name="connsiteX2" fmla="*/ 449911 w 2013750"/>
              <a:gd name="connsiteY2" fmla="*/ 115542 h 2159773"/>
              <a:gd name="connsiteX3" fmla="*/ 758852 w 2013750"/>
              <a:gd name="connsiteY3" fmla="*/ 7951 h 2159773"/>
              <a:gd name="connsiteX4" fmla="*/ 2013750 w 2013750"/>
              <a:gd name="connsiteY4" fmla="*/ 0 h 2159773"/>
              <a:gd name="connsiteX5" fmla="*/ 2012922 w 2013750"/>
              <a:gd name="connsiteY5" fmla="*/ 342072 h 2159773"/>
              <a:gd name="connsiteX6" fmla="*/ 1838325 w 2013750"/>
              <a:gd name="connsiteY6" fmla="*/ 369073 h 2159773"/>
              <a:gd name="connsiteX7" fmla="*/ 1628775 w 2013750"/>
              <a:gd name="connsiteY7" fmla="*/ 426223 h 2159773"/>
              <a:gd name="connsiteX8" fmla="*/ 1552575 w 2013750"/>
              <a:gd name="connsiteY8" fmla="*/ 530998 h 2159773"/>
              <a:gd name="connsiteX9" fmla="*/ 1473890 w 2013750"/>
              <a:gd name="connsiteY9" fmla="*/ 657225 h 2159773"/>
              <a:gd name="connsiteX10" fmla="*/ 1295400 w 2013750"/>
              <a:gd name="connsiteY10" fmla="*/ 740548 h 2159773"/>
              <a:gd name="connsiteX11" fmla="*/ 1095375 w 2013750"/>
              <a:gd name="connsiteY11" fmla="*/ 772270 h 2159773"/>
              <a:gd name="connsiteX12" fmla="*/ 914400 w 2013750"/>
              <a:gd name="connsiteY12" fmla="*/ 797698 h 2159773"/>
              <a:gd name="connsiteX13" fmla="*/ 695325 w 2013750"/>
              <a:gd name="connsiteY13" fmla="*/ 884169 h 2159773"/>
              <a:gd name="connsiteX14" fmla="*/ 514350 w 2013750"/>
              <a:gd name="connsiteY14" fmla="*/ 1092973 h 2159773"/>
              <a:gd name="connsiteX15" fmla="*/ 452396 w 2013750"/>
              <a:gd name="connsiteY15" fmla="*/ 1361247 h 2159773"/>
              <a:gd name="connsiteX16" fmla="*/ 428625 w 2013750"/>
              <a:gd name="connsiteY16" fmla="*/ 1607323 h 2159773"/>
              <a:gd name="connsiteX17" fmla="*/ 333375 w 2013750"/>
              <a:gd name="connsiteY17" fmla="*/ 2150248 h 2159773"/>
              <a:gd name="connsiteX18" fmla="*/ 0 w 2013750"/>
              <a:gd name="connsiteY18" fmla="*/ 2159773 h 2159773"/>
              <a:gd name="connsiteX0" fmla="*/ 0 w 2013750"/>
              <a:gd name="connsiteY0" fmla="*/ 2159773 h 2159773"/>
              <a:gd name="connsiteX1" fmla="*/ 238125 w 2013750"/>
              <a:gd name="connsiteY1" fmla="*/ 378598 h 2159773"/>
              <a:gd name="connsiteX2" fmla="*/ 449911 w 2013750"/>
              <a:gd name="connsiteY2" fmla="*/ 115542 h 2159773"/>
              <a:gd name="connsiteX3" fmla="*/ 758852 w 2013750"/>
              <a:gd name="connsiteY3" fmla="*/ 7951 h 2159773"/>
              <a:gd name="connsiteX4" fmla="*/ 2013750 w 2013750"/>
              <a:gd name="connsiteY4" fmla="*/ 0 h 2159773"/>
              <a:gd name="connsiteX5" fmla="*/ 2012922 w 2013750"/>
              <a:gd name="connsiteY5" fmla="*/ 342072 h 2159773"/>
              <a:gd name="connsiteX6" fmla="*/ 1838325 w 2013750"/>
              <a:gd name="connsiteY6" fmla="*/ 369073 h 2159773"/>
              <a:gd name="connsiteX7" fmla="*/ 1628775 w 2013750"/>
              <a:gd name="connsiteY7" fmla="*/ 426223 h 2159773"/>
              <a:gd name="connsiteX8" fmla="*/ 1552575 w 2013750"/>
              <a:gd name="connsiteY8" fmla="*/ 530998 h 2159773"/>
              <a:gd name="connsiteX9" fmla="*/ 1473890 w 2013750"/>
              <a:gd name="connsiteY9" fmla="*/ 657225 h 2159773"/>
              <a:gd name="connsiteX10" fmla="*/ 1295400 w 2013750"/>
              <a:gd name="connsiteY10" fmla="*/ 740548 h 2159773"/>
              <a:gd name="connsiteX11" fmla="*/ 1095375 w 2013750"/>
              <a:gd name="connsiteY11" fmla="*/ 772270 h 2159773"/>
              <a:gd name="connsiteX12" fmla="*/ 914400 w 2013750"/>
              <a:gd name="connsiteY12" fmla="*/ 797698 h 2159773"/>
              <a:gd name="connsiteX13" fmla="*/ 695325 w 2013750"/>
              <a:gd name="connsiteY13" fmla="*/ 884169 h 2159773"/>
              <a:gd name="connsiteX14" fmla="*/ 514350 w 2013750"/>
              <a:gd name="connsiteY14" fmla="*/ 1092973 h 2159773"/>
              <a:gd name="connsiteX15" fmla="*/ 452396 w 2013750"/>
              <a:gd name="connsiteY15" fmla="*/ 1361247 h 2159773"/>
              <a:gd name="connsiteX16" fmla="*/ 428625 w 2013750"/>
              <a:gd name="connsiteY16" fmla="*/ 1607323 h 2159773"/>
              <a:gd name="connsiteX17" fmla="*/ 345302 w 2013750"/>
              <a:gd name="connsiteY17" fmla="*/ 2150248 h 2159773"/>
              <a:gd name="connsiteX18" fmla="*/ 0 w 2013750"/>
              <a:gd name="connsiteY18" fmla="*/ 2159773 h 2159773"/>
              <a:gd name="connsiteX0" fmla="*/ 0 w 1989896"/>
              <a:gd name="connsiteY0" fmla="*/ 2147846 h 2150248"/>
              <a:gd name="connsiteX1" fmla="*/ 214271 w 1989896"/>
              <a:gd name="connsiteY1" fmla="*/ 378598 h 2150248"/>
              <a:gd name="connsiteX2" fmla="*/ 426057 w 1989896"/>
              <a:gd name="connsiteY2" fmla="*/ 115542 h 2150248"/>
              <a:gd name="connsiteX3" fmla="*/ 734998 w 1989896"/>
              <a:gd name="connsiteY3" fmla="*/ 7951 h 2150248"/>
              <a:gd name="connsiteX4" fmla="*/ 1989896 w 1989896"/>
              <a:gd name="connsiteY4" fmla="*/ 0 h 2150248"/>
              <a:gd name="connsiteX5" fmla="*/ 1989068 w 1989896"/>
              <a:gd name="connsiteY5" fmla="*/ 342072 h 2150248"/>
              <a:gd name="connsiteX6" fmla="*/ 1814471 w 1989896"/>
              <a:gd name="connsiteY6" fmla="*/ 369073 h 2150248"/>
              <a:gd name="connsiteX7" fmla="*/ 1604921 w 1989896"/>
              <a:gd name="connsiteY7" fmla="*/ 426223 h 2150248"/>
              <a:gd name="connsiteX8" fmla="*/ 1528721 w 1989896"/>
              <a:gd name="connsiteY8" fmla="*/ 530998 h 2150248"/>
              <a:gd name="connsiteX9" fmla="*/ 1450036 w 1989896"/>
              <a:gd name="connsiteY9" fmla="*/ 657225 h 2150248"/>
              <a:gd name="connsiteX10" fmla="*/ 1271546 w 1989896"/>
              <a:gd name="connsiteY10" fmla="*/ 740548 h 2150248"/>
              <a:gd name="connsiteX11" fmla="*/ 1071521 w 1989896"/>
              <a:gd name="connsiteY11" fmla="*/ 772270 h 2150248"/>
              <a:gd name="connsiteX12" fmla="*/ 890546 w 1989896"/>
              <a:gd name="connsiteY12" fmla="*/ 797698 h 2150248"/>
              <a:gd name="connsiteX13" fmla="*/ 671471 w 1989896"/>
              <a:gd name="connsiteY13" fmla="*/ 884169 h 2150248"/>
              <a:gd name="connsiteX14" fmla="*/ 490496 w 1989896"/>
              <a:gd name="connsiteY14" fmla="*/ 1092973 h 2150248"/>
              <a:gd name="connsiteX15" fmla="*/ 428542 w 1989896"/>
              <a:gd name="connsiteY15" fmla="*/ 1361247 h 2150248"/>
              <a:gd name="connsiteX16" fmla="*/ 404771 w 1989896"/>
              <a:gd name="connsiteY16" fmla="*/ 1607323 h 2150248"/>
              <a:gd name="connsiteX17" fmla="*/ 321448 w 1989896"/>
              <a:gd name="connsiteY17" fmla="*/ 2150248 h 2150248"/>
              <a:gd name="connsiteX18" fmla="*/ 0 w 1989896"/>
              <a:gd name="connsiteY18" fmla="*/ 2147846 h 2150248"/>
              <a:gd name="connsiteX0" fmla="*/ 0 w 1989896"/>
              <a:gd name="connsiteY0" fmla="*/ 2147846 h 2150248"/>
              <a:gd name="connsiteX1" fmla="*/ 218247 w 1989896"/>
              <a:gd name="connsiteY1" fmla="*/ 402452 h 2150248"/>
              <a:gd name="connsiteX2" fmla="*/ 426057 w 1989896"/>
              <a:gd name="connsiteY2" fmla="*/ 115542 h 2150248"/>
              <a:gd name="connsiteX3" fmla="*/ 734998 w 1989896"/>
              <a:gd name="connsiteY3" fmla="*/ 7951 h 2150248"/>
              <a:gd name="connsiteX4" fmla="*/ 1989896 w 1989896"/>
              <a:gd name="connsiteY4" fmla="*/ 0 h 2150248"/>
              <a:gd name="connsiteX5" fmla="*/ 1989068 w 1989896"/>
              <a:gd name="connsiteY5" fmla="*/ 342072 h 2150248"/>
              <a:gd name="connsiteX6" fmla="*/ 1814471 w 1989896"/>
              <a:gd name="connsiteY6" fmla="*/ 369073 h 2150248"/>
              <a:gd name="connsiteX7" fmla="*/ 1604921 w 1989896"/>
              <a:gd name="connsiteY7" fmla="*/ 426223 h 2150248"/>
              <a:gd name="connsiteX8" fmla="*/ 1528721 w 1989896"/>
              <a:gd name="connsiteY8" fmla="*/ 530998 h 2150248"/>
              <a:gd name="connsiteX9" fmla="*/ 1450036 w 1989896"/>
              <a:gd name="connsiteY9" fmla="*/ 657225 h 2150248"/>
              <a:gd name="connsiteX10" fmla="*/ 1271546 w 1989896"/>
              <a:gd name="connsiteY10" fmla="*/ 740548 h 2150248"/>
              <a:gd name="connsiteX11" fmla="*/ 1071521 w 1989896"/>
              <a:gd name="connsiteY11" fmla="*/ 772270 h 2150248"/>
              <a:gd name="connsiteX12" fmla="*/ 890546 w 1989896"/>
              <a:gd name="connsiteY12" fmla="*/ 797698 h 2150248"/>
              <a:gd name="connsiteX13" fmla="*/ 671471 w 1989896"/>
              <a:gd name="connsiteY13" fmla="*/ 884169 h 2150248"/>
              <a:gd name="connsiteX14" fmla="*/ 490496 w 1989896"/>
              <a:gd name="connsiteY14" fmla="*/ 1092973 h 2150248"/>
              <a:gd name="connsiteX15" fmla="*/ 428542 w 1989896"/>
              <a:gd name="connsiteY15" fmla="*/ 1361247 h 2150248"/>
              <a:gd name="connsiteX16" fmla="*/ 404771 w 1989896"/>
              <a:gd name="connsiteY16" fmla="*/ 1607323 h 2150248"/>
              <a:gd name="connsiteX17" fmla="*/ 321448 w 1989896"/>
              <a:gd name="connsiteY17" fmla="*/ 2150248 h 2150248"/>
              <a:gd name="connsiteX18" fmla="*/ 0 w 1989896"/>
              <a:gd name="connsiteY18" fmla="*/ 2147846 h 2150248"/>
              <a:gd name="connsiteX0" fmla="*/ 0 w 1989896"/>
              <a:gd name="connsiteY0" fmla="*/ 2147846 h 2150248"/>
              <a:gd name="connsiteX1" fmla="*/ 218247 w 1989896"/>
              <a:gd name="connsiteY1" fmla="*/ 402452 h 2150248"/>
              <a:gd name="connsiteX2" fmla="*/ 426057 w 1989896"/>
              <a:gd name="connsiteY2" fmla="*/ 115542 h 2150248"/>
              <a:gd name="connsiteX3" fmla="*/ 734998 w 1989896"/>
              <a:gd name="connsiteY3" fmla="*/ 7951 h 2150248"/>
              <a:gd name="connsiteX4" fmla="*/ 1989896 w 1989896"/>
              <a:gd name="connsiteY4" fmla="*/ 0 h 2150248"/>
              <a:gd name="connsiteX5" fmla="*/ 1989068 w 1989896"/>
              <a:gd name="connsiteY5" fmla="*/ 342072 h 2150248"/>
              <a:gd name="connsiteX6" fmla="*/ 1814471 w 1989896"/>
              <a:gd name="connsiteY6" fmla="*/ 369073 h 2150248"/>
              <a:gd name="connsiteX7" fmla="*/ 1604921 w 1989896"/>
              <a:gd name="connsiteY7" fmla="*/ 426223 h 2150248"/>
              <a:gd name="connsiteX8" fmla="*/ 1528721 w 1989896"/>
              <a:gd name="connsiteY8" fmla="*/ 530998 h 2150248"/>
              <a:gd name="connsiteX9" fmla="*/ 1450036 w 1989896"/>
              <a:gd name="connsiteY9" fmla="*/ 657225 h 2150248"/>
              <a:gd name="connsiteX10" fmla="*/ 1271546 w 1989896"/>
              <a:gd name="connsiteY10" fmla="*/ 740548 h 2150248"/>
              <a:gd name="connsiteX11" fmla="*/ 1071521 w 1989896"/>
              <a:gd name="connsiteY11" fmla="*/ 772270 h 2150248"/>
              <a:gd name="connsiteX12" fmla="*/ 890546 w 1989896"/>
              <a:gd name="connsiteY12" fmla="*/ 797698 h 2150248"/>
              <a:gd name="connsiteX13" fmla="*/ 671471 w 1989896"/>
              <a:gd name="connsiteY13" fmla="*/ 884169 h 2150248"/>
              <a:gd name="connsiteX14" fmla="*/ 490496 w 1989896"/>
              <a:gd name="connsiteY14" fmla="*/ 1092973 h 2150248"/>
              <a:gd name="connsiteX15" fmla="*/ 428542 w 1989896"/>
              <a:gd name="connsiteY15" fmla="*/ 1361247 h 2150248"/>
              <a:gd name="connsiteX16" fmla="*/ 404771 w 1989896"/>
              <a:gd name="connsiteY16" fmla="*/ 1607323 h 2150248"/>
              <a:gd name="connsiteX17" fmla="*/ 321448 w 1989896"/>
              <a:gd name="connsiteY17" fmla="*/ 2150248 h 2150248"/>
              <a:gd name="connsiteX18" fmla="*/ 0 w 1989896"/>
              <a:gd name="connsiteY18" fmla="*/ 2147846 h 215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9896" h="2150248">
                <a:moveTo>
                  <a:pt x="0" y="2147846"/>
                </a:moveTo>
                <a:lnTo>
                  <a:pt x="218247" y="402452"/>
                </a:lnTo>
                <a:cubicBezTo>
                  <a:pt x="299444" y="286938"/>
                  <a:pt x="253420" y="266837"/>
                  <a:pt x="426057" y="115542"/>
                </a:cubicBezTo>
                <a:cubicBezTo>
                  <a:pt x="635056" y="5466"/>
                  <a:pt x="613464" y="30563"/>
                  <a:pt x="734998" y="7951"/>
                </a:cubicBezTo>
                <a:lnTo>
                  <a:pt x="1989896" y="0"/>
                </a:lnTo>
                <a:lnTo>
                  <a:pt x="1989068" y="342072"/>
                </a:lnTo>
                <a:lnTo>
                  <a:pt x="1814471" y="369073"/>
                </a:lnTo>
                <a:lnTo>
                  <a:pt x="1604921" y="426223"/>
                </a:lnTo>
                <a:lnTo>
                  <a:pt x="1528721" y="530998"/>
                </a:lnTo>
                <a:lnTo>
                  <a:pt x="1450036" y="657225"/>
                </a:lnTo>
                <a:lnTo>
                  <a:pt x="1271546" y="740548"/>
                </a:lnTo>
                <a:lnTo>
                  <a:pt x="1071521" y="772270"/>
                </a:lnTo>
                <a:lnTo>
                  <a:pt x="890546" y="797698"/>
                </a:lnTo>
                <a:lnTo>
                  <a:pt x="671471" y="884169"/>
                </a:lnTo>
                <a:lnTo>
                  <a:pt x="490496" y="1092973"/>
                </a:lnTo>
                <a:lnTo>
                  <a:pt x="428542" y="1361247"/>
                </a:lnTo>
                <a:lnTo>
                  <a:pt x="404771" y="1607323"/>
                </a:lnTo>
                <a:lnTo>
                  <a:pt x="321448" y="2150248"/>
                </a:lnTo>
                <a:lnTo>
                  <a:pt x="0" y="2147846"/>
                </a:lnTo>
                <a:close/>
              </a:path>
            </a:pathLst>
          </a:custGeom>
          <a:pattFill prst="wdDnDiag">
            <a:fgClr>
              <a:schemeClr val="bg1"/>
            </a:fgClr>
            <a:bgClr>
              <a:schemeClr val="tx1"/>
            </a:bgClr>
          </a:patt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5" name="Espaço Reservado para Conteúdo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431" y="2420888"/>
            <a:ext cx="2071595" cy="2621863"/>
          </a:xfrm>
          <a:prstGeom prst="rect">
            <a:avLst/>
          </a:prstGeom>
          <a:ln>
            <a:noFill/>
          </a:ln>
          <a:effectLst>
            <a:outerShdw blurRad="190500" algn="tl" rotWithShape="0">
              <a:srgbClr val="000000">
                <a:alpha val="70000"/>
              </a:srgbClr>
            </a:outerShdw>
          </a:effectLst>
        </p:spPr>
      </p:pic>
      <p:cxnSp>
        <p:nvCxnSpPr>
          <p:cNvPr id="6" name="Conector de seta reta 5"/>
          <p:cNvCxnSpPr/>
          <p:nvPr/>
        </p:nvCxnSpPr>
        <p:spPr>
          <a:xfrm flipV="1">
            <a:off x="816737" y="2062638"/>
            <a:ext cx="0" cy="28803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7" name="Grupo 6"/>
          <p:cNvGrpSpPr/>
          <p:nvPr/>
        </p:nvGrpSpPr>
        <p:grpSpPr>
          <a:xfrm>
            <a:off x="1401449" y="3119247"/>
            <a:ext cx="1647536" cy="1808897"/>
            <a:chOff x="1401449" y="3119247"/>
            <a:chExt cx="1647536" cy="1808897"/>
          </a:xfrm>
        </p:grpSpPr>
        <p:sp>
          <p:nvSpPr>
            <p:cNvPr id="8" name="Arco 7"/>
            <p:cNvSpPr/>
            <p:nvPr/>
          </p:nvSpPr>
          <p:spPr>
            <a:xfrm rot="16200000">
              <a:off x="1503223" y="3549672"/>
              <a:ext cx="1225173" cy="1227234"/>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9" name="Conector reto 8"/>
            <p:cNvCxnSpPr/>
            <p:nvPr/>
          </p:nvCxnSpPr>
          <p:spPr>
            <a:xfrm flipH="1">
              <a:off x="1401449" y="4150870"/>
              <a:ext cx="100743" cy="77727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21"/>
            <p:cNvCxnSpPr>
              <a:stCxn id="8" idx="2"/>
            </p:cNvCxnSpPr>
            <p:nvPr/>
          </p:nvCxnSpPr>
          <p:spPr>
            <a:xfrm flipV="1">
              <a:off x="2115809" y="3119247"/>
              <a:ext cx="933176" cy="431456"/>
            </a:xfrm>
            <a:prstGeom prst="curvedConnector3">
              <a:avLst>
                <a:gd name="adj1"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1067231" y="2779890"/>
            <a:ext cx="1981754" cy="2161278"/>
            <a:chOff x="1067231" y="2779890"/>
            <a:chExt cx="1981754" cy="2161278"/>
          </a:xfrm>
        </p:grpSpPr>
        <p:cxnSp>
          <p:nvCxnSpPr>
            <p:cNvPr id="12" name="Conector reto 11"/>
            <p:cNvCxnSpPr/>
            <p:nvPr/>
          </p:nvCxnSpPr>
          <p:spPr>
            <a:xfrm flipV="1">
              <a:off x="1862404" y="2780927"/>
              <a:ext cx="1186581" cy="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Arco 12"/>
            <p:cNvSpPr/>
            <p:nvPr/>
          </p:nvSpPr>
          <p:spPr>
            <a:xfrm rot="16200000">
              <a:off x="1249817" y="2778860"/>
              <a:ext cx="1225173" cy="1227234"/>
            </a:xfrm>
            <a:prstGeom prst="arc">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4" name="Conector reto 13"/>
            <p:cNvCxnSpPr/>
            <p:nvPr/>
          </p:nvCxnSpPr>
          <p:spPr>
            <a:xfrm flipH="1">
              <a:off x="1067231" y="3396647"/>
              <a:ext cx="181555" cy="1544521"/>
            </a:xfrm>
            <a:prstGeom prst="line">
              <a:avLst/>
            </a:prstGeom>
            <a:ln w="25400" cap="rnd">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5" name="Conector reto 14"/>
          <p:cNvCxnSpPr/>
          <p:nvPr/>
        </p:nvCxnSpPr>
        <p:spPr>
          <a:xfrm flipH="1">
            <a:off x="816737" y="2768004"/>
            <a:ext cx="2240390" cy="129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H="1">
            <a:off x="808595" y="3129281"/>
            <a:ext cx="2240390" cy="1292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107504" y="2589800"/>
            <a:ext cx="756938" cy="369332"/>
          </a:xfrm>
          <a:prstGeom prst="rect">
            <a:avLst/>
          </a:prstGeom>
          <a:noFill/>
        </p:spPr>
        <p:txBody>
          <a:bodyPr wrap="none" rtlCol="0">
            <a:spAutoFit/>
          </a:bodyPr>
          <a:lstStyle/>
          <a:p>
            <a:r>
              <a:rPr lang="pt-BR" dirty="0" smtClean="0"/>
              <a:t>134ºC</a:t>
            </a:r>
            <a:endParaRPr lang="pt-BR" dirty="0"/>
          </a:p>
        </p:txBody>
      </p:sp>
      <p:sp>
        <p:nvSpPr>
          <p:cNvPr id="18" name="CaixaDeTexto 17"/>
          <p:cNvSpPr txBox="1"/>
          <p:nvPr/>
        </p:nvSpPr>
        <p:spPr>
          <a:xfrm>
            <a:off x="118848" y="2973803"/>
            <a:ext cx="756938" cy="369332"/>
          </a:xfrm>
          <a:prstGeom prst="rect">
            <a:avLst/>
          </a:prstGeom>
          <a:noFill/>
        </p:spPr>
        <p:txBody>
          <a:bodyPr wrap="none" rtlCol="0">
            <a:spAutoFit/>
          </a:bodyPr>
          <a:lstStyle/>
          <a:p>
            <a:r>
              <a:rPr lang="pt-BR" dirty="0" smtClean="0"/>
              <a:t>125ºC</a:t>
            </a:r>
            <a:endParaRPr lang="pt-BR" dirty="0"/>
          </a:p>
        </p:txBody>
      </p:sp>
      <p:cxnSp>
        <p:nvCxnSpPr>
          <p:cNvPr id="19" name="Conector reto 18"/>
          <p:cNvCxnSpPr/>
          <p:nvPr/>
        </p:nvCxnSpPr>
        <p:spPr>
          <a:xfrm flipH="1">
            <a:off x="1835696" y="2779891"/>
            <a:ext cx="26485" cy="241333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H="1">
            <a:off x="3037256" y="2774466"/>
            <a:ext cx="26485" cy="2413336"/>
          </a:xfrm>
          <a:prstGeom prst="line">
            <a:avLst/>
          </a:prstGeom>
          <a:ln w="952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1846406" y="4944411"/>
            <a:ext cx="1115113" cy="369332"/>
          </a:xfrm>
          <a:prstGeom prst="rect">
            <a:avLst/>
          </a:prstGeom>
          <a:noFill/>
        </p:spPr>
        <p:txBody>
          <a:bodyPr wrap="none" rtlCol="0">
            <a:spAutoFit/>
          </a:bodyPr>
          <a:lstStyle/>
          <a:p>
            <a:r>
              <a:rPr lang="pt-BR" dirty="0" smtClean="0"/>
              <a:t>3 minutes</a:t>
            </a:r>
            <a:endParaRPr lang="pt-BR" dirty="0"/>
          </a:p>
        </p:txBody>
      </p:sp>
      <p:sp>
        <p:nvSpPr>
          <p:cNvPr id="22" name="Elipse 21"/>
          <p:cNvSpPr/>
          <p:nvPr/>
        </p:nvSpPr>
        <p:spPr bwMode="auto">
          <a:xfrm>
            <a:off x="4167479" y="3827339"/>
            <a:ext cx="205702" cy="432048"/>
          </a:xfrm>
          <a:prstGeom prst="ellipse">
            <a:avLst/>
          </a:prstGeom>
          <a:noFill/>
          <a:ln w="22225" cmpd="sng">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Elipse 22"/>
          <p:cNvSpPr/>
          <p:nvPr/>
        </p:nvSpPr>
        <p:spPr bwMode="auto">
          <a:xfrm>
            <a:off x="3807439" y="3323283"/>
            <a:ext cx="936104" cy="360040"/>
          </a:xfrm>
          <a:prstGeom prst="ellipse">
            <a:avLst/>
          </a:prstGeom>
          <a:noFill/>
          <a:ln w="22225" cmpd="sng">
            <a:solidFill>
              <a:srgbClr val="FF0000"/>
            </a:solid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4" name="Conector de seta reta 23"/>
          <p:cNvCxnSpPr/>
          <p:nvPr/>
        </p:nvCxnSpPr>
        <p:spPr>
          <a:xfrm flipV="1">
            <a:off x="816737" y="4928144"/>
            <a:ext cx="2520280" cy="148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25" name="Image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636107"/>
            <a:ext cx="860171" cy="4382463"/>
          </a:xfrm>
          <a:prstGeom prst="rect">
            <a:avLst/>
          </a:prstGeom>
          <a:ln>
            <a:noFill/>
          </a:ln>
          <a:effectLst>
            <a:outerShdw blurRad="292100" dist="139700" dir="2700000" algn="tl" rotWithShape="0">
              <a:srgbClr val="333333">
                <a:alpha val="65000"/>
              </a:srgbClr>
            </a:outerShdw>
          </a:effectLst>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Equipment Control</a:t>
            </a:r>
            <a:endParaRPr lang="pt-BR" dirty="0"/>
          </a:p>
        </p:txBody>
      </p:sp>
      <p:pic>
        <p:nvPicPr>
          <p:cNvPr id="36" name="Espaço Reservado para Conteúdo 4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3614" y="2673862"/>
            <a:ext cx="2069969" cy="2622792"/>
          </a:xfrm>
          <a:prstGeom prst="rect">
            <a:avLst/>
          </a:prstGeom>
          <a:ln>
            <a:noFill/>
          </a:ln>
          <a:effectLst>
            <a:outerShdw blurRad="190500" algn="tl" rotWithShape="0">
              <a:srgbClr val="000000">
                <a:alpha val="70000"/>
              </a:srgbClr>
            </a:outerShdw>
          </a:effectLst>
        </p:spPr>
      </p:pic>
      <p:sp>
        <p:nvSpPr>
          <p:cNvPr id="6" name="Retângulo 5"/>
          <p:cNvSpPr/>
          <p:nvPr/>
        </p:nvSpPr>
        <p:spPr bwMode="auto">
          <a:xfrm>
            <a:off x="990600" y="2514600"/>
            <a:ext cx="3361896" cy="288032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7" name="Conector reto 6"/>
          <p:cNvCxnSpPr/>
          <p:nvPr/>
        </p:nvCxnSpPr>
        <p:spPr>
          <a:xfrm flipV="1">
            <a:off x="990599" y="2946647"/>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554300" y="2442592"/>
            <a:ext cx="458780" cy="2967415"/>
          </a:xfrm>
          <a:prstGeom prst="rect">
            <a:avLst/>
          </a:prstGeom>
          <a:noFill/>
        </p:spPr>
        <p:txBody>
          <a:bodyPr wrap="none" rtlCol="0">
            <a:spAutoFit/>
          </a:bodyPr>
          <a:lstStyle/>
          <a:p>
            <a:pPr algn="r">
              <a:lnSpc>
                <a:spcPct val="150000"/>
              </a:lnSpc>
            </a:pPr>
            <a:r>
              <a:rPr lang="pt-BR" sz="1400" dirty="0" smtClean="0"/>
              <a:t>155</a:t>
            </a:r>
          </a:p>
          <a:p>
            <a:pPr algn="r">
              <a:lnSpc>
                <a:spcPct val="150000"/>
              </a:lnSpc>
            </a:pPr>
            <a:r>
              <a:rPr lang="pt-BR" sz="1400" dirty="0" smtClean="0"/>
              <a:t>135</a:t>
            </a:r>
          </a:p>
          <a:p>
            <a:pPr algn="r">
              <a:lnSpc>
                <a:spcPct val="150000"/>
              </a:lnSpc>
            </a:pPr>
            <a:r>
              <a:rPr lang="pt-BR" sz="1400" dirty="0" smtClean="0"/>
              <a:t>120</a:t>
            </a:r>
          </a:p>
          <a:p>
            <a:pPr algn="r">
              <a:lnSpc>
                <a:spcPct val="150000"/>
              </a:lnSpc>
            </a:pPr>
            <a:r>
              <a:rPr lang="pt-BR" sz="1400" dirty="0" smtClean="0"/>
              <a:t>115</a:t>
            </a:r>
          </a:p>
          <a:p>
            <a:pPr algn="r">
              <a:lnSpc>
                <a:spcPct val="150000"/>
              </a:lnSpc>
            </a:pPr>
            <a:r>
              <a:rPr lang="pt-BR" sz="1400" dirty="0" smtClean="0"/>
              <a:t>100</a:t>
            </a:r>
          </a:p>
          <a:p>
            <a:pPr algn="r">
              <a:lnSpc>
                <a:spcPct val="150000"/>
              </a:lnSpc>
            </a:pPr>
            <a:r>
              <a:rPr lang="pt-BR" sz="1400" dirty="0" smtClean="0"/>
              <a:t>85</a:t>
            </a:r>
          </a:p>
          <a:p>
            <a:pPr algn="r">
              <a:lnSpc>
                <a:spcPct val="150000"/>
              </a:lnSpc>
            </a:pPr>
            <a:r>
              <a:rPr lang="pt-BR" sz="1400" dirty="0" smtClean="0"/>
              <a:t>70</a:t>
            </a:r>
          </a:p>
          <a:p>
            <a:pPr algn="r">
              <a:lnSpc>
                <a:spcPct val="150000"/>
              </a:lnSpc>
            </a:pPr>
            <a:r>
              <a:rPr lang="pt-BR" sz="1400" dirty="0" smtClean="0"/>
              <a:t>55</a:t>
            </a:r>
          </a:p>
          <a:p>
            <a:pPr algn="r">
              <a:lnSpc>
                <a:spcPct val="150000"/>
              </a:lnSpc>
            </a:pPr>
            <a:r>
              <a:rPr lang="pt-BR" sz="1400" dirty="0" smtClean="0"/>
              <a:t>40</a:t>
            </a:r>
          </a:p>
        </p:txBody>
      </p:sp>
      <p:cxnSp>
        <p:nvCxnSpPr>
          <p:cNvPr id="9" name="Conector reto 8"/>
          <p:cNvCxnSpPr/>
          <p:nvPr/>
        </p:nvCxnSpPr>
        <p:spPr>
          <a:xfrm>
            <a:off x="1638672" y="2514600"/>
            <a:ext cx="0" cy="2880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3294856" y="2514600"/>
            <a:ext cx="0" cy="28803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638672" y="2946648"/>
            <a:ext cx="16561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995349" y="2663726"/>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985850" y="3295139"/>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979372" y="3641607"/>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979371" y="3954759"/>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979370" y="4267911"/>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979369" y="4581063"/>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V="1">
            <a:off x="979368" y="4894215"/>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979367" y="5207367"/>
            <a:ext cx="336189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1013080" y="2946648"/>
            <a:ext cx="625592" cy="23042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3294856" y="2514600"/>
            <a:ext cx="792088"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1172037" y="5473045"/>
            <a:ext cx="933269" cy="307777"/>
          </a:xfrm>
          <a:prstGeom prst="rect">
            <a:avLst/>
          </a:prstGeom>
          <a:noFill/>
        </p:spPr>
        <p:txBody>
          <a:bodyPr wrap="none" rtlCol="0">
            <a:spAutoFit/>
          </a:bodyPr>
          <a:lstStyle/>
          <a:p>
            <a:r>
              <a:rPr lang="pt-BR" sz="1400" dirty="0" smtClean="0"/>
              <a:t>568 joules</a:t>
            </a:r>
            <a:endParaRPr lang="pt-BR" sz="1400" dirty="0"/>
          </a:p>
        </p:txBody>
      </p:sp>
      <p:sp>
        <p:nvSpPr>
          <p:cNvPr id="23" name="CaixaDeTexto 22"/>
          <p:cNvSpPr txBox="1"/>
          <p:nvPr/>
        </p:nvSpPr>
        <p:spPr>
          <a:xfrm>
            <a:off x="2782536" y="5466927"/>
            <a:ext cx="1024639" cy="307777"/>
          </a:xfrm>
          <a:prstGeom prst="rect">
            <a:avLst/>
          </a:prstGeom>
          <a:noFill/>
        </p:spPr>
        <p:txBody>
          <a:bodyPr wrap="none" rtlCol="0">
            <a:spAutoFit/>
          </a:bodyPr>
          <a:lstStyle/>
          <a:p>
            <a:r>
              <a:rPr lang="pt-BR" sz="1400" dirty="0" smtClean="0"/>
              <a:t>2727 joules</a:t>
            </a:r>
            <a:endParaRPr lang="pt-BR" sz="1400" dirty="0"/>
          </a:p>
        </p:txBody>
      </p:sp>
      <p:sp>
        <p:nvSpPr>
          <p:cNvPr id="24" name="CaixaDeTexto 23"/>
          <p:cNvSpPr txBox="1"/>
          <p:nvPr/>
        </p:nvSpPr>
        <p:spPr>
          <a:xfrm>
            <a:off x="854580" y="1768289"/>
            <a:ext cx="634917" cy="307777"/>
          </a:xfrm>
          <a:prstGeom prst="rect">
            <a:avLst/>
          </a:prstGeom>
          <a:noFill/>
        </p:spPr>
        <p:txBody>
          <a:bodyPr wrap="none" rtlCol="0">
            <a:spAutoFit/>
          </a:bodyPr>
          <a:lstStyle/>
          <a:p>
            <a:pPr algn="ctr"/>
            <a:r>
              <a:rPr lang="pt-BR" sz="1400" dirty="0" err="1" smtClean="0"/>
              <a:t>Water</a:t>
            </a:r>
            <a:endParaRPr lang="pt-BR" sz="1400" dirty="0"/>
          </a:p>
        </p:txBody>
      </p:sp>
      <p:sp>
        <p:nvSpPr>
          <p:cNvPr id="25" name="CaixaDeTexto 24"/>
          <p:cNvSpPr txBox="1"/>
          <p:nvPr/>
        </p:nvSpPr>
        <p:spPr>
          <a:xfrm>
            <a:off x="1839138" y="2673862"/>
            <a:ext cx="1281441" cy="307777"/>
          </a:xfrm>
          <a:prstGeom prst="rect">
            <a:avLst/>
          </a:prstGeom>
          <a:noFill/>
        </p:spPr>
        <p:txBody>
          <a:bodyPr wrap="none" rtlCol="0">
            <a:spAutoFit/>
          </a:bodyPr>
          <a:lstStyle/>
          <a:p>
            <a:pPr algn="ctr"/>
            <a:r>
              <a:rPr lang="pt-BR" sz="1400" b="1" dirty="0" err="1" smtClean="0">
                <a:effectLst>
                  <a:outerShdw blurRad="38100" dist="38100" dir="2700000" algn="tl">
                    <a:srgbClr val="000000">
                      <a:alpha val="43137"/>
                    </a:srgbClr>
                  </a:outerShdw>
                </a:effectLst>
              </a:rPr>
              <a:t>Water</a:t>
            </a:r>
            <a:r>
              <a:rPr lang="pt-BR" sz="1400" b="1" dirty="0" smtClean="0">
                <a:effectLst>
                  <a:outerShdw blurRad="38100" dist="38100" dir="2700000" algn="tl">
                    <a:srgbClr val="000000">
                      <a:alpha val="43137"/>
                    </a:srgbClr>
                  </a:outerShdw>
                </a:effectLst>
              </a:rPr>
              <a:t> + </a:t>
            </a:r>
            <a:r>
              <a:rPr lang="pt-BR" sz="1400" b="1" dirty="0" err="1" smtClean="0">
                <a:effectLst>
                  <a:outerShdw blurRad="38100" dist="38100" dir="2700000" algn="tl">
                    <a:srgbClr val="000000">
                      <a:alpha val="43137"/>
                    </a:srgbClr>
                  </a:outerShdw>
                </a:effectLst>
              </a:rPr>
              <a:t>Steam</a:t>
            </a:r>
            <a:endParaRPr lang="pt-BR" sz="1400" b="1" dirty="0">
              <a:effectLst>
                <a:outerShdw blurRad="38100" dist="38100" dir="2700000" algn="tl">
                  <a:srgbClr val="000000">
                    <a:alpha val="43137"/>
                  </a:srgbClr>
                </a:outerShdw>
              </a:effectLst>
            </a:endParaRPr>
          </a:p>
        </p:txBody>
      </p:sp>
      <p:sp>
        <p:nvSpPr>
          <p:cNvPr id="26" name="CaixaDeTexto 25"/>
          <p:cNvSpPr txBox="1"/>
          <p:nvPr/>
        </p:nvSpPr>
        <p:spPr>
          <a:xfrm>
            <a:off x="2085681" y="1663539"/>
            <a:ext cx="1393715" cy="307777"/>
          </a:xfrm>
          <a:prstGeom prst="rect">
            <a:avLst/>
          </a:prstGeom>
          <a:noFill/>
        </p:spPr>
        <p:txBody>
          <a:bodyPr wrap="none" rtlCol="0">
            <a:spAutoFit/>
          </a:bodyPr>
          <a:lstStyle/>
          <a:p>
            <a:pPr algn="ctr"/>
            <a:r>
              <a:rPr lang="pt-BR" sz="1400" dirty="0" err="1" smtClean="0"/>
              <a:t>Saturated</a:t>
            </a:r>
            <a:r>
              <a:rPr lang="pt-BR" sz="1400" dirty="0" smtClean="0"/>
              <a:t> </a:t>
            </a:r>
            <a:r>
              <a:rPr lang="pt-BR" sz="1400" dirty="0" err="1" smtClean="0"/>
              <a:t>Steam</a:t>
            </a:r>
            <a:endParaRPr lang="pt-BR" sz="1400" dirty="0"/>
          </a:p>
        </p:txBody>
      </p:sp>
      <p:sp>
        <p:nvSpPr>
          <p:cNvPr id="27" name="CaixaDeTexto 26"/>
          <p:cNvSpPr txBox="1"/>
          <p:nvPr/>
        </p:nvSpPr>
        <p:spPr>
          <a:xfrm>
            <a:off x="3761338" y="1662559"/>
            <a:ext cx="1677960" cy="307777"/>
          </a:xfrm>
          <a:prstGeom prst="rect">
            <a:avLst/>
          </a:prstGeom>
          <a:noFill/>
        </p:spPr>
        <p:txBody>
          <a:bodyPr wrap="none" rtlCol="0">
            <a:spAutoFit/>
          </a:bodyPr>
          <a:lstStyle/>
          <a:p>
            <a:pPr algn="ctr"/>
            <a:r>
              <a:rPr lang="pt-BR" sz="1400" dirty="0" err="1" smtClean="0"/>
              <a:t>Super</a:t>
            </a:r>
            <a:r>
              <a:rPr lang="pt-BR" sz="1400" dirty="0" smtClean="0"/>
              <a:t> </a:t>
            </a:r>
            <a:r>
              <a:rPr lang="pt-BR" sz="1400" dirty="0" err="1" smtClean="0"/>
              <a:t>Heated</a:t>
            </a:r>
            <a:r>
              <a:rPr lang="pt-BR" sz="1400" dirty="0" smtClean="0"/>
              <a:t> </a:t>
            </a:r>
            <a:r>
              <a:rPr lang="pt-BR" sz="1400" dirty="0" err="1" smtClean="0"/>
              <a:t>Steam</a:t>
            </a:r>
            <a:endParaRPr lang="pt-BR" sz="1400" dirty="0"/>
          </a:p>
        </p:txBody>
      </p:sp>
      <p:sp>
        <p:nvSpPr>
          <p:cNvPr id="28" name="CaixaDeTexto 27"/>
          <p:cNvSpPr txBox="1"/>
          <p:nvPr/>
        </p:nvSpPr>
        <p:spPr>
          <a:xfrm>
            <a:off x="2185960" y="2962642"/>
            <a:ext cx="550151" cy="307777"/>
          </a:xfrm>
          <a:prstGeom prst="rect">
            <a:avLst/>
          </a:prstGeom>
          <a:noFill/>
          <a:ln w="38100">
            <a:noFill/>
          </a:ln>
        </p:spPr>
        <p:txBody>
          <a:bodyPr wrap="none" rtlCol="0">
            <a:spAutoFit/>
          </a:bodyPr>
          <a:lstStyle/>
          <a:p>
            <a:r>
              <a:rPr lang="pt-BR" sz="1400" b="1" dirty="0" smtClean="0">
                <a:effectLst>
                  <a:outerShdw blurRad="38100" dist="38100" dir="2700000" algn="tl">
                    <a:srgbClr val="000000">
                      <a:alpha val="43137"/>
                    </a:srgbClr>
                  </a:outerShdw>
                </a:effectLst>
              </a:rPr>
              <a:t>2159</a:t>
            </a:r>
            <a:endParaRPr lang="pt-BR" sz="1400" b="1" dirty="0">
              <a:effectLst>
                <a:outerShdw blurRad="38100" dist="38100" dir="2700000" algn="tl">
                  <a:srgbClr val="000000">
                    <a:alpha val="43137"/>
                  </a:srgbClr>
                </a:outerShdw>
              </a:effectLst>
            </a:endParaRPr>
          </a:p>
        </p:txBody>
      </p:sp>
      <p:cxnSp>
        <p:nvCxnSpPr>
          <p:cNvPr id="29" name="Conector de seta reta 28"/>
          <p:cNvCxnSpPr/>
          <p:nvPr/>
        </p:nvCxnSpPr>
        <p:spPr>
          <a:xfrm flipH="1">
            <a:off x="1643422" y="3102261"/>
            <a:ext cx="5482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2724883" y="3099953"/>
            <a:ext cx="55874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Elipse 30"/>
          <p:cNvSpPr/>
          <p:nvPr/>
        </p:nvSpPr>
        <p:spPr bwMode="auto">
          <a:xfrm>
            <a:off x="1571414" y="2882633"/>
            <a:ext cx="144016" cy="14401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b="1"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Elipse 31"/>
          <p:cNvSpPr/>
          <p:nvPr/>
        </p:nvSpPr>
        <p:spPr bwMode="auto">
          <a:xfrm>
            <a:off x="3238969" y="2877812"/>
            <a:ext cx="144016" cy="14401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3" name="Conector reto 32"/>
          <p:cNvCxnSpPr/>
          <p:nvPr/>
        </p:nvCxnSpPr>
        <p:spPr>
          <a:xfrm flipH="1" flipV="1">
            <a:off x="1170794" y="2042531"/>
            <a:ext cx="420468" cy="827658"/>
          </a:xfrm>
          <a:prstGeom prst="line">
            <a:avLst/>
          </a:prstGeom>
          <a:ln w="38100">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flipH="1" flipV="1">
            <a:off x="2930330" y="2186759"/>
            <a:ext cx="346073" cy="679310"/>
          </a:xfrm>
          <a:prstGeom prst="line">
            <a:avLst/>
          </a:prstGeom>
          <a:ln w="38100">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V="1">
            <a:off x="3748886" y="2166109"/>
            <a:ext cx="299431" cy="518976"/>
          </a:xfrm>
          <a:prstGeom prst="line">
            <a:avLst/>
          </a:prstGeom>
          <a:ln w="38100">
            <a:solidFill>
              <a:srgbClr val="00B050"/>
            </a:solidFill>
            <a:headEnd type="triangle"/>
          </a:ln>
        </p:spPr>
        <p:style>
          <a:lnRef idx="1">
            <a:schemeClr val="accent1"/>
          </a:lnRef>
          <a:fillRef idx="0">
            <a:schemeClr val="accent1"/>
          </a:fillRef>
          <a:effectRef idx="0">
            <a:schemeClr val="accent1"/>
          </a:effectRef>
          <a:fontRef idx="minor">
            <a:schemeClr val="tx1"/>
          </a:fontRef>
        </p:style>
      </p:cxnSp>
      <p:pic>
        <p:nvPicPr>
          <p:cNvPr id="37" name="Imagem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1662559"/>
            <a:ext cx="860171" cy="4382463"/>
          </a:xfrm>
          <a:prstGeom prst="rect">
            <a:avLst/>
          </a:prstGeom>
          <a:ln>
            <a:noFill/>
          </a:ln>
          <a:effectLst>
            <a:outerShdw blurRad="292100" dist="139700" dir="2700000" algn="tl" rotWithShape="0">
              <a:srgbClr val="333333">
                <a:alpha val="65000"/>
              </a:srgbClr>
            </a:outerShdw>
          </a:effectLst>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24</a:t>
            </a:fld>
            <a:endParaRPr lang="en-US" dirty="0"/>
          </a:p>
        </p:txBody>
      </p:sp>
    </p:spTree>
    <p:extLst>
      <p:ext uri="{BB962C8B-B14F-4D97-AF65-F5344CB8AC3E}">
        <p14:creationId xmlns:p14="http://schemas.microsoft.com/office/powerpoint/2010/main" val="1222758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1015748"/>
          </a:xfrm>
        </p:spPr>
        <p:txBody>
          <a:bodyPr/>
          <a:lstStyle/>
          <a:p>
            <a:r>
              <a:rPr lang="pt-BR" dirty="0" smtClean="0"/>
              <a:t>Sensor </a:t>
            </a:r>
            <a:r>
              <a:rPr lang="en-US" dirty="0" smtClean="0"/>
              <a:t>error</a:t>
            </a:r>
            <a:endParaRPr lang="en-US" dirty="0"/>
          </a:p>
        </p:txBody>
      </p:sp>
      <p:graphicFrame>
        <p:nvGraphicFramePr>
          <p:cNvPr id="8" name="Espaço Reservado para Conteúdo 7"/>
          <p:cNvGraphicFramePr>
            <a:graphicFrameLocks noGrp="1"/>
          </p:cNvGraphicFramePr>
          <p:nvPr>
            <p:ph sz="half" idx="2"/>
            <p:extLst>
              <p:ext uri="{D42A27DB-BD31-4B8C-83A1-F6EECF244321}">
                <p14:modId xmlns:p14="http://schemas.microsoft.com/office/powerpoint/2010/main" val="868198800"/>
              </p:ext>
            </p:extLst>
          </p:nvPr>
        </p:nvGraphicFramePr>
        <p:xfrm>
          <a:off x="577377" y="1371600"/>
          <a:ext cx="4038600" cy="1854200"/>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pt-BR" dirty="0" err="1" smtClean="0"/>
                        <a:t>Deviation</a:t>
                      </a:r>
                      <a:endParaRPr lang="en-US" dirty="0"/>
                    </a:p>
                  </a:txBody>
                  <a:tcPr anchor="ctr"/>
                </a:tc>
                <a:tc hMerge="1">
                  <a:txBody>
                    <a:bodyPr/>
                    <a:lstStyle/>
                    <a:p>
                      <a:endParaRPr lang="en-US" dirty="0"/>
                    </a:p>
                  </a:txBody>
                  <a:tcPr/>
                </a:tc>
              </a:tr>
              <a:tr h="370840">
                <a:tc>
                  <a:txBody>
                    <a:bodyPr/>
                    <a:lstStyle/>
                    <a:p>
                      <a:pPr algn="ctr"/>
                      <a:r>
                        <a:rPr lang="pt-BR" dirty="0" err="1" smtClean="0"/>
                        <a:t>Temp</a:t>
                      </a:r>
                      <a:r>
                        <a:rPr lang="pt-BR" baseline="0" dirty="0" smtClean="0"/>
                        <a:t> </a:t>
                      </a:r>
                      <a:r>
                        <a:rPr lang="pt-BR" baseline="0" dirty="0" err="1" smtClean="0"/>
                        <a:t>ºC</a:t>
                      </a:r>
                      <a:endParaRPr lang="en-US" dirty="0"/>
                    </a:p>
                  </a:txBody>
                  <a:tcPr/>
                </a:tc>
                <a:tc>
                  <a:txBody>
                    <a:bodyPr/>
                    <a:lstStyle/>
                    <a:p>
                      <a:pPr algn="ctr"/>
                      <a:r>
                        <a:rPr lang="pt-BR" dirty="0" err="1" smtClean="0"/>
                        <a:t>Lethality</a:t>
                      </a:r>
                      <a:r>
                        <a:rPr lang="pt-BR" dirty="0" smtClean="0"/>
                        <a:t> </a:t>
                      </a:r>
                      <a:endParaRPr lang="en-US" dirty="0"/>
                    </a:p>
                  </a:txBody>
                  <a:tcPr/>
                </a:tc>
              </a:tr>
              <a:tr h="370840">
                <a:tc>
                  <a:txBody>
                    <a:bodyPr/>
                    <a:lstStyle/>
                    <a:p>
                      <a:pPr algn="ctr"/>
                      <a:r>
                        <a:rPr lang="pt-BR" dirty="0" smtClean="0"/>
                        <a:t>1,0</a:t>
                      </a:r>
                      <a:endParaRPr lang="en-US" dirty="0"/>
                    </a:p>
                  </a:txBody>
                  <a:tcPr/>
                </a:tc>
                <a:tc>
                  <a:txBody>
                    <a:bodyPr/>
                    <a:lstStyle/>
                    <a:p>
                      <a:pPr algn="ctr"/>
                      <a:r>
                        <a:rPr lang="pt-BR" dirty="0" smtClean="0"/>
                        <a:t>26%</a:t>
                      </a:r>
                      <a:endParaRPr lang="en-US" dirty="0"/>
                    </a:p>
                  </a:txBody>
                  <a:tcPr/>
                </a:tc>
              </a:tr>
              <a:tr h="370840">
                <a:tc>
                  <a:txBody>
                    <a:bodyPr/>
                    <a:lstStyle/>
                    <a:p>
                      <a:pPr algn="ctr"/>
                      <a:r>
                        <a:rPr lang="pt-BR" dirty="0" smtClean="0"/>
                        <a:t>0,5</a:t>
                      </a:r>
                      <a:endParaRPr lang="en-US" dirty="0"/>
                    </a:p>
                  </a:txBody>
                  <a:tcPr/>
                </a:tc>
                <a:tc>
                  <a:txBody>
                    <a:bodyPr/>
                    <a:lstStyle/>
                    <a:p>
                      <a:pPr algn="ctr"/>
                      <a:r>
                        <a:rPr lang="pt-BR" dirty="0" smtClean="0"/>
                        <a:t>12%</a:t>
                      </a:r>
                      <a:endParaRPr lang="en-US" dirty="0"/>
                    </a:p>
                  </a:txBody>
                  <a:tcPr/>
                </a:tc>
              </a:tr>
              <a:tr h="370840">
                <a:tc>
                  <a:txBody>
                    <a:bodyPr/>
                    <a:lstStyle/>
                    <a:p>
                      <a:pPr algn="ctr"/>
                      <a:r>
                        <a:rPr lang="pt-BR" dirty="0" smtClean="0"/>
                        <a:t>0,3</a:t>
                      </a:r>
                      <a:endParaRPr lang="en-US" dirty="0"/>
                    </a:p>
                  </a:txBody>
                  <a:tcPr/>
                </a:tc>
                <a:tc>
                  <a:txBody>
                    <a:bodyPr/>
                    <a:lstStyle/>
                    <a:p>
                      <a:pPr algn="ctr"/>
                      <a:r>
                        <a:rPr lang="pt-BR" dirty="0" smtClean="0"/>
                        <a:t>7%</a:t>
                      </a:r>
                      <a:endParaRPr lang="en-US" dirty="0"/>
                    </a:p>
                  </a:txBody>
                  <a:tcPr/>
                </a:tc>
              </a:tr>
            </a:tbl>
          </a:graphicData>
        </a:graphic>
      </p:graphicFrame>
      <p:pic>
        <p:nvPicPr>
          <p:cNvPr id="17" name="Espaço Reservado para Conteúdo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05400" y="1659230"/>
            <a:ext cx="2194560" cy="2194560"/>
          </a:xfrm>
          <a:prstGeom prst="rect">
            <a:avLst/>
          </a:prstGeom>
          <a:ln>
            <a:noFill/>
          </a:ln>
          <a:effectLst>
            <a:outerShdw blurRad="292100" dist="139700" dir="2700000" algn="tl" rotWithShape="0">
              <a:srgbClr val="333333">
                <a:alpha val="65000"/>
              </a:srgbClr>
            </a:outerShdw>
          </a:effectLst>
        </p:spPr>
      </p:pic>
      <p:sp>
        <p:nvSpPr>
          <p:cNvPr id="9" name="Fluxograma: Disco magnético 8"/>
          <p:cNvSpPr/>
          <p:nvPr/>
        </p:nvSpPr>
        <p:spPr>
          <a:xfrm>
            <a:off x="1409295" y="4266568"/>
            <a:ext cx="812981" cy="1143000"/>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4" name="Grupo 13"/>
          <p:cNvGrpSpPr/>
          <p:nvPr/>
        </p:nvGrpSpPr>
        <p:grpSpPr>
          <a:xfrm>
            <a:off x="1790295" y="4723768"/>
            <a:ext cx="2634574" cy="1003881"/>
            <a:chOff x="2209800" y="4419600"/>
            <a:chExt cx="2634574" cy="1003881"/>
          </a:xfrm>
        </p:grpSpPr>
        <p:sp>
          <p:nvSpPr>
            <p:cNvPr id="11" name="Retângulo de cantos arredondados 10"/>
            <p:cNvSpPr/>
            <p:nvPr/>
          </p:nvSpPr>
          <p:spPr>
            <a:xfrm>
              <a:off x="2209800" y="4495800"/>
              <a:ext cx="1066800" cy="762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tângulo de cantos arredondados 11"/>
            <p:cNvSpPr/>
            <p:nvPr/>
          </p:nvSpPr>
          <p:spPr>
            <a:xfrm>
              <a:off x="3276600" y="4419600"/>
              <a:ext cx="381000" cy="228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orma livre 12"/>
            <p:cNvSpPr/>
            <p:nvPr/>
          </p:nvSpPr>
          <p:spPr>
            <a:xfrm>
              <a:off x="3667328" y="4471018"/>
              <a:ext cx="1177046" cy="952463"/>
            </a:xfrm>
            <a:custGeom>
              <a:avLst/>
              <a:gdLst>
                <a:gd name="connsiteX0" fmla="*/ 0 w 1177046"/>
                <a:gd name="connsiteY0" fmla="*/ 62071 h 952463"/>
                <a:gd name="connsiteX1" fmla="*/ 428017 w 1177046"/>
                <a:gd name="connsiteY1" fmla="*/ 81527 h 952463"/>
                <a:gd name="connsiteX2" fmla="*/ 807395 w 1177046"/>
                <a:gd name="connsiteY2" fmla="*/ 859739 h 952463"/>
                <a:gd name="connsiteX3" fmla="*/ 1177046 w 1177046"/>
                <a:gd name="connsiteY3" fmla="*/ 908378 h 952463"/>
              </a:gdLst>
              <a:ahLst/>
              <a:cxnLst>
                <a:cxn ang="0">
                  <a:pos x="connsiteX0" y="connsiteY0"/>
                </a:cxn>
                <a:cxn ang="0">
                  <a:pos x="connsiteX1" y="connsiteY1"/>
                </a:cxn>
                <a:cxn ang="0">
                  <a:pos x="connsiteX2" y="connsiteY2"/>
                </a:cxn>
                <a:cxn ang="0">
                  <a:pos x="connsiteX3" y="connsiteY3"/>
                </a:cxn>
              </a:cxnLst>
              <a:rect l="l" t="t" r="r" b="b"/>
              <a:pathLst>
                <a:path w="1177046" h="952463">
                  <a:moveTo>
                    <a:pt x="0" y="62071"/>
                  </a:moveTo>
                  <a:cubicBezTo>
                    <a:pt x="146725" y="5327"/>
                    <a:pt x="293451" y="-51417"/>
                    <a:pt x="428017" y="81527"/>
                  </a:cubicBezTo>
                  <a:cubicBezTo>
                    <a:pt x="562583" y="214471"/>
                    <a:pt x="682557" y="721931"/>
                    <a:pt x="807395" y="859739"/>
                  </a:cubicBezTo>
                  <a:cubicBezTo>
                    <a:pt x="932233" y="997547"/>
                    <a:pt x="1054639" y="952962"/>
                    <a:pt x="1177046" y="908378"/>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pic>
        <p:nvPicPr>
          <p:cNvPr id="15" name="Image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387" y="4344872"/>
            <a:ext cx="1642878" cy="2079267"/>
          </a:xfrm>
          <a:prstGeom prst="rect">
            <a:avLst/>
          </a:prstGeom>
          <a:ln>
            <a:noFill/>
          </a:ln>
          <a:effectLst>
            <a:outerShdw blurRad="292100" dist="139700" dir="2700000" algn="tl" rotWithShape="0">
              <a:srgbClr val="333333">
                <a:alpha val="65000"/>
              </a:srgbClr>
            </a:outerShdw>
          </a:effectLst>
        </p:spPr>
      </p:pic>
      <p:pic>
        <p:nvPicPr>
          <p:cNvPr id="18" name="Imagem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105" y="1828800"/>
            <a:ext cx="860171" cy="4382463"/>
          </a:xfrm>
          <a:prstGeom prst="rect">
            <a:avLst/>
          </a:prstGeom>
          <a:ln>
            <a:noFill/>
          </a:ln>
          <a:effectLst>
            <a:outerShdw blurRad="292100" dist="139700" dir="2700000" algn="tl" rotWithShape="0">
              <a:srgbClr val="333333">
                <a:alpha val="65000"/>
              </a:srgbClr>
            </a:outerShdw>
          </a:effectLst>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25</a:t>
            </a:fld>
            <a:endParaRPr lang="en-US" dirty="0"/>
          </a:p>
        </p:txBody>
      </p:sp>
    </p:spTree>
    <p:extLst>
      <p:ext uri="{BB962C8B-B14F-4D97-AF65-F5344CB8AC3E}">
        <p14:creationId xmlns:p14="http://schemas.microsoft.com/office/powerpoint/2010/main" val="30346394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41000" decel="59000" fill="hold" nodeType="clickEffect">
                                  <p:stCondLst>
                                    <p:cond delay="0"/>
                                  </p:stCondLst>
                                  <p:childTnLst>
                                    <p:animMotion origin="layout" path="M -0.00052 2.96296E-6 C -0.01025 2.96296E-6 0.42534 -0.15185 0.4158 -0.15185 C 0.49774 -0.25185 0.45955 -0.36135 0.43593 -0.41366 C 0.4118 -0.46574 0.26771 -0.46922 0.27309 -0.46551 C 0.19896 -0.3882 0.00798 -0.09746 -0.04202 -0.0007 " pathEditMode="relative" rAng="0" ptsTypes="AAAAA">
                                      <p:cBhvr>
                                        <p:cTn id="28" dur="5000" fill="hold"/>
                                        <p:tgtEl>
                                          <p:spTgt spid="14"/>
                                        </p:tgtEl>
                                        <p:attrNameLst>
                                          <p:attrName>ppt_x</p:attrName>
                                          <p:attrName>ppt_y</p:attrName>
                                        </p:attrNameLst>
                                      </p:cBhvr>
                                      <p:rCtr x="21233" y="-23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4799"/>
            <a:ext cx="8229600" cy="1065213"/>
          </a:xfrm>
        </p:spPr>
        <p:txBody>
          <a:bodyPr/>
          <a:lstStyle/>
          <a:p>
            <a:r>
              <a:rPr lang="en-US" dirty="0" smtClean="0"/>
              <a:t>Monitoring best practices</a:t>
            </a:r>
            <a:endParaRPr lang="en-US" dirty="0"/>
          </a:p>
        </p:txBody>
      </p:sp>
      <p:sp>
        <p:nvSpPr>
          <p:cNvPr id="3" name="Espaço Reservado para Conteúdo 2"/>
          <p:cNvSpPr>
            <a:spLocks noGrp="1"/>
          </p:cNvSpPr>
          <p:nvPr>
            <p:ph sz="half" idx="2"/>
          </p:nvPr>
        </p:nvSpPr>
        <p:spPr>
          <a:xfrm>
            <a:off x="393322" y="1605381"/>
            <a:ext cx="4038600" cy="4525963"/>
          </a:xfrm>
        </p:spPr>
        <p:txBody>
          <a:bodyPr>
            <a:normAutofit/>
          </a:bodyPr>
          <a:lstStyle/>
          <a:p>
            <a:r>
              <a:rPr lang="en-US" dirty="0" smtClean="0"/>
              <a:t>Biological Indicators</a:t>
            </a:r>
          </a:p>
          <a:p>
            <a:pPr lvl="1"/>
            <a:r>
              <a:rPr lang="en-US" dirty="0" smtClean="0"/>
              <a:t>Monitor half cycles</a:t>
            </a:r>
          </a:p>
          <a:p>
            <a:pPr lvl="1"/>
            <a:r>
              <a:rPr lang="en-US" dirty="0" smtClean="0"/>
              <a:t>Results depends on incubation period</a:t>
            </a:r>
          </a:p>
          <a:p>
            <a:pPr lvl="1"/>
            <a:r>
              <a:rPr lang="pt-BR" dirty="0" smtClean="0"/>
              <a:t>Real </a:t>
            </a:r>
            <a:r>
              <a:rPr lang="en-US" dirty="0" smtClean="0"/>
              <a:t>evidence</a:t>
            </a:r>
            <a:r>
              <a:rPr lang="pt-BR" dirty="0" smtClean="0"/>
              <a:t> </a:t>
            </a:r>
            <a:r>
              <a:rPr lang="en-US" dirty="0" smtClean="0"/>
              <a:t>of</a:t>
            </a:r>
            <a:r>
              <a:rPr lang="pt-BR" dirty="0" smtClean="0"/>
              <a:t> </a:t>
            </a:r>
            <a:r>
              <a:rPr lang="en-US" dirty="0" smtClean="0"/>
              <a:t>sterilization</a:t>
            </a:r>
          </a:p>
          <a:p>
            <a:pPr lvl="1"/>
            <a:r>
              <a:rPr lang="en-US" dirty="0" smtClean="0"/>
              <a:t>When placed inside a PCD will adequately monitor:</a:t>
            </a:r>
          </a:p>
          <a:p>
            <a:pPr lvl="2"/>
            <a:r>
              <a:rPr lang="en-US" dirty="0" smtClean="0"/>
              <a:t>NCG</a:t>
            </a:r>
          </a:p>
          <a:p>
            <a:pPr lvl="2"/>
            <a:r>
              <a:rPr lang="en-US" dirty="0" smtClean="0"/>
              <a:t>Superheated steam</a:t>
            </a:r>
            <a:endParaRPr lang="en-US" dirty="0"/>
          </a:p>
        </p:txBody>
      </p:sp>
      <p:sp>
        <p:nvSpPr>
          <p:cNvPr id="4" name="Espaço Reservado para Conteúdo 3"/>
          <p:cNvSpPr>
            <a:spLocks noGrp="1"/>
          </p:cNvSpPr>
          <p:nvPr>
            <p:ph sz="quarter" idx="13"/>
          </p:nvPr>
        </p:nvSpPr>
        <p:spPr>
          <a:xfrm>
            <a:off x="4546378" y="1600041"/>
            <a:ext cx="4041648" cy="4526280"/>
          </a:xfrm>
        </p:spPr>
        <p:txBody>
          <a:bodyPr>
            <a:normAutofit/>
          </a:bodyPr>
          <a:lstStyle/>
          <a:p>
            <a:r>
              <a:rPr lang="en-US" dirty="0" smtClean="0"/>
              <a:t>Chemical Indicators</a:t>
            </a:r>
          </a:p>
          <a:p>
            <a:pPr lvl="1"/>
            <a:r>
              <a:rPr lang="en-US" dirty="0" smtClean="0"/>
              <a:t>Full cycle monitor</a:t>
            </a:r>
          </a:p>
          <a:p>
            <a:pPr lvl="1"/>
            <a:r>
              <a:rPr lang="en-US" dirty="0" smtClean="0"/>
              <a:t>Immediate results</a:t>
            </a:r>
          </a:p>
          <a:p>
            <a:pPr lvl="1"/>
            <a:r>
              <a:rPr lang="en-US" dirty="0" smtClean="0"/>
              <a:t>Requires</a:t>
            </a:r>
            <a:r>
              <a:rPr lang="pt-BR" dirty="0" smtClean="0"/>
              <a:t>:</a:t>
            </a:r>
          </a:p>
          <a:p>
            <a:pPr lvl="2"/>
            <a:r>
              <a:rPr lang="pt-BR" dirty="0" smtClean="0"/>
              <a:t>EN 285</a:t>
            </a:r>
          </a:p>
          <a:p>
            <a:pPr lvl="2"/>
            <a:r>
              <a:rPr lang="pt-BR" dirty="0" smtClean="0"/>
              <a:t>ISO 17665</a:t>
            </a:r>
          </a:p>
          <a:p>
            <a:pPr lvl="2"/>
            <a:r>
              <a:rPr lang="pt-BR" dirty="0" smtClean="0"/>
              <a:t>ISO 11607</a:t>
            </a:r>
          </a:p>
          <a:p>
            <a:pPr lvl="1"/>
            <a:r>
              <a:rPr lang="en-US" dirty="0"/>
              <a:t>When placed inside a PCD will adequately monitor:</a:t>
            </a:r>
          </a:p>
          <a:p>
            <a:pPr lvl="2"/>
            <a:r>
              <a:rPr lang="en-US" dirty="0" smtClean="0"/>
              <a:t>NCG</a:t>
            </a:r>
          </a:p>
          <a:p>
            <a:pPr lvl="1"/>
            <a:endParaRPr lang="en-US" dirty="0"/>
          </a:p>
        </p:txBody>
      </p:sp>
      <p:sp>
        <p:nvSpPr>
          <p:cNvPr id="5" name="Espaço Reservado para Número de Slide 4"/>
          <p:cNvSpPr>
            <a:spLocks noGrp="1"/>
          </p:cNvSpPr>
          <p:nvPr>
            <p:ph type="sldNum" sz="quarter" idx="12"/>
          </p:nvPr>
        </p:nvSpPr>
        <p:spPr/>
        <p:txBody>
          <a:bodyPr/>
          <a:lstStyle/>
          <a:p>
            <a:fld id="{238293A7-3D95-47E3-914D-056184EAA198}" type="slidenum">
              <a:rPr lang="en-US" smtClean="0"/>
              <a:pPr/>
              <a:t>26</a:t>
            </a:fld>
            <a:endParaRPr lang="en-US" dirty="0"/>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527550"/>
            <a:ext cx="1914525" cy="1828800"/>
          </a:xfrm>
          <a:prstGeom prst="rect">
            <a:avLst/>
          </a:prstGeom>
          <a:ln>
            <a:noFill/>
          </a:ln>
          <a:effectLst>
            <a:outerShdw blurRad="292100" dist="139700" dir="2700000" algn="tl" rotWithShape="0">
              <a:srgbClr val="333333">
                <a:alpha val="65000"/>
              </a:srgbClr>
            </a:outerShdw>
          </a:effectLst>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5413" y="4638847"/>
            <a:ext cx="1831789" cy="14615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2203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5478463" y="2663825"/>
            <a:ext cx="3665537" cy="1008063"/>
          </a:xfrm>
        </p:spPr>
        <p:txBody>
          <a:bodyPr>
            <a:normAutofit/>
          </a:bodyPr>
          <a:lstStyle/>
          <a:p>
            <a:r>
              <a:rPr lang="en-US" sz="4800" dirty="0" smtClean="0"/>
              <a:t>Thank You!</a:t>
            </a:r>
            <a:endParaRPr lang="pt-BR" sz="4800" dirty="0"/>
          </a:p>
        </p:txBody>
      </p:sp>
      <p:sp>
        <p:nvSpPr>
          <p:cNvPr id="4" name="Subtítulo 3"/>
          <p:cNvSpPr>
            <a:spLocks noGrp="1"/>
          </p:cNvSpPr>
          <p:nvPr>
            <p:ph type="body" idx="4294967295"/>
          </p:nvPr>
        </p:nvSpPr>
        <p:spPr>
          <a:xfrm>
            <a:off x="660400" y="3517106"/>
            <a:ext cx="5148263" cy="1727200"/>
          </a:xfrm>
        </p:spPr>
        <p:txBody>
          <a:bodyPr>
            <a:normAutofit fontScale="25000" lnSpcReduction="20000"/>
          </a:bodyPr>
          <a:lstStyle/>
          <a:p>
            <a:r>
              <a:rPr lang="pt-BR" sz="6400" dirty="0"/>
              <a:t>Eng. Paulo Roberto Laranjeira</a:t>
            </a:r>
          </a:p>
          <a:p>
            <a:r>
              <a:rPr lang="pt-BR" sz="6400" dirty="0"/>
              <a:t>e-mail: </a:t>
            </a:r>
            <a:r>
              <a:rPr lang="pt-BR" sz="6400" dirty="0" smtClean="0"/>
              <a:t>prlaranjeira@usp.br</a:t>
            </a:r>
            <a:endParaRPr lang="pt-BR" sz="6400" dirty="0"/>
          </a:p>
          <a:p>
            <a:r>
              <a:rPr lang="pt-BR" sz="6400" dirty="0" smtClean="0"/>
              <a:t>Celular e </a:t>
            </a:r>
            <a:r>
              <a:rPr lang="pt-BR" sz="6400" dirty="0" err="1" smtClean="0"/>
              <a:t>Whatsapp</a:t>
            </a:r>
            <a:r>
              <a:rPr lang="pt-BR" sz="6400" dirty="0" smtClean="0"/>
              <a:t>: 11-98473-3020</a:t>
            </a:r>
            <a:endParaRPr lang="pt-BR" sz="6400" dirty="0"/>
          </a:p>
          <a:p>
            <a:r>
              <a:rPr lang="pt-BR" sz="6400" dirty="0" err="1" smtClean="0"/>
              <a:t>Facebook</a:t>
            </a:r>
            <a:r>
              <a:rPr lang="pt-BR" sz="6400" dirty="0" smtClean="0"/>
              <a:t>: prlaranjeira@gmail.com</a:t>
            </a:r>
          </a:p>
          <a:p>
            <a:endParaRPr lang="pt-BR" sz="6400" dirty="0" smtClean="0"/>
          </a:p>
          <a:p>
            <a:r>
              <a:rPr lang="pt-BR" sz="6400" dirty="0" smtClean="0"/>
              <a:t>Pictures </a:t>
            </a:r>
            <a:r>
              <a:rPr lang="pt-BR" sz="6400" dirty="0" err="1" smtClean="0"/>
              <a:t>and</a:t>
            </a:r>
            <a:r>
              <a:rPr lang="pt-BR" sz="6400" dirty="0" smtClean="0"/>
              <a:t> data: Google© e </a:t>
            </a:r>
            <a:r>
              <a:rPr lang="pt-BR" sz="6400" dirty="0" err="1" smtClean="0"/>
              <a:t>OrionCE</a:t>
            </a:r>
            <a:endParaRPr lang="pt-BR" sz="6400" dirty="0"/>
          </a:p>
          <a:p>
            <a:endParaRPr lang="pt-BR" dirty="0"/>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63" y="1066800"/>
            <a:ext cx="4762500" cy="1971675"/>
          </a:xfrm>
          <a:prstGeom prst="rect">
            <a:avLst/>
          </a:prstGeom>
        </p:spPr>
      </p:pic>
      <p:sp>
        <p:nvSpPr>
          <p:cNvPr id="3" name="Espaço Reservado para Número de Slide 2"/>
          <p:cNvSpPr>
            <a:spLocks noGrp="1"/>
          </p:cNvSpPr>
          <p:nvPr>
            <p:ph type="sldNum" sz="quarter" idx="12"/>
          </p:nvPr>
        </p:nvSpPr>
        <p:spPr/>
        <p:txBody>
          <a:bodyPr/>
          <a:lstStyle/>
          <a:p>
            <a:fld id="{238293A7-3D95-47E3-914D-056184EAA198}" type="slidenum">
              <a:rPr lang="en-US" smtClean="0"/>
              <a:pPr/>
              <a:t>27</a:t>
            </a:fld>
            <a:endParaRPr lang="en-US" dirty="0"/>
          </a:p>
        </p:txBody>
      </p:sp>
    </p:spTree>
    <p:extLst>
      <p:ext uri="{BB962C8B-B14F-4D97-AF65-F5344CB8AC3E}">
        <p14:creationId xmlns:p14="http://schemas.microsoft.com/office/powerpoint/2010/main" val="2840821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Orion C.E. - </a:t>
            </a:r>
            <a:r>
              <a:rPr lang="pt-BR" dirty="0" err="1" smtClean="0"/>
              <a:t>Brazil</a:t>
            </a:r>
            <a:endParaRPr lang="pt-BR" dirty="0"/>
          </a:p>
        </p:txBody>
      </p:sp>
      <p:sp>
        <p:nvSpPr>
          <p:cNvPr id="3" name="Espaço Reservado para Conteúdo 2"/>
          <p:cNvSpPr>
            <a:spLocks noGrp="1"/>
          </p:cNvSpPr>
          <p:nvPr>
            <p:ph sz="half" idx="2"/>
          </p:nvPr>
        </p:nvSpPr>
        <p:spPr>
          <a:xfrm>
            <a:off x="457200" y="1752600"/>
            <a:ext cx="4038600" cy="4525963"/>
          </a:xfrm>
        </p:spPr>
        <p:txBody>
          <a:bodyPr/>
          <a:lstStyle/>
          <a:p>
            <a:r>
              <a:rPr lang="en-US" dirty="0" smtClean="0"/>
              <a:t>Founded 1998</a:t>
            </a:r>
          </a:p>
          <a:p>
            <a:r>
              <a:rPr lang="en-US" dirty="0" smtClean="0"/>
              <a:t>32 employees</a:t>
            </a:r>
          </a:p>
          <a:p>
            <a:r>
              <a:rPr lang="en-US" dirty="0" smtClean="0"/>
              <a:t>12 equipment qualification teams</a:t>
            </a:r>
          </a:p>
          <a:p>
            <a:r>
              <a:rPr lang="en-US" dirty="0" smtClean="0"/>
              <a:t>Certified Kaye System maintenance and calibration services</a:t>
            </a:r>
            <a:endParaRPr lang="en-US" dirty="0"/>
          </a:p>
        </p:txBody>
      </p:sp>
      <p:graphicFrame>
        <p:nvGraphicFramePr>
          <p:cNvPr id="8" name="Espaço Reservado para Conteúdo 7"/>
          <p:cNvGraphicFramePr>
            <a:graphicFrameLocks noGrp="1"/>
          </p:cNvGraphicFramePr>
          <p:nvPr>
            <p:ph sz="quarter" idx="13"/>
            <p:extLst>
              <p:ext uri="{D42A27DB-BD31-4B8C-83A1-F6EECF244321}">
                <p14:modId xmlns:p14="http://schemas.microsoft.com/office/powerpoint/2010/main" val="728741704"/>
              </p:ext>
            </p:extLst>
          </p:nvPr>
        </p:nvGraphicFramePr>
        <p:xfrm>
          <a:off x="4495800" y="1600200"/>
          <a:ext cx="40417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ço Reservado para Número de Slide 3"/>
          <p:cNvSpPr>
            <a:spLocks noGrp="1"/>
          </p:cNvSpPr>
          <p:nvPr>
            <p:ph type="sldNum" sz="quarter" idx="12"/>
          </p:nvPr>
        </p:nvSpPr>
        <p:spPr/>
        <p:txBody>
          <a:bodyPr/>
          <a:lstStyle/>
          <a:p>
            <a:fld id="{238293A7-3D95-47E3-914D-056184EAA198}" type="slidenum">
              <a:rPr lang="en-US" smtClean="0"/>
              <a:pPr/>
              <a:t>3</a:t>
            </a:fld>
            <a:endParaRPr lang="en-US" dirty="0"/>
          </a:p>
        </p:txBody>
      </p:sp>
    </p:spTree>
    <p:extLst>
      <p:ext uri="{BB962C8B-B14F-4D97-AF65-F5344CB8AC3E}">
        <p14:creationId xmlns:p14="http://schemas.microsoft.com/office/powerpoint/2010/main" val="10759517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219200"/>
          </a:xfrm>
        </p:spPr>
        <p:txBody>
          <a:bodyPr/>
          <a:lstStyle/>
          <a:p>
            <a:r>
              <a:rPr lang="en-US" sz="4800" dirty="0" smtClean="0"/>
              <a:t>Regulations and Standards</a:t>
            </a:r>
            <a:endParaRPr lang="en-US" sz="4800" dirty="0"/>
          </a:p>
        </p:txBody>
      </p:sp>
      <p:sp>
        <p:nvSpPr>
          <p:cNvPr id="6" name="Espaço Reservado para Texto 5"/>
          <p:cNvSpPr>
            <a:spLocks noGrp="1"/>
          </p:cNvSpPr>
          <p:nvPr>
            <p:ph type="body" idx="1"/>
          </p:nvPr>
        </p:nvSpPr>
        <p:spPr/>
        <p:txBody>
          <a:bodyPr/>
          <a:lstStyle/>
          <a:p>
            <a:r>
              <a:rPr lang="en-US" dirty="0" smtClean="0"/>
              <a:t>Regulations</a:t>
            </a:r>
            <a:endParaRPr lang="en-US" dirty="0"/>
          </a:p>
        </p:txBody>
      </p:sp>
      <p:sp>
        <p:nvSpPr>
          <p:cNvPr id="8" name="Espaço Reservado para Texto 7"/>
          <p:cNvSpPr>
            <a:spLocks noGrp="1"/>
          </p:cNvSpPr>
          <p:nvPr>
            <p:ph type="body" sz="quarter" idx="3"/>
          </p:nvPr>
        </p:nvSpPr>
        <p:spPr/>
        <p:txBody>
          <a:bodyPr/>
          <a:lstStyle/>
          <a:p>
            <a:r>
              <a:rPr lang="pt-BR" dirty="0" smtClean="0"/>
              <a:t>Standards</a:t>
            </a:r>
            <a:endParaRPr lang="pt-BR" dirty="0"/>
          </a:p>
        </p:txBody>
      </p:sp>
      <p:sp>
        <p:nvSpPr>
          <p:cNvPr id="7" name="Espaço Reservado para Conteúdo 6"/>
          <p:cNvSpPr>
            <a:spLocks noGrp="1"/>
          </p:cNvSpPr>
          <p:nvPr>
            <p:ph sz="quarter" idx="13"/>
          </p:nvPr>
        </p:nvSpPr>
        <p:spPr/>
        <p:txBody>
          <a:bodyPr/>
          <a:lstStyle/>
          <a:p>
            <a:r>
              <a:rPr lang="en-US" dirty="0" smtClean="0"/>
              <a:t>By country;</a:t>
            </a:r>
          </a:p>
          <a:p>
            <a:r>
              <a:rPr lang="en-US" dirty="0" smtClean="0"/>
              <a:t>Establishes minimum qualification requirements:</a:t>
            </a:r>
          </a:p>
          <a:p>
            <a:pPr lvl="1"/>
            <a:r>
              <a:rPr lang="en-US" dirty="0" smtClean="0"/>
              <a:t>Frequency;</a:t>
            </a:r>
          </a:p>
          <a:p>
            <a:pPr lvl="1"/>
            <a:r>
              <a:rPr lang="en-US" dirty="0" smtClean="0"/>
              <a:t>Load;</a:t>
            </a:r>
          </a:p>
          <a:p>
            <a:pPr lvl="1"/>
            <a:r>
              <a:rPr lang="en-US" dirty="0" smtClean="0"/>
              <a:t>Responsibilities.</a:t>
            </a:r>
          </a:p>
          <a:p>
            <a:r>
              <a:rPr lang="en-US" dirty="0" smtClean="0"/>
              <a:t>Requirements for load monitoring</a:t>
            </a:r>
            <a:endParaRPr lang="en-US" dirty="0"/>
          </a:p>
        </p:txBody>
      </p:sp>
      <p:sp>
        <p:nvSpPr>
          <p:cNvPr id="9" name="Espaço Reservado para Conteúdo 8"/>
          <p:cNvSpPr>
            <a:spLocks noGrp="1"/>
          </p:cNvSpPr>
          <p:nvPr>
            <p:ph sz="quarter" idx="14"/>
          </p:nvPr>
        </p:nvSpPr>
        <p:spPr/>
        <p:txBody>
          <a:bodyPr/>
          <a:lstStyle/>
          <a:p>
            <a:r>
              <a:rPr lang="en-US" dirty="0" smtClean="0"/>
              <a:t>International and local;</a:t>
            </a:r>
          </a:p>
          <a:p>
            <a:r>
              <a:rPr lang="en-US" dirty="0" smtClean="0"/>
              <a:t>Qualification and re-qualification steps;</a:t>
            </a:r>
          </a:p>
          <a:p>
            <a:r>
              <a:rPr lang="en-US" dirty="0" smtClean="0"/>
              <a:t>Critical normative criteria;</a:t>
            </a:r>
          </a:p>
          <a:p>
            <a:r>
              <a:rPr lang="en-US" dirty="0" smtClean="0"/>
              <a:t>Informative criteria;</a:t>
            </a:r>
          </a:p>
          <a:p>
            <a:r>
              <a:rPr lang="en-US" dirty="0" smtClean="0"/>
              <a:t>Load monitoring</a:t>
            </a:r>
            <a:r>
              <a:rPr lang="pt-BR" dirty="0" smtClean="0"/>
              <a:t>.</a:t>
            </a:r>
            <a:endParaRPr lang="pt-BR" dirty="0"/>
          </a:p>
        </p:txBody>
      </p:sp>
      <p:sp>
        <p:nvSpPr>
          <p:cNvPr id="3" name="Espaço Reservado para Número de Slide 2"/>
          <p:cNvSpPr>
            <a:spLocks noGrp="1"/>
          </p:cNvSpPr>
          <p:nvPr>
            <p:ph type="sldNum" sz="quarter" idx="12"/>
          </p:nvPr>
        </p:nvSpPr>
        <p:spPr/>
        <p:txBody>
          <a:bodyPr/>
          <a:lstStyle/>
          <a:p>
            <a:fld id="{238293A7-3D95-47E3-914D-056184EAA198}" type="slidenum">
              <a:rPr lang="en-US" smtClean="0"/>
              <a:pPr/>
              <a:t>4</a:t>
            </a:fld>
            <a:endParaRPr lang="en-US" dirty="0"/>
          </a:p>
        </p:txBody>
      </p:sp>
    </p:spTree>
    <p:extLst>
      <p:ext uri="{BB962C8B-B14F-4D97-AF65-F5344CB8AC3E}">
        <p14:creationId xmlns:p14="http://schemas.microsoft.com/office/powerpoint/2010/main" val="27212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US" dirty="0" smtClean="0"/>
              <a:t>Manufacturer IFU´s</a:t>
            </a:r>
            <a:endParaRPr lang="en-US" dirty="0"/>
          </a:p>
        </p:txBody>
      </p:sp>
      <p:sp>
        <p:nvSpPr>
          <p:cNvPr id="8" name="Espaço Reservado para Conteúdo 7"/>
          <p:cNvSpPr>
            <a:spLocks noGrp="1"/>
          </p:cNvSpPr>
          <p:nvPr>
            <p:ph sz="half" idx="2"/>
          </p:nvPr>
        </p:nvSpPr>
        <p:spPr>
          <a:xfrm>
            <a:off x="615891" y="1913133"/>
            <a:ext cx="4038600" cy="4525963"/>
          </a:xfrm>
        </p:spPr>
        <p:txBody>
          <a:bodyPr/>
          <a:lstStyle/>
          <a:p>
            <a:r>
              <a:rPr lang="pt-BR" dirty="0" smtClean="0"/>
              <a:t>Standards</a:t>
            </a:r>
          </a:p>
          <a:p>
            <a:pPr lvl="1"/>
            <a:r>
              <a:rPr lang="pt-BR" dirty="0" smtClean="0"/>
              <a:t>ISO 17664</a:t>
            </a:r>
          </a:p>
          <a:p>
            <a:pPr lvl="1"/>
            <a:r>
              <a:rPr lang="pt-BR" dirty="0" smtClean="0"/>
              <a:t>ISO 11737</a:t>
            </a:r>
            <a:endParaRPr lang="en-US" dirty="0"/>
          </a:p>
        </p:txBody>
      </p:sp>
      <p:pic>
        <p:nvPicPr>
          <p:cNvPr id="2" name="Espaço Reservado para Conteúdo 1"/>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029200" y="1828800"/>
            <a:ext cx="3124200" cy="2347315"/>
          </a:xfr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071" y="3579000"/>
            <a:ext cx="2514600" cy="1885950"/>
          </a:xfrm>
          <a:prstGeom prst="rect">
            <a:avLst/>
          </a:prstGeom>
        </p:spPr>
      </p:pic>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3107208"/>
            <a:ext cx="2212200" cy="1697659"/>
          </a:xfrm>
          <a:prstGeom prst="rect">
            <a:avLst/>
          </a:prstGeom>
        </p:spPr>
      </p:pic>
      <p:pic>
        <p:nvPicPr>
          <p:cNvPr id="6" name="Image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4441" y="3900183"/>
            <a:ext cx="1712976" cy="1243584"/>
          </a:xfrm>
          <a:prstGeom prst="rect">
            <a:avLst/>
          </a:prstGeom>
        </p:spPr>
      </p:pic>
      <p:cxnSp>
        <p:nvCxnSpPr>
          <p:cNvPr id="12" name="Conector reto 11"/>
          <p:cNvCxnSpPr>
            <a:stCxn id="16" idx="2"/>
            <a:endCxn id="10" idx="2"/>
          </p:cNvCxnSpPr>
          <p:nvPr/>
        </p:nvCxnSpPr>
        <p:spPr>
          <a:xfrm flipH="1">
            <a:off x="1439641" y="4663175"/>
            <a:ext cx="499969" cy="1137109"/>
          </a:xfrm>
          <a:prstGeom prst="line">
            <a:avLst/>
          </a:prstGeom>
        </p:spPr>
        <p:style>
          <a:lnRef idx="2">
            <a:schemeClr val="dk1"/>
          </a:lnRef>
          <a:fillRef idx="0">
            <a:schemeClr val="dk1"/>
          </a:fillRef>
          <a:effectRef idx="1">
            <a:schemeClr val="dk1"/>
          </a:effectRef>
          <a:fontRef idx="minor">
            <a:schemeClr val="tx1"/>
          </a:fontRef>
        </p:style>
      </p:cxnSp>
      <p:cxnSp>
        <p:nvCxnSpPr>
          <p:cNvPr id="15" name="Conector reto 14"/>
          <p:cNvCxnSpPr>
            <a:stCxn id="16" idx="6"/>
            <a:endCxn id="10" idx="6"/>
          </p:cNvCxnSpPr>
          <p:nvPr/>
        </p:nvCxnSpPr>
        <p:spPr>
          <a:xfrm>
            <a:off x="2179900" y="4548824"/>
            <a:ext cx="1426283" cy="220432"/>
          </a:xfrm>
          <a:prstGeom prst="line">
            <a:avLst/>
          </a:prstGeom>
        </p:spPr>
        <p:style>
          <a:lnRef idx="2">
            <a:schemeClr val="dk1"/>
          </a:lnRef>
          <a:fillRef idx="0">
            <a:schemeClr val="dk1"/>
          </a:fillRef>
          <a:effectRef idx="1">
            <a:schemeClr val="dk1"/>
          </a:effectRef>
          <a:fontRef idx="minor">
            <a:schemeClr val="tx1"/>
          </a:fontRef>
        </p:style>
      </p:cxnSp>
      <p:sp>
        <p:nvSpPr>
          <p:cNvPr id="10" name="Elipse 9"/>
          <p:cNvSpPr/>
          <p:nvPr/>
        </p:nvSpPr>
        <p:spPr>
          <a:xfrm rot="20073051">
            <a:off x="1323232" y="4923871"/>
            <a:ext cx="2399359" cy="721797"/>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pt-BR" sz="1600" dirty="0" smtClean="0"/>
              <a:t>Standard 134ºC 4 minutes </a:t>
            </a:r>
            <a:r>
              <a:rPr lang="en-US" sz="1600" dirty="0" smtClean="0"/>
              <a:t>Cycle</a:t>
            </a:r>
          </a:p>
        </p:txBody>
      </p:sp>
      <p:sp>
        <p:nvSpPr>
          <p:cNvPr id="16" name="Elipse 15"/>
          <p:cNvSpPr/>
          <p:nvPr/>
        </p:nvSpPr>
        <p:spPr>
          <a:xfrm rot="20073051">
            <a:off x="1926699" y="4580333"/>
            <a:ext cx="266112" cy="51333"/>
          </a:xfrm>
          <a:prstGeom prst="ellipse">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pt-BR" dirty="0" smtClean="0"/>
          </a:p>
        </p:txBody>
      </p:sp>
      <p:sp>
        <p:nvSpPr>
          <p:cNvPr id="3" name="Espaço Reservado para Número de Slide 2"/>
          <p:cNvSpPr>
            <a:spLocks noGrp="1"/>
          </p:cNvSpPr>
          <p:nvPr>
            <p:ph type="sldNum" sz="quarter" idx="12"/>
          </p:nvPr>
        </p:nvSpPr>
        <p:spPr/>
        <p:txBody>
          <a:bodyPr/>
          <a:lstStyle/>
          <a:p>
            <a:fld id="{238293A7-3D95-47E3-914D-056184EAA198}" type="slidenum">
              <a:rPr lang="en-US" smtClean="0"/>
              <a:pPr/>
              <a:t>5</a:t>
            </a:fld>
            <a:endParaRPr lang="en-US" dirty="0"/>
          </a:p>
        </p:txBody>
      </p:sp>
    </p:spTree>
    <p:extLst>
      <p:ext uri="{BB962C8B-B14F-4D97-AF65-F5344CB8AC3E}">
        <p14:creationId xmlns:p14="http://schemas.microsoft.com/office/powerpoint/2010/main" val="362184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US" dirty="0" smtClean="0"/>
              <a:t>First Step</a:t>
            </a:r>
            <a:endParaRPr lang="en-US" dirty="0"/>
          </a:p>
        </p:txBody>
      </p:sp>
      <p:sp>
        <p:nvSpPr>
          <p:cNvPr id="8" name="Espaço Reservado para Conteúdo 7"/>
          <p:cNvSpPr>
            <a:spLocks noGrp="1"/>
          </p:cNvSpPr>
          <p:nvPr>
            <p:ph sz="half" idx="2"/>
          </p:nvPr>
        </p:nvSpPr>
        <p:spPr>
          <a:xfrm>
            <a:off x="541506" y="1614791"/>
            <a:ext cx="4038600" cy="4525963"/>
          </a:xfrm>
        </p:spPr>
        <p:txBody>
          <a:bodyPr/>
          <a:lstStyle/>
          <a:p>
            <a:r>
              <a:rPr lang="en-US" dirty="0" smtClean="0"/>
              <a:t>Protocols must be written and approved prior to equipment challenge</a:t>
            </a:r>
          </a:p>
          <a:p>
            <a:pPr lvl="1"/>
            <a:r>
              <a:rPr lang="en-US" dirty="0" smtClean="0"/>
              <a:t>Qualification protocols</a:t>
            </a:r>
          </a:p>
          <a:p>
            <a:pPr lvl="1"/>
            <a:r>
              <a:rPr lang="en-US" dirty="0" smtClean="0"/>
              <a:t>Indicators (biological, chemical and physical) protocols</a:t>
            </a:r>
          </a:p>
          <a:p>
            <a:pPr lvl="1"/>
            <a:r>
              <a:rPr lang="en-US" b="1" dirty="0" smtClean="0">
                <a:solidFill>
                  <a:srgbClr val="FF0000"/>
                </a:solidFill>
              </a:rPr>
              <a:t>CHANGE CONTROL</a:t>
            </a:r>
            <a:endParaRPr lang="en-US" b="1" dirty="0">
              <a:solidFill>
                <a:srgbClr val="FF0000"/>
              </a:solidFill>
            </a:endParaRPr>
          </a:p>
        </p:txBody>
      </p:sp>
      <p:pic>
        <p:nvPicPr>
          <p:cNvPr id="3" name="Espaço Reservado para Conteúdo 2"/>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580106" y="2942868"/>
            <a:ext cx="2465508" cy="1650663"/>
          </a:xfrm>
        </p:spPr>
      </p:pic>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619" y="2148191"/>
            <a:ext cx="1678962" cy="1589354"/>
          </a:xfrm>
          <a:prstGeom prst="rect">
            <a:avLst/>
          </a:prstGeom>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853882"/>
            <a:ext cx="1416161" cy="1308018"/>
          </a:xfrm>
          <a:prstGeom prst="rect">
            <a:avLst/>
          </a:prstGeom>
        </p:spPr>
      </p:pic>
      <p:pic>
        <p:nvPicPr>
          <p:cNvPr id="6" name="Image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4350" y="4645236"/>
            <a:ext cx="2466975" cy="1847850"/>
          </a:xfrm>
          <a:prstGeom prst="rect">
            <a:avLst/>
          </a:prstGeom>
        </p:spPr>
      </p:pic>
      <p:sp>
        <p:nvSpPr>
          <p:cNvPr id="2" name="Espaço Reservado para Número de Slide 1"/>
          <p:cNvSpPr>
            <a:spLocks noGrp="1"/>
          </p:cNvSpPr>
          <p:nvPr>
            <p:ph type="sldNum" sz="quarter" idx="12"/>
          </p:nvPr>
        </p:nvSpPr>
        <p:spPr/>
        <p:txBody>
          <a:bodyPr/>
          <a:lstStyle/>
          <a:p>
            <a:fld id="{238293A7-3D95-47E3-914D-056184EAA198}" type="slidenum">
              <a:rPr lang="en-US" smtClean="0"/>
              <a:pPr/>
              <a:t>6</a:t>
            </a:fld>
            <a:endParaRPr lang="en-US" dirty="0"/>
          </a:p>
        </p:txBody>
      </p:sp>
    </p:spTree>
    <p:extLst>
      <p:ext uri="{BB962C8B-B14F-4D97-AF65-F5344CB8AC3E}">
        <p14:creationId xmlns:p14="http://schemas.microsoft.com/office/powerpoint/2010/main" val="3976928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5" dur="500"/>
                                        <p:tgtEl>
                                          <p:spTgt spid="8">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eta em curva para a direita 54"/>
          <p:cNvSpPr/>
          <p:nvPr/>
        </p:nvSpPr>
        <p:spPr bwMode="auto">
          <a:xfrm>
            <a:off x="5849439" y="5480567"/>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Seta em curva para a direita 53"/>
          <p:cNvSpPr/>
          <p:nvPr/>
        </p:nvSpPr>
        <p:spPr bwMode="auto">
          <a:xfrm>
            <a:off x="5867400" y="5086866"/>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Seta em curva para a direita 52"/>
          <p:cNvSpPr/>
          <p:nvPr/>
        </p:nvSpPr>
        <p:spPr bwMode="auto">
          <a:xfrm>
            <a:off x="5867400" y="4753829"/>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Seta em curva para a direita 51"/>
          <p:cNvSpPr/>
          <p:nvPr/>
        </p:nvSpPr>
        <p:spPr bwMode="auto">
          <a:xfrm>
            <a:off x="5867400" y="4360128"/>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Seta em curva para a direita 50"/>
          <p:cNvSpPr/>
          <p:nvPr/>
        </p:nvSpPr>
        <p:spPr bwMode="auto">
          <a:xfrm>
            <a:off x="5867400" y="3950168"/>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Seta em curva para a direita 49"/>
          <p:cNvSpPr/>
          <p:nvPr/>
        </p:nvSpPr>
        <p:spPr bwMode="auto">
          <a:xfrm>
            <a:off x="5867400" y="3555952"/>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Seta em curva para a direita 48"/>
          <p:cNvSpPr/>
          <p:nvPr/>
        </p:nvSpPr>
        <p:spPr bwMode="auto">
          <a:xfrm>
            <a:off x="5867400" y="3197047"/>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Seta em curva para a direita 47"/>
          <p:cNvSpPr/>
          <p:nvPr/>
        </p:nvSpPr>
        <p:spPr bwMode="auto">
          <a:xfrm>
            <a:off x="5849440" y="2829214"/>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Seta em curva para a direita 46"/>
          <p:cNvSpPr/>
          <p:nvPr/>
        </p:nvSpPr>
        <p:spPr bwMode="auto">
          <a:xfrm>
            <a:off x="5849440" y="2480601"/>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Seta em curva para a direita 45"/>
          <p:cNvSpPr/>
          <p:nvPr/>
        </p:nvSpPr>
        <p:spPr bwMode="auto">
          <a:xfrm>
            <a:off x="5860968" y="2109069"/>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Seta em curva para a direita 30"/>
          <p:cNvSpPr/>
          <p:nvPr/>
        </p:nvSpPr>
        <p:spPr bwMode="auto">
          <a:xfrm>
            <a:off x="5864184" y="1761455"/>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ítulo 1"/>
          <p:cNvSpPr>
            <a:spLocks noGrp="1"/>
          </p:cNvSpPr>
          <p:nvPr>
            <p:ph type="title"/>
          </p:nvPr>
        </p:nvSpPr>
        <p:spPr>
          <a:xfrm>
            <a:off x="457200" y="212186"/>
            <a:ext cx="8229600" cy="718837"/>
          </a:xfrm>
        </p:spPr>
        <p:txBody>
          <a:bodyPr>
            <a:noAutofit/>
          </a:bodyPr>
          <a:lstStyle/>
          <a:p>
            <a:r>
              <a:rPr lang="en-US" sz="3200" smtClean="0"/>
              <a:t>Thermal Destruction of Microorganisms</a:t>
            </a:r>
            <a:endParaRPr lang="en-US" sz="3200" dirty="0"/>
          </a:p>
        </p:txBody>
      </p:sp>
      <p:graphicFrame>
        <p:nvGraphicFramePr>
          <p:cNvPr id="12" name="Tabela 11"/>
          <p:cNvGraphicFramePr>
            <a:graphicFrameLocks noGrp="1"/>
          </p:cNvGraphicFramePr>
          <p:nvPr>
            <p:extLst>
              <p:ext uri="{D42A27DB-BD31-4B8C-83A1-F6EECF244321}">
                <p14:modId xmlns:p14="http://schemas.microsoft.com/office/powerpoint/2010/main" val="618520516"/>
              </p:ext>
            </p:extLst>
          </p:nvPr>
        </p:nvGraphicFramePr>
        <p:xfrm>
          <a:off x="6286872" y="1219200"/>
          <a:ext cx="2399928" cy="4820920"/>
        </p:xfrm>
        <a:graphic>
          <a:graphicData uri="http://schemas.openxmlformats.org/drawingml/2006/table">
            <a:tbl>
              <a:tblPr firstRow="1" bandRow="1">
                <a:tableStyleId>{2D5ABB26-0587-4C30-8999-92F81FD0307C}</a:tableStyleId>
              </a:tblPr>
              <a:tblGrid>
                <a:gridCol w="1199964"/>
                <a:gridCol w="1199964"/>
              </a:tblGrid>
              <a:tr h="370840">
                <a:tc>
                  <a:txBody>
                    <a:bodyPr/>
                    <a:lstStyle/>
                    <a:p>
                      <a:pPr algn="ctr"/>
                      <a:r>
                        <a:rPr lang="pt-BR" dirty="0" smtClean="0"/>
                        <a:t>1.000.000</a:t>
                      </a:r>
                    </a:p>
                  </a:txBody>
                  <a:tcPr/>
                </a:tc>
                <a:tc>
                  <a:txBody>
                    <a:bodyPr/>
                    <a:lstStyle/>
                    <a:p>
                      <a:pPr algn="ctr"/>
                      <a:r>
                        <a:rPr lang="pt-BR" dirty="0" smtClean="0"/>
                        <a:t>Log</a:t>
                      </a:r>
                      <a:r>
                        <a:rPr lang="pt-BR" baseline="0" dirty="0" smtClean="0"/>
                        <a:t> 10</a:t>
                      </a:r>
                      <a:r>
                        <a:rPr lang="pt-BR" baseline="30000" dirty="0" smtClean="0"/>
                        <a:t>6</a:t>
                      </a:r>
                    </a:p>
                  </a:txBody>
                  <a:tcPr/>
                </a:tc>
              </a:tr>
              <a:tr h="370840">
                <a:tc>
                  <a:txBody>
                    <a:bodyPr/>
                    <a:lstStyle/>
                    <a:p>
                      <a:pPr algn="ctr"/>
                      <a:r>
                        <a:rPr lang="pt-BR" dirty="0" smtClean="0"/>
                        <a:t>100.000</a:t>
                      </a:r>
                      <a:endParaRPr lang="pt-BR" dirty="0"/>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pt-BR" dirty="0" smtClean="0"/>
                        <a:t>Log</a:t>
                      </a:r>
                      <a:r>
                        <a:rPr lang="pt-BR" baseline="0" dirty="0" smtClean="0"/>
                        <a:t> 10</a:t>
                      </a:r>
                      <a:r>
                        <a:rPr lang="pt-BR" baseline="30000" dirty="0" smtClean="0"/>
                        <a:t>5</a:t>
                      </a:r>
                    </a:p>
                  </a:txBody>
                  <a:tcPr/>
                </a:tc>
              </a:tr>
              <a:tr h="370840">
                <a:tc>
                  <a:txBody>
                    <a:bodyPr/>
                    <a:lstStyle/>
                    <a:p>
                      <a:pPr algn="ctr"/>
                      <a:r>
                        <a:rPr lang="pt-BR" dirty="0" smtClean="0"/>
                        <a:t>10.000</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pt-BR" dirty="0" smtClean="0"/>
                        <a:t>Log</a:t>
                      </a:r>
                      <a:r>
                        <a:rPr lang="pt-BR" baseline="0" dirty="0" smtClean="0"/>
                        <a:t> 10</a:t>
                      </a:r>
                      <a:r>
                        <a:rPr lang="pt-BR" baseline="30000" dirty="0" smtClean="0"/>
                        <a:t>4</a:t>
                      </a:r>
                    </a:p>
                  </a:txBody>
                  <a:tcPr/>
                </a:tc>
              </a:tr>
              <a:tr h="370840">
                <a:tc>
                  <a:txBody>
                    <a:bodyPr/>
                    <a:lstStyle/>
                    <a:p>
                      <a:pPr algn="ctr"/>
                      <a:r>
                        <a:rPr lang="pt-BR" dirty="0" smtClean="0"/>
                        <a:t>1.000</a:t>
                      </a:r>
                      <a:endParaRPr lang="pt-BR" dirty="0"/>
                    </a:p>
                  </a:txBody>
                  <a:tcPr/>
                </a:tc>
                <a:tc>
                  <a:txBody>
                    <a:bodyPr/>
                    <a:lstStyle/>
                    <a:p>
                      <a:pPr algn="ctr"/>
                      <a:r>
                        <a:rPr lang="pt-BR" dirty="0" smtClean="0"/>
                        <a:t>Log</a:t>
                      </a:r>
                      <a:r>
                        <a:rPr lang="pt-BR" baseline="0" dirty="0" smtClean="0"/>
                        <a:t> 10</a:t>
                      </a:r>
                      <a:r>
                        <a:rPr lang="pt-BR" baseline="30000" dirty="0" smtClean="0"/>
                        <a:t>3</a:t>
                      </a:r>
                      <a:endParaRPr lang="pt-BR" dirty="0"/>
                    </a:p>
                  </a:txBody>
                  <a:tcPr/>
                </a:tc>
              </a:tr>
              <a:tr h="370840">
                <a:tc>
                  <a:txBody>
                    <a:bodyPr/>
                    <a:lstStyle/>
                    <a:p>
                      <a:pPr algn="ctr"/>
                      <a:r>
                        <a:rPr lang="pt-BR" dirty="0" smtClean="0"/>
                        <a:t>100</a:t>
                      </a:r>
                      <a:endParaRPr lang="pt-BR" dirty="0"/>
                    </a:p>
                  </a:txBody>
                  <a:tcPr/>
                </a:tc>
                <a:tc>
                  <a:txBody>
                    <a:bodyPr/>
                    <a:lstStyle/>
                    <a:p>
                      <a:pPr algn="ctr"/>
                      <a:r>
                        <a:rPr lang="pt-BR" dirty="0" smtClean="0"/>
                        <a:t>Log</a:t>
                      </a:r>
                      <a:r>
                        <a:rPr lang="pt-BR" baseline="0" dirty="0" smtClean="0"/>
                        <a:t> 10</a:t>
                      </a:r>
                      <a:r>
                        <a:rPr lang="pt-BR" baseline="30000" dirty="0" smtClean="0"/>
                        <a:t>2</a:t>
                      </a:r>
                      <a:endParaRPr lang="pt-BR" dirty="0"/>
                    </a:p>
                  </a:txBody>
                  <a:tcPr/>
                </a:tc>
              </a:tr>
              <a:tr h="370840">
                <a:tc>
                  <a:txBody>
                    <a:bodyPr/>
                    <a:lstStyle/>
                    <a:p>
                      <a:pPr algn="ctr"/>
                      <a:r>
                        <a:rPr lang="pt-BR" dirty="0" smtClean="0"/>
                        <a:t>10</a:t>
                      </a:r>
                      <a:endParaRPr lang="pt-BR" dirty="0"/>
                    </a:p>
                  </a:txBody>
                  <a:tcPr/>
                </a:tc>
                <a:tc>
                  <a:txBody>
                    <a:bodyPr/>
                    <a:lstStyle/>
                    <a:p>
                      <a:pPr algn="ctr"/>
                      <a:r>
                        <a:rPr lang="pt-BR" dirty="0" smtClean="0"/>
                        <a:t>Log</a:t>
                      </a:r>
                      <a:r>
                        <a:rPr lang="pt-BR" baseline="0" dirty="0" smtClean="0"/>
                        <a:t> 10</a:t>
                      </a:r>
                      <a:r>
                        <a:rPr lang="pt-BR" baseline="30000" dirty="0" smtClean="0"/>
                        <a:t>1</a:t>
                      </a:r>
                      <a:endParaRPr lang="pt-BR" dirty="0"/>
                    </a:p>
                  </a:txBody>
                  <a:tcPr/>
                </a:tc>
              </a:tr>
              <a:tr h="370840">
                <a:tc>
                  <a:txBody>
                    <a:bodyPr/>
                    <a:lstStyle/>
                    <a:p>
                      <a:pPr algn="ctr"/>
                      <a:r>
                        <a:rPr lang="pt-BR" dirty="0" smtClean="0"/>
                        <a:t>0</a:t>
                      </a:r>
                      <a:endParaRPr lang="pt-BR" dirty="0"/>
                    </a:p>
                  </a:txBody>
                  <a:tcPr/>
                </a:tc>
                <a:tc>
                  <a:txBody>
                    <a:bodyPr/>
                    <a:lstStyle/>
                    <a:p>
                      <a:pPr algn="ctr"/>
                      <a:r>
                        <a:rPr lang="pt-BR" dirty="0" smtClean="0"/>
                        <a:t>Log</a:t>
                      </a:r>
                      <a:r>
                        <a:rPr lang="pt-BR" baseline="0" dirty="0" smtClean="0"/>
                        <a:t> 10</a:t>
                      </a:r>
                      <a:r>
                        <a:rPr lang="pt-BR" baseline="30000" dirty="0" smtClean="0"/>
                        <a:t>0</a:t>
                      </a:r>
                      <a:endParaRPr lang="pt-BR" dirty="0"/>
                    </a:p>
                  </a:txBody>
                  <a:tcPr/>
                </a:tc>
              </a:tr>
              <a:tr h="370840">
                <a:tc>
                  <a:txBody>
                    <a:bodyPr/>
                    <a:lstStyle/>
                    <a:p>
                      <a:pPr algn="ctr"/>
                      <a:r>
                        <a:rPr lang="pt-BR" dirty="0" smtClean="0"/>
                        <a:t>0,1</a:t>
                      </a:r>
                    </a:p>
                  </a:txBody>
                  <a:tcPr/>
                </a:tc>
                <a:tc>
                  <a:txBody>
                    <a:bodyPr/>
                    <a:lstStyle/>
                    <a:p>
                      <a:pPr algn="ctr"/>
                      <a:r>
                        <a:rPr lang="pt-BR" dirty="0" smtClean="0"/>
                        <a:t>Log</a:t>
                      </a:r>
                      <a:r>
                        <a:rPr lang="pt-BR" baseline="0" dirty="0" smtClean="0"/>
                        <a:t> 10</a:t>
                      </a:r>
                      <a:r>
                        <a:rPr lang="pt-BR" baseline="30000" dirty="0" smtClean="0"/>
                        <a:t>-1</a:t>
                      </a:r>
                      <a:endParaRPr lang="pt-BR" dirty="0" smtClean="0"/>
                    </a:p>
                  </a:txBody>
                  <a:tcPr/>
                </a:tc>
              </a:tr>
              <a:tr h="370840">
                <a:tc>
                  <a:txBody>
                    <a:bodyPr/>
                    <a:lstStyle/>
                    <a:p>
                      <a:pPr algn="ctr"/>
                      <a:r>
                        <a:rPr lang="pt-BR" dirty="0" smtClean="0"/>
                        <a:t>0,01</a:t>
                      </a:r>
                    </a:p>
                  </a:txBody>
                  <a:tcPr/>
                </a:tc>
                <a:tc>
                  <a:txBody>
                    <a:bodyPr/>
                    <a:lstStyle/>
                    <a:p>
                      <a:pPr algn="ctr"/>
                      <a:r>
                        <a:rPr lang="pt-BR" dirty="0" smtClean="0"/>
                        <a:t>Log</a:t>
                      </a:r>
                      <a:r>
                        <a:rPr lang="pt-BR" baseline="0" dirty="0" smtClean="0"/>
                        <a:t> 10</a:t>
                      </a:r>
                      <a:r>
                        <a:rPr lang="pt-BR" baseline="30000" dirty="0" smtClean="0"/>
                        <a:t>-2</a:t>
                      </a:r>
                      <a:endParaRPr lang="pt-BR" dirty="0" smtClean="0"/>
                    </a:p>
                  </a:txBody>
                  <a:tcPr/>
                </a:tc>
              </a:tr>
              <a:tr h="370840">
                <a:tc>
                  <a:txBody>
                    <a:bodyPr/>
                    <a:lstStyle/>
                    <a:p>
                      <a:pPr algn="ctr"/>
                      <a:r>
                        <a:rPr lang="pt-BR" dirty="0" smtClean="0"/>
                        <a:t>0,001</a:t>
                      </a:r>
                    </a:p>
                  </a:txBody>
                  <a:tcPr/>
                </a:tc>
                <a:tc>
                  <a:txBody>
                    <a:bodyPr/>
                    <a:lstStyle/>
                    <a:p>
                      <a:pPr algn="ctr"/>
                      <a:r>
                        <a:rPr lang="pt-BR" dirty="0" smtClean="0"/>
                        <a:t>Log</a:t>
                      </a:r>
                      <a:r>
                        <a:rPr lang="pt-BR" baseline="0" dirty="0" smtClean="0"/>
                        <a:t> 10</a:t>
                      </a:r>
                      <a:r>
                        <a:rPr lang="pt-BR" baseline="30000" dirty="0" smtClean="0"/>
                        <a:t>-3</a:t>
                      </a:r>
                      <a:endParaRPr lang="pt-BR" dirty="0" smtClean="0"/>
                    </a:p>
                  </a:txBody>
                  <a:tcPr/>
                </a:tc>
              </a:tr>
              <a:tr h="370840">
                <a:tc>
                  <a:txBody>
                    <a:bodyPr/>
                    <a:lstStyle/>
                    <a:p>
                      <a:pPr algn="ctr"/>
                      <a:r>
                        <a:rPr lang="pt-BR" dirty="0" smtClean="0"/>
                        <a:t>0,0001</a:t>
                      </a:r>
                    </a:p>
                  </a:txBody>
                  <a:tcPr/>
                </a:tc>
                <a:tc>
                  <a:txBody>
                    <a:bodyPr/>
                    <a:lstStyle/>
                    <a:p>
                      <a:pPr algn="ctr"/>
                      <a:r>
                        <a:rPr lang="pt-BR" dirty="0" smtClean="0"/>
                        <a:t>Log</a:t>
                      </a:r>
                      <a:r>
                        <a:rPr lang="pt-BR" baseline="0" dirty="0" smtClean="0"/>
                        <a:t> 10</a:t>
                      </a:r>
                      <a:r>
                        <a:rPr lang="pt-BR" baseline="30000" dirty="0" smtClean="0"/>
                        <a:t>-4</a:t>
                      </a:r>
                      <a:endParaRPr lang="pt-BR" dirty="0" smtClean="0"/>
                    </a:p>
                  </a:txBody>
                  <a:tcPr/>
                </a:tc>
              </a:tr>
              <a:tr h="370840">
                <a:tc>
                  <a:txBody>
                    <a:bodyPr/>
                    <a:lstStyle/>
                    <a:p>
                      <a:pPr algn="ctr"/>
                      <a:r>
                        <a:rPr lang="pt-BR" dirty="0" smtClean="0"/>
                        <a:t>0,00001</a:t>
                      </a:r>
                    </a:p>
                  </a:txBody>
                  <a:tcPr/>
                </a:tc>
                <a:tc>
                  <a:txBody>
                    <a:bodyPr/>
                    <a:lstStyle/>
                    <a:p>
                      <a:pPr algn="ctr"/>
                      <a:r>
                        <a:rPr lang="pt-BR" dirty="0" smtClean="0"/>
                        <a:t>Log</a:t>
                      </a:r>
                      <a:r>
                        <a:rPr lang="pt-BR" baseline="0" dirty="0" smtClean="0"/>
                        <a:t> 10</a:t>
                      </a:r>
                      <a:r>
                        <a:rPr lang="pt-BR" baseline="30000" dirty="0" smtClean="0"/>
                        <a:t>-5</a:t>
                      </a:r>
                      <a:endParaRPr lang="pt-BR" dirty="0" smtClean="0"/>
                    </a:p>
                  </a:txBody>
                  <a:tcPr/>
                </a:tc>
              </a:tr>
              <a:tr h="370840">
                <a:tc>
                  <a:txBody>
                    <a:bodyPr/>
                    <a:lstStyle/>
                    <a:p>
                      <a:pPr algn="ctr"/>
                      <a:r>
                        <a:rPr lang="pt-BR" dirty="0" smtClean="0"/>
                        <a:t>0,000001</a:t>
                      </a:r>
                    </a:p>
                  </a:txBody>
                  <a:tcPr/>
                </a:tc>
                <a:tc>
                  <a:txBody>
                    <a:bodyPr/>
                    <a:lstStyle/>
                    <a:p>
                      <a:pPr algn="ctr"/>
                      <a:r>
                        <a:rPr lang="pt-BR" dirty="0" smtClean="0"/>
                        <a:t>Log</a:t>
                      </a:r>
                      <a:r>
                        <a:rPr lang="pt-BR" baseline="0" dirty="0" smtClean="0"/>
                        <a:t> 10</a:t>
                      </a:r>
                      <a:r>
                        <a:rPr lang="pt-BR" baseline="30000" dirty="0" smtClean="0"/>
                        <a:t>-6</a:t>
                      </a:r>
                      <a:endParaRPr lang="pt-BR" dirty="0" smtClean="0"/>
                    </a:p>
                  </a:txBody>
                  <a:tcPr/>
                </a:tc>
              </a:tr>
            </a:tbl>
          </a:graphicData>
        </a:graphic>
      </p:graphicFrame>
      <p:sp>
        <p:nvSpPr>
          <p:cNvPr id="27" name="Seta em curva para a direita 26"/>
          <p:cNvSpPr/>
          <p:nvPr/>
        </p:nvSpPr>
        <p:spPr bwMode="auto">
          <a:xfrm>
            <a:off x="5867400" y="1367754"/>
            <a:ext cx="520437" cy="532530"/>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CaixaDeTexto 35"/>
          <p:cNvSpPr txBox="1"/>
          <p:nvPr/>
        </p:nvSpPr>
        <p:spPr>
          <a:xfrm>
            <a:off x="5127767" y="1415227"/>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30" name="Espaço Reservado para Conteúdo 2"/>
          <p:cNvSpPr txBox="1">
            <a:spLocks/>
          </p:cNvSpPr>
          <p:nvPr/>
        </p:nvSpPr>
        <p:spPr>
          <a:xfrm>
            <a:off x="828052" y="1295400"/>
            <a:ext cx="2667000" cy="1901647"/>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dirty="0" err="1" smtClean="0"/>
              <a:t>Theory</a:t>
            </a:r>
            <a:r>
              <a:rPr lang="pt-BR" dirty="0" smtClean="0"/>
              <a:t>:</a:t>
            </a:r>
            <a:endParaRPr lang="en-US" dirty="0" smtClean="0"/>
          </a:p>
          <a:p>
            <a:r>
              <a:rPr lang="en-US" dirty="0" err="1" smtClean="0"/>
              <a:t>Fo</a:t>
            </a:r>
            <a:endParaRPr lang="en-US" dirty="0" smtClean="0"/>
          </a:p>
          <a:p>
            <a:pPr lvl="1">
              <a:buFont typeface="Courier New" panose="02070309020205020404" pitchFamily="49" charset="0"/>
              <a:buChar char="o"/>
            </a:pPr>
            <a:r>
              <a:rPr lang="en-US" dirty="0" err="1" smtClean="0"/>
              <a:t>Tref</a:t>
            </a:r>
            <a:r>
              <a:rPr lang="en-US" dirty="0" smtClean="0"/>
              <a:t> = 121ºC</a:t>
            </a:r>
          </a:p>
          <a:p>
            <a:pPr lvl="1">
              <a:buFont typeface="Courier New" panose="02070309020205020404" pitchFamily="49" charset="0"/>
              <a:buChar char="o"/>
            </a:pPr>
            <a:r>
              <a:rPr lang="en-US" dirty="0" smtClean="0"/>
              <a:t>D = 1 minute</a:t>
            </a:r>
          </a:p>
          <a:p>
            <a:pPr lvl="1">
              <a:buFont typeface="Courier New" panose="02070309020205020404" pitchFamily="49" charset="0"/>
              <a:buChar char="o"/>
            </a:pPr>
            <a:r>
              <a:rPr lang="en-US" dirty="0" smtClean="0"/>
              <a:t>Z = 10ºC</a:t>
            </a:r>
          </a:p>
          <a:p>
            <a:r>
              <a:rPr lang="en-US" dirty="0" err="1" smtClean="0"/>
              <a:t>OverKill</a:t>
            </a:r>
            <a:r>
              <a:rPr lang="en-US" dirty="0" smtClean="0"/>
              <a:t> = 12 logs</a:t>
            </a:r>
            <a:endParaRPr lang="en-US" dirty="0"/>
          </a:p>
        </p:txBody>
      </p:sp>
      <p:sp>
        <p:nvSpPr>
          <p:cNvPr id="56" name="CaixaDeTexto 55"/>
          <p:cNvSpPr txBox="1"/>
          <p:nvPr/>
        </p:nvSpPr>
        <p:spPr>
          <a:xfrm>
            <a:off x="5124551" y="1769053"/>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57" name="CaixaDeTexto 56"/>
          <p:cNvSpPr txBox="1"/>
          <p:nvPr/>
        </p:nvSpPr>
        <p:spPr>
          <a:xfrm>
            <a:off x="5121335" y="2122879"/>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58" name="CaixaDeTexto 57"/>
          <p:cNvSpPr txBox="1"/>
          <p:nvPr/>
        </p:nvSpPr>
        <p:spPr>
          <a:xfrm>
            <a:off x="5118119" y="2476705"/>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59" name="CaixaDeTexto 58"/>
          <p:cNvSpPr txBox="1"/>
          <p:nvPr/>
        </p:nvSpPr>
        <p:spPr>
          <a:xfrm>
            <a:off x="5114903" y="2830531"/>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0" name="CaixaDeTexto 59"/>
          <p:cNvSpPr txBox="1"/>
          <p:nvPr/>
        </p:nvSpPr>
        <p:spPr>
          <a:xfrm>
            <a:off x="5111687" y="3184357"/>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1" name="CaixaDeTexto 60"/>
          <p:cNvSpPr txBox="1"/>
          <p:nvPr/>
        </p:nvSpPr>
        <p:spPr>
          <a:xfrm>
            <a:off x="5118119" y="3599352"/>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2" name="CaixaDeTexto 61"/>
          <p:cNvSpPr txBox="1"/>
          <p:nvPr/>
        </p:nvSpPr>
        <p:spPr>
          <a:xfrm>
            <a:off x="5116041" y="3997662"/>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3" name="CaixaDeTexto 62"/>
          <p:cNvSpPr txBox="1"/>
          <p:nvPr/>
        </p:nvSpPr>
        <p:spPr>
          <a:xfrm>
            <a:off x="5105255" y="4368173"/>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4" name="CaixaDeTexto 63"/>
          <p:cNvSpPr txBox="1"/>
          <p:nvPr/>
        </p:nvSpPr>
        <p:spPr>
          <a:xfrm>
            <a:off x="5105255" y="4738014"/>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5" name="CaixaDeTexto 64"/>
          <p:cNvSpPr txBox="1"/>
          <p:nvPr/>
        </p:nvSpPr>
        <p:spPr>
          <a:xfrm>
            <a:off x="5107531" y="5144163"/>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sp>
        <p:nvSpPr>
          <p:cNvPr id="66" name="CaixaDeTexto 65"/>
          <p:cNvSpPr txBox="1"/>
          <p:nvPr/>
        </p:nvSpPr>
        <p:spPr>
          <a:xfrm>
            <a:off x="5091253" y="5513495"/>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a:ln/>
                <a:solidFill>
                  <a:srgbClr val="FF0000"/>
                </a:solidFill>
              </a:rPr>
              <a:t>1</a:t>
            </a:r>
            <a:r>
              <a:rPr lang="pt-BR" b="1" dirty="0" smtClean="0">
                <a:ln/>
                <a:solidFill>
                  <a:srgbClr val="FF0000"/>
                </a:solidFill>
              </a:rPr>
              <a:t> min</a:t>
            </a:r>
            <a:endParaRPr lang="pt-BR" b="1" dirty="0">
              <a:ln/>
              <a:solidFill>
                <a:srgbClr val="FF0000"/>
              </a:solidFill>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82" y="3309129"/>
            <a:ext cx="3030522" cy="2703968"/>
          </a:xfrm>
          <a:prstGeom prst="rect">
            <a:avLst/>
          </a:prstGeom>
        </p:spPr>
      </p:pic>
      <p:sp>
        <p:nvSpPr>
          <p:cNvPr id="4" name="Texto explicativo retangular 3"/>
          <p:cNvSpPr/>
          <p:nvPr/>
        </p:nvSpPr>
        <p:spPr>
          <a:xfrm>
            <a:off x="5071214" y="1415227"/>
            <a:ext cx="741711" cy="4467600"/>
          </a:xfrm>
          <a:prstGeom prst="wedgeRectCallout">
            <a:avLst>
              <a:gd name="adj1" fmla="val -125996"/>
              <a:gd name="adj2" fmla="val 53258"/>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CaixaDeTexto 31"/>
          <p:cNvSpPr txBox="1"/>
          <p:nvPr/>
        </p:nvSpPr>
        <p:spPr>
          <a:xfrm>
            <a:off x="3938854" y="6096000"/>
            <a:ext cx="1246239"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12 minutes</a:t>
            </a:r>
            <a:endParaRPr lang="pt-BR" b="1" dirty="0">
              <a:ln/>
              <a:solidFill>
                <a:srgbClr val="FF0000"/>
              </a:solidFill>
            </a:endParaRPr>
          </a:p>
        </p:txBody>
      </p:sp>
      <p:sp>
        <p:nvSpPr>
          <p:cNvPr id="5" name="Espaço Reservado para Número de Slide 4"/>
          <p:cNvSpPr>
            <a:spLocks noGrp="1"/>
          </p:cNvSpPr>
          <p:nvPr>
            <p:ph type="sldNum" sz="quarter" idx="12"/>
          </p:nvPr>
        </p:nvSpPr>
        <p:spPr/>
        <p:txBody>
          <a:bodyPr/>
          <a:lstStyle/>
          <a:p>
            <a:fld id="{238293A7-3D95-47E3-914D-056184EAA198}" type="slidenum">
              <a:rPr lang="en-US" smtClean="0"/>
              <a:pPr/>
              <a:t>7</a:t>
            </a:fld>
            <a:endParaRPr lang="en-US" dirty="0"/>
          </a:p>
        </p:txBody>
      </p:sp>
    </p:spTree>
    <p:extLst>
      <p:ext uri="{BB962C8B-B14F-4D97-AF65-F5344CB8AC3E}">
        <p14:creationId xmlns:p14="http://schemas.microsoft.com/office/powerpoint/2010/main" val="2223026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4" grpId="0" animBg="1"/>
      <p:bldP spid="53" grpId="0" animBg="1"/>
      <p:bldP spid="52" grpId="0" animBg="1"/>
      <p:bldP spid="51" grpId="0" animBg="1"/>
      <p:bldP spid="50" grpId="0" animBg="1"/>
      <p:bldP spid="49" grpId="0" animBg="1"/>
      <p:bldP spid="48" grpId="0" animBg="1"/>
      <p:bldP spid="47" grpId="0" animBg="1"/>
      <p:bldP spid="46" grpId="0" animBg="1"/>
      <p:bldP spid="31" grpId="0" animBg="1"/>
      <p:bldP spid="27" grpId="0" animBg="1"/>
      <p:bldP spid="36" grpId="0"/>
      <p:bldP spid="56" grpId="0"/>
      <p:bldP spid="57" grpId="0"/>
      <p:bldP spid="58" grpId="0"/>
      <p:bldP spid="59" grpId="0"/>
      <p:bldP spid="60" grpId="0"/>
      <p:bldP spid="61" grpId="0"/>
      <p:bldP spid="62" grpId="0"/>
      <p:bldP spid="63" grpId="0"/>
      <p:bldP spid="64" grpId="0"/>
      <p:bldP spid="65" grpId="0"/>
      <p:bldP spid="66" grpId="0"/>
      <p:bldP spid="4"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ta em curva para a esquerda 24"/>
          <p:cNvSpPr/>
          <p:nvPr/>
        </p:nvSpPr>
        <p:spPr bwMode="auto">
          <a:xfrm>
            <a:off x="5669280" y="5130572"/>
            <a:ext cx="731520" cy="1296987"/>
          </a:xfrm>
          <a:prstGeom prst="curved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Seta em curva para a esquerda 23"/>
          <p:cNvSpPr/>
          <p:nvPr/>
        </p:nvSpPr>
        <p:spPr bwMode="auto">
          <a:xfrm>
            <a:off x="5669280" y="4020413"/>
            <a:ext cx="731520" cy="1296987"/>
          </a:xfrm>
          <a:prstGeom prst="curved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Seta em curva para a esquerda 22"/>
          <p:cNvSpPr/>
          <p:nvPr/>
        </p:nvSpPr>
        <p:spPr bwMode="auto">
          <a:xfrm>
            <a:off x="5669280" y="2910254"/>
            <a:ext cx="731520" cy="1296987"/>
          </a:xfrm>
          <a:prstGeom prst="curved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Seta em curva para a esquerda 21"/>
          <p:cNvSpPr/>
          <p:nvPr/>
        </p:nvSpPr>
        <p:spPr bwMode="auto">
          <a:xfrm>
            <a:off x="5669280" y="1800095"/>
            <a:ext cx="731520" cy="1296987"/>
          </a:xfrm>
          <a:prstGeom prst="curvedLef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Seta em curva para a direita 34"/>
          <p:cNvSpPr/>
          <p:nvPr/>
        </p:nvSpPr>
        <p:spPr bwMode="auto">
          <a:xfrm>
            <a:off x="2587182" y="5457184"/>
            <a:ext cx="731520" cy="992088"/>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Seta em curva para a direita 33"/>
          <p:cNvSpPr/>
          <p:nvPr/>
        </p:nvSpPr>
        <p:spPr bwMode="auto">
          <a:xfrm>
            <a:off x="2593714" y="4719451"/>
            <a:ext cx="731520" cy="992088"/>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Seta em curva para a direita 32"/>
          <p:cNvSpPr/>
          <p:nvPr/>
        </p:nvSpPr>
        <p:spPr bwMode="auto">
          <a:xfrm>
            <a:off x="2600246" y="3981718"/>
            <a:ext cx="731520" cy="992088"/>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2" name="Seta em curva para a direita 31"/>
          <p:cNvSpPr/>
          <p:nvPr/>
        </p:nvSpPr>
        <p:spPr bwMode="auto">
          <a:xfrm>
            <a:off x="2616674" y="3215153"/>
            <a:ext cx="731520" cy="992088"/>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Seta em curva para a direita 27"/>
          <p:cNvSpPr/>
          <p:nvPr/>
        </p:nvSpPr>
        <p:spPr bwMode="auto">
          <a:xfrm>
            <a:off x="2633102" y="2448588"/>
            <a:ext cx="731520" cy="992088"/>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ítulo 1"/>
          <p:cNvSpPr>
            <a:spLocks noGrp="1"/>
          </p:cNvSpPr>
          <p:nvPr>
            <p:ph type="title"/>
          </p:nvPr>
        </p:nvSpPr>
        <p:spPr>
          <a:xfrm>
            <a:off x="457200" y="228600"/>
            <a:ext cx="8229600" cy="777779"/>
          </a:xfrm>
        </p:spPr>
        <p:txBody>
          <a:bodyPr>
            <a:noAutofit/>
          </a:bodyPr>
          <a:lstStyle/>
          <a:p>
            <a:r>
              <a:rPr lang="pt-BR" sz="3200" dirty="0" err="1" smtClean="0"/>
              <a:t>Thermal</a:t>
            </a:r>
            <a:r>
              <a:rPr lang="pt-BR" sz="3200" dirty="0" smtClean="0"/>
              <a:t> </a:t>
            </a:r>
            <a:r>
              <a:rPr lang="pt-BR" sz="3200" dirty="0" err="1" smtClean="0"/>
              <a:t>Destruction</a:t>
            </a:r>
            <a:r>
              <a:rPr lang="pt-BR" sz="3200" dirty="0" smtClean="0"/>
              <a:t> </a:t>
            </a:r>
            <a:r>
              <a:rPr lang="pt-BR" sz="3200" dirty="0" err="1" smtClean="0"/>
              <a:t>of</a:t>
            </a:r>
            <a:r>
              <a:rPr lang="pt-BR" sz="3200" dirty="0" smtClean="0"/>
              <a:t> </a:t>
            </a:r>
            <a:r>
              <a:rPr lang="pt-BR" sz="3200" dirty="0" err="1" smtClean="0"/>
              <a:t>Microorganisms</a:t>
            </a:r>
            <a:endParaRPr lang="pt-BR" sz="3200"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10" y="2467493"/>
            <a:ext cx="1094656" cy="792088"/>
          </a:xfrm>
          <a:prstGeom prst="rect">
            <a:avLst/>
          </a:prstGeom>
          <a:ln>
            <a:noFill/>
          </a:ln>
          <a:effectLst>
            <a:outerShdw blurRad="190500" algn="tl" rotWithShape="0">
              <a:srgbClr val="000000">
                <a:alpha val="70000"/>
              </a:srgbClr>
            </a:outerShdw>
          </a:effectLst>
        </p:spPr>
      </p:pic>
      <p:graphicFrame>
        <p:nvGraphicFramePr>
          <p:cNvPr id="12" name="Tabela 11"/>
          <p:cNvGraphicFramePr>
            <a:graphicFrameLocks noGrp="1"/>
          </p:cNvGraphicFramePr>
          <p:nvPr>
            <p:extLst>
              <p:ext uri="{D42A27DB-BD31-4B8C-83A1-F6EECF244321}">
                <p14:modId xmlns:p14="http://schemas.microsoft.com/office/powerpoint/2010/main" val="750062356"/>
              </p:ext>
            </p:extLst>
          </p:nvPr>
        </p:nvGraphicFramePr>
        <p:xfrm>
          <a:off x="3360460" y="1656080"/>
          <a:ext cx="2399928" cy="4820920"/>
        </p:xfrm>
        <a:graphic>
          <a:graphicData uri="http://schemas.openxmlformats.org/drawingml/2006/table">
            <a:tbl>
              <a:tblPr firstRow="1" bandRow="1">
                <a:tableStyleId>{2D5ABB26-0587-4C30-8999-92F81FD0307C}</a:tableStyleId>
              </a:tblPr>
              <a:tblGrid>
                <a:gridCol w="1199964"/>
                <a:gridCol w="1199964"/>
              </a:tblGrid>
              <a:tr h="370840">
                <a:tc>
                  <a:txBody>
                    <a:bodyPr/>
                    <a:lstStyle/>
                    <a:p>
                      <a:pPr algn="ctr"/>
                      <a:r>
                        <a:rPr lang="pt-BR" dirty="0" smtClean="0"/>
                        <a:t>1.000.000</a:t>
                      </a:r>
                    </a:p>
                  </a:txBody>
                  <a:tcPr/>
                </a:tc>
                <a:tc>
                  <a:txBody>
                    <a:bodyPr/>
                    <a:lstStyle/>
                    <a:p>
                      <a:pPr algn="ctr"/>
                      <a:r>
                        <a:rPr lang="pt-BR" dirty="0" smtClean="0"/>
                        <a:t>Log</a:t>
                      </a:r>
                      <a:r>
                        <a:rPr lang="pt-BR" baseline="0" dirty="0" smtClean="0"/>
                        <a:t> 10</a:t>
                      </a:r>
                      <a:r>
                        <a:rPr lang="pt-BR" baseline="30000" dirty="0" smtClean="0"/>
                        <a:t>6</a:t>
                      </a:r>
                    </a:p>
                  </a:txBody>
                  <a:tcPr/>
                </a:tc>
              </a:tr>
              <a:tr h="370840">
                <a:tc>
                  <a:txBody>
                    <a:bodyPr/>
                    <a:lstStyle/>
                    <a:p>
                      <a:pPr algn="ctr"/>
                      <a:r>
                        <a:rPr lang="pt-BR" dirty="0" smtClean="0"/>
                        <a:t>100.000</a:t>
                      </a:r>
                      <a:endParaRPr lang="pt-BR" dirty="0"/>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pt-BR" dirty="0" smtClean="0"/>
                        <a:t>Log</a:t>
                      </a:r>
                      <a:r>
                        <a:rPr lang="pt-BR" baseline="0" dirty="0" smtClean="0"/>
                        <a:t> 10</a:t>
                      </a:r>
                      <a:r>
                        <a:rPr lang="pt-BR" baseline="30000" dirty="0" smtClean="0"/>
                        <a:t>5</a:t>
                      </a:r>
                    </a:p>
                  </a:txBody>
                  <a:tcPr/>
                </a:tc>
              </a:tr>
              <a:tr h="370840">
                <a:tc>
                  <a:txBody>
                    <a:bodyPr/>
                    <a:lstStyle/>
                    <a:p>
                      <a:pPr algn="ctr"/>
                      <a:r>
                        <a:rPr lang="pt-BR" dirty="0" smtClean="0"/>
                        <a:t>10.000</a:t>
                      </a: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pt-BR" dirty="0" smtClean="0"/>
                        <a:t>Log</a:t>
                      </a:r>
                      <a:r>
                        <a:rPr lang="pt-BR" baseline="0" dirty="0" smtClean="0"/>
                        <a:t> 10</a:t>
                      </a:r>
                      <a:r>
                        <a:rPr lang="pt-BR" baseline="30000" dirty="0" smtClean="0"/>
                        <a:t>4</a:t>
                      </a:r>
                    </a:p>
                  </a:txBody>
                  <a:tcPr/>
                </a:tc>
              </a:tr>
              <a:tr h="370840">
                <a:tc>
                  <a:txBody>
                    <a:bodyPr/>
                    <a:lstStyle/>
                    <a:p>
                      <a:pPr algn="ctr"/>
                      <a:r>
                        <a:rPr lang="pt-BR" dirty="0" smtClean="0"/>
                        <a:t>1.000</a:t>
                      </a:r>
                      <a:endParaRPr lang="pt-BR" dirty="0"/>
                    </a:p>
                  </a:txBody>
                  <a:tcPr/>
                </a:tc>
                <a:tc>
                  <a:txBody>
                    <a:bodyPr/>
                    <a:lstStyle/>
                    <a:p>
                      <a:pPr algn="ctr"/>
                      <a:r>
                        <a:rPr lang="pt-BR" dirty="0" smtClean="0"/>
                        <a:t>Log</a:t>
                      </a:r>
                      <a:r>
                        <a:rPr lang="pt-BR" baseline="0" dirty="0" smtClean="0"/>
                        <a:t> 10</a:t>
                      </a:r>
                      <a:r>
                        <a:rPr lang="pt-BR" baseline="30000" dirty="0" smtClean="0"/>
                        <a:t>3</a:t>
                      </a:r>
                      <a:endParaRPr lang="pt-BR" dirty="0"/>
                    </a:p>
                  </a:txBody>
                  <a:tcPr/>
                </a:tc>
              </a:tr>
              <a:tr h="370840">
                <a:tc>
                  <a:txBody>
                    <a:bodyPr/>
                    <a:lstStyle/>
                    <a:p>
                      <a:pPr algn="ctr"/>
                      <a:r>
                        <a:rPr lang="pt-BR" dirty="0" smtClean="0"/>
                        <a:t>100</a:t>
                      </a:r>
                      <a:endParaRPr lang="pt-BR" dirty="0"/>
                    </a:p>
                  </a:txBody>
                  <a:tcPr/>
                </a:tc>
                <a:tc>
                  <a:txBody>
                    <a:bodyPr/>
                    <a:lstStyle/>
                    <a:p>
                      <a:pPr algn="ctr"/>
                      <a:r>
                        <a:rPr lang="pt-BR" dirty="0" smtClean="0"/>
                        <a:t>Log</a:t>
                      </a:r>
                      <a:r>
                        <a:rPr lang="pt-BR" baseline="0" dirty="0" smtClean="0"/>
                        <a:t> 10</a:t>
                      </a:r>
                      <a:r>
                        <a:rPr lang="pt-BR" baseline="30000" dirty="0" smtClean="0"/>
                        <a:t>2</a:t>
                      </a:r>
                      <a:endParaRPr lang="pt-BR" dirty="0"/>
                    </a:p>
                  </a:txBody>
                  <a:tcPr/>
                </a:tc>
              </a:tr>
              <a:tr h="370840">
                <a:tc>
                  <a:txBody>
                    <a:bodyPr/>
                    <a:lstStyle/>
                    <a:p>
                      <a:pPr algn="ctr"/>
                      <a:r>
                        <a:rPr lang="pt-BR" dirty="0" smtClean="0"/>
                        <a:t>10</a:t>
                      </a:r>
                      <a:endParaRPr lang="pt-BR" dirty="0"/>
                    </a:p>
                  </a:txBody>
                  <a:tcPr/>
                </a:tc>
                <a:tc>
                  <a:txBody>
                    <a:bodyPr/>
                    <a:lstStyle/>
                    <a:p>
                      <a:pPr algn="ctr"/>
                      <a:r>
                        <a:rPr lang="pt-BR" dirty="0" smtClean="0"/>
                        <a:t>Log</a:t>
                      </a:r>
                      <a:r>
                        <a:rPr lang="pt-BR" baseline="0" dirty="0" smtClean="0"/>
                        <a:t> 10</a:t>
                      </a:r>
                      <a:r>
                        <a:rPr lang="pt-BR" baseline="30000" dirty="0" smtClean="0"/>
                        <a:t>1</a:t>
                      </a:r>
                      <a:endParaRPr lang="pt-BR" dirty="0"/>
                    </a:p>
                  </a:txBody>
                  <a:tcPr/>
                </a:tc>
              </a:tr>
              <a:tr h="370840">
                <a:tc>
                  <a:txBody>
                    <a:bodyPr/>
                    <a:lstStyle/>
                    <a:p>
                      <a:pPr algn="ctr"/>
                      <a:r>
                        <a:rPr lang="pt-BR" dirty="0" smtClean="0"/>
                        <a:t>0</a:t>
                      </a:r>
                      <a:endParaRPr lang="pt-BR" dirty="0"/>
                    </a:p>
                  </a:txBody>
                  <a:tcPr/>
                </a:tc>
                <a:tc>
                  <a:txBody>
                    <a:bodyPr/>
                    <a:lstStyle/>
                    <a:p>
                      <a:pPr algn="ctr"/>
                      <a:r>
                        <a:rPr lang="pt-BR" dirty="0" smtClean="0"/>
                        <a:t>Log</a:t>
                      </a:r>
                      <a:r>
                        <a:rPr lang="pt-BR" baseline="0" dirty="0" smtClean="0"/>
                        <a:t> 10</a:t>
                      </a:r>
                      <a:r>
                        <a:rPr lang="pt-BR" baseline="30000" dirty="0" smtClean="0"/>
                        <a:t>0</a:t>
                      </a:r>
                      <a:endParaRPr lang="pt-BR" dirty="0"/>
                    </a:p>
                  </a:txBody>
                  <a:tcPr/>
                </a:tc>
              </a:tr>
              <a:tr h="370840">
                <a:tc>
                  <a:txBody>
                    <a:bodyPr/>
                    <a:lstStyle/>
                    <a:p>
                      <a:pPr algn="ctr"/>
                      <a:r>
                        <a:rPr lang="pt-BR" dirty="0" smtClean="0"/>
                        <a:t>0,1</a:t>
                      </a:r>
                    </a:p>
                  </a:txBody>
                  <a:tcPr/>
                </a:tc>
                <a:tc>
                  <a:txBody>
                    <a:bodyPr/>
                    <a:lstStyle/>
                    <a:p>
                      <a:pPr algn="ctr"/>
                      <a:r>
                        <a:rPr lang="pt-BR" dirty="0" smtClean="0"/>
                        <a:t>Log</a:t>
                      </a:r>
                      <a:r>
                        <a:rPr lang="pt-BR" baseline="0" dirty="0" smtClean="0"/>
                        <a:t> 10</a:t>
                      </a:r>
                      <a:r>
                        <a:rPr lang="pt-BR" baseline="30000" dirty="0" smtClean="0"/>
                        <a:t>-1</a:t>
                      </a:r>
                      <a:endParaRPr lang="pt-BR" dirty="0" smtClean="0"/>
                    </a:p>
                  </a:txBody>
                  <a:tcPr/>
                </a:tc>
              </a:tr>
              <a:tr h="370840">
                <a:tc>
                  <a:txBody>
                    <a:bodyPr/>
                    <a:lstStyle/>
                    <a:p>
                      <a:pPr algn="ctr"/>
                      <a:r>
                        <a:rPr lang="pt-BR" dirty="0" smtClean="0"/>
                        <a:t>0,01</a:t>
                      </a:r>
                    </a:p>
                  </a:txBody>
                  <a:tcPr/>
                </a:tc>
                <a:tc>
                  <a:txBody>
                    <a:bodyPr/>
                    <a:lstStyle/>
                    <a:p>
                      <a:pPr algn="ctr"/>
                      <a:r>
                        <a:rPr lang="pt-BR" dirty="0" smtClean="0"/>
                        <a:t>Log</a:t>
                      </a:r>
                      <a:r>
                        <a:rPr lang="pt-BR" baseline="0" dirty="0" smtClean="0"/>
                        <a:t> 10</a:t>
                      </a:r>
                      <a:r>
                        <a:rPr lang="pt-BR" baseline="30000" dirty="0" smtClean="0"/>
                        <a:t>-2</a:t>
                      </a:r>
                      <a:endParaRPr lang="pt-BR" dirty="0" smtClean="0"/>
                    </a:p>
                  </a:txBody>
                  <a:tcPr/>
                </a:tc>
              </a:tr>
              <a:tr h="370840">
                <a:tc>
                  <a:txBody>
                    <a:bodyPr/>
                    <a:lstStyle/>
                    <a:p>
                      <a:pPr algn="ctr"/>
                      <a:r>
                        <a:rPr lang="pt-BR" dirty="0" smtClean="0"/>
                        <a:t>0,001</a:t>
                      </a:r>
                    </a:p>
                  </a:txBody>
                  <a:tcPr/>
                </a:tc>
                <a:tc>
                  <a:txBody>
                    <a:bodyPr/>
                    <a:lstStyle/>
                    <a:p>
                      <a:pPr algn="ctr"/>
                      <a:r>
                        <a:rPr lang="pt-BR" dirty="0" smtClean="0"/>
                        <a:t>Log</a:t>
                      </a:r>
                      <a:r>
                        <a:rPr lang="pt-BR" baseline="0" dirty="0" smtClean="0"/>
                        <a:t> 10</a:t>
                      </a:r>
                      <a:r>
                        <a:rPr lang="pt-BR" baseline="30000" dirty="0" smtClean="0"/>
                        <a:t>-3</a:t>
                      </a:r>
                      <a:endParaRPr lang="pt-BR" dirty="0" smtClean="0"/>
                    </a:p>
                  </a:txBody>
                  <a:tcPr/>
                </a:tc>
              </a:tr>
              <a:tr h="370840">
                <a:tc>
                  <a:txBody>
                    <a:bodyPr/>
                    <a:lstStyle/>
                    <a:p>
                      <a:pPr algn="ctr"/>
                      <a:r>
                        <a:rPr lang="pt-BR" dirty="0" smtClean="0"/>
                        <a:t>0,0001</a:t>
                      </a:r>
                    </a:p>
                  </a:txBody>
                  <a:tcPr/>
                </a:tc>
                <a:tc>
                  <a:txBody>
                    <a:bodyPr/>
                    <a:lstStyle/>
                    <a:p>
                      <a:pPr algn="ctr"/>
                      <a:r>
                        <a:rPr lang="pt-BR" dirty="0" smtClean="0"/>
                        <a:t>Log</a:t>
                      </a:r>
                      <a:r>
                        <a:rPr lang="pt-BR" baseline="0" dirty="0" smtClean="0"/>
                        <a:t> 10</a:t>
                      </a:r>
                      <a:r>
                        <a:rPr lang="pt-BR" baseline="30000" dirty="0" smtClean="0"/>
                        <a:t>-4</a:t>
                      </a:r>
                      <a:endParaRPr lang="pt-BR" dirty="0" smtClean="0"/>
                    </a:p>
                  </a:txBody>
                  <a:tcPr/>
                </a:tc>
              </a:tr>
              <a:tr h="370840">
                <a:tc>
                  <a:txBody>
                    <a:bodyPr/>
                    <a:lstStyle/>
                    <a:p>
                      <a:pPr algn="ctr"/>
                      <a:r>
                        <a:rPr lang="pt-BR" dirty="0" smtClean="0"/>
                        <a:t>0,00001</a:t>
                      </a:r>
                    </a:p>
                  </a:txBody>
                  <a:tcPr/>
                </a:tc>
                <a:tc>
                  <a:txBody>
                    <a:bodyPr/>
                    <a:lstStyle/>
                    <a:p>
                      <a:pPr algn="ctr"/>
                      <a:r>
                        <a:rPr lang="pt-BR" dirty="0" smtClean="0"/>
                        <a:t>Log</a:t>
                      </a:r>
                      <a:r>
                        <a:rPr lang="pt-BR" baseline="0" dirty="0" smtClean="0"/>
                        <a:t> 10</a:t>
                      </a:r>
                      <a:r>
                        <a:rPr lang="pt-BR" baseline="30000" dirty="0" smtClean="0"/>
                        <a:t>-5</a:t>
                      </a:r>
                      <a:endParaRPr lang="pt-BR" dirty="0" smtClean="0"/>
                    </a:p>
                  </a:txBody>
                  <a:tcPr/>
                </a:tc>
              </a:tr>
              <a:tr h="370840">
                <a:tc>
                  <a:txBody>
                    <a:bodyPr/>
                    <a:lstStyle/>
                    <a:p>
                      <a:pPr algn="ctr"/>
                      <a:r>
                        <a:rPr lang="pt-BR" dirty="0" smtClean="0"/>
                        <a:t>0,000001</a:t>
                      </a:r>
                    </a:p>
                  </a:txBody>
                  <a:tcPr/>
                </a:tc>
                <a:tc>
                  <a:txBody>
                    <a:bodyPr/>
                    <a:lstStyle/>
                    <a:p>
                      <a:pPr algn="ctr"/>
                      <a:r>
                        <a:rPr lang="pt-BR" dirty="0" smtClean="0"/>
                        <a:t>Log</a:t>
                      </a:r>
                      <a:r>
                        <a:rPr lang="pt-BR" baseline="0" dirty="0" smtClean="0"/>
                        <a:t> 10</a:t>
                      </a:r>
                      <a:r>
                        <a:rPr lang="pt-BR" baseline="30000" dirty="0" smtClean="0"/>
                        <a:t>-6</a:t>
                      </a:r>
                      <a:endParaRPr lang="pt-BR" dirty="0" smtClean="0"/>
                    </a:p>
                  </a:txBody>
                  <a:tcPr/>
                </a:tc>
              </a:tr>
            </a:tbl>
          </a:graphicData>
        </a:graphic>
      </p:graphicFrame>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7344" y="2456494"/>
            <a:ext cx="1094656" cy="792088"/>
          </a:xfrm>
          <a:prstGeom prst="rect">
            <a:avLst/>
          </a:prstGeom>
          <a:ln>
            <a:noFill/>
          </a:ln>
          <a:effectLst>
            <a:outerShdw blurRad="190500" algn="tl" rotWithShape="0">
              <a:srgbClr val="000000">
                <a:alpha val="70000"/>
              </a:srgbClr>
            </a:outerShdw>
          </a:effectLst>
        </p:spPr>
      </p:pic>
      <p:sp>
        <p:nvSpPr>
          <p:cNvPr id="14" name="CaixaDeTexto 13"/>
          <p:cNvSpPr txBox="1"/>
          <p:nvPr/>
        </p:nvSpPr>
        <p:spPr>
          <a:xfrm>
            <a:off x="146302" y="4029670"/>
            <a:ext cx="1916871" cy="92333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pt-BR" b="1" dirty="0" smtClean="0">
                <a:ln/>
                <a:solidFill>
                  <a:srgbClr val="FF0000"/>
                </a:solidFill>
              </a:rPr>
              <a:t>T = 121ºC</a:t>
            </a:r>
          </a:p>
          <a:p>
            <a:pPr algn="ctr"/>
            <a:r>
              <a:rPr lang="pt-BR" b="1" dirty="0" smtClean="0">
                <a:ln/>
                <a:solidFill>
                  <a:srgbClr val="FF0000"/>
                </a:solidFill>
              </a:rPr>
              <a:t>D</a:t>
            </a:r>
            <a:r>
              <a:rPr lang="pt-BR" b="1" baseline="-25000" dirty="0" smtClean="0">
                <a:ln/>
                <a:solidFill>
                  <a:srgbClr val="FF0000"/>
                </a:solidFill>
              </a:rPr>
              <a:t>121</a:t>
            </a:r>
            <a:r>
              <a:rPr lang="pt-BR" b="1" dirty="0" smtClean="0">
                <a:ln/>
                <a:solidFill>
                  <a:srgbClr val="FF0000"/>
                </a:solidFill>
              </a:rPr>
              <a:t> = 1,5 minutos</a:t>
            </a:r>
          </a:p>
          <a:p>
            <a:pPr algn="ctr"/>
            <a:r>
              <a:rPr lang="pt-BR" b="1" dirty="0" smtClean="0">
                <a:ln/>
                <a:solidFill>
                  <a:srgbClr val="FF0000"/>
                </a:solidFill>
              </a:rPr>
              <a:t>Z = 20ºC</a:t>
            </a:r>
            <a:endParaRPr lang="pt-BR" b="1" dirty="0">
              <a:ln/>
              <a:solidFill>
                <a:srgbClr val="FF0000"/>
              </a:solidFill>
            </a:endParaRPr>
          </a:p>
        </p:txBody>
      </p:sp>
      <p:sp>
        <p:nvSpPr>
          <p:cNvPr id="15" name="CaixaDeTexto 14"/>
          <p:cNvSpPr txBox="1"/>
          <p:nvPr/>
        </p:nvSpPr>
        <p:spPr>
          <a:xfrm>
            <a:off x="6781800" y="4035248"/>
            <a:ext cx="2033890" cy="92333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pt-BR" b="1" dirty="0" smtClean="0">
                <a:ln/>
                <a:solidFill>
                  <a:schemeClr val="accent4"/>
                </a:solidFill>
              </a:rPr>
              <a:t>T = 134ºC</a:t>
            </a:r>
          </a:p>
          <a:p>
            <a:pPr algn="ctr"/>
            <a:r>
              <a:rPr lang="pt-BR" b="1" dirty="0" smtClean="0">
                <a:ln/>
                <a:solidFill>
                  <a:schemeClr val="accent4"/>
                </a:solidFill>
              </a:rPr>
              <a:t>D</a:t>
            </a:r>
            <a:r>
              <a:rPr lang="pt-BR" b="1" baseline="-25000" dirty="0" smtClean="0">
                <a:ln/>
                <a:solidFill>
                  <a:schemeClr val="accent4"/>
                </a:solidFill>
              </a:rPr>
              <a:t>134</a:t>
            </a:r>
            <a:r>
              <a:rPr lang="pt-BR" b="1" dirty="0" smtClean="0">
                <a:ln/>
                <a:solidFill>
                  <a:schemeClr val="accent4"/>
                </a:solidFill>
              </a:rPr>
              <a:t> = 0,33 minutos</a:t>
            </a:r>
          </a:p>
          <a:p>
            <a:pPr algn="ctr"/>
            <a:r>
              <a:rPr lang="pt-BR" b="1" dirty="0" smtClean="0">
                <a:ln/>
                <a:solidFill>
                  <a:schemeClr val="accent4"/>
                </a:solidFill>
              </a:rPr>
              <a:t>Z = 20ºC</a:t>
            </a:r>
            <a:endParaRPr lang="pt-BR" b="1" dirty="0">
              <a:ln/>
              <a:solidFill>
                <a:schemeClr val="accent4"/>
              </a:solidFill>
            </a:endParaRPr>
          </a:p>
        </p:txBody>
      </p:sp>
      <p:sp>
        <p:nvSpPr>
          <p:cNvPr id="27" name="Seta em curva para a direita 26"/>
          <p:cNvSpPr/>
          <p:nvPr/>
        </p:nvSpPr>
        <p:spPr bwMode="auto">
          <a:xfrm>
            <a:off x="2649151" y="1744112"/>
            <a:ext cx="731520" cy="992088"/>
          </a:xfrm>
          <a:prstGeom prst="curvedRightArrow">
            <a:avLst/>
          </a:prstGeom>
          <a:gradFill>
            <a:gsLst>
              <a:gs pos="0">
                <a:srgbClr val="FF0000"/>
              </a:gs>
              <a:gs pos="50000">
                <a:srgbClr val="FF0000"/>
              </a:gs>
              <a:gs pos="70000">
                <a:srgbClr val="FF0000"/>
              </a:gs>
              <a:gs pos="100000">
                <a:srgbClr val="FF0000"/>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pt-BR"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CaixaDeTexto 35"/>
          <p:cNvSpPr txBox="1"/>
          <p:nvPr/>
        </p:nvSpPr>
        <p:spPr>
          <a:xfrm>
            <a:off x="2843312" y="2004098"/>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3 min</a:t>
            </a:r>
            <a:endParaRPr lang="pt-BR" b="1" dirty="0">
              <a:ln/>
              <a:solidFill>
                <a:srgbClr val="FF0000"/>
              </a:solidFill>
            </a:endParaRPr>
          </a:p>
        </p:txBody>
      </p:sp>
      <p:sp>
        <p:nvSpPr>
          <p:cNvPr id="37" name="CaixaDeTexto 36"/>
          <p:cNvSpPr txBox="1"/>
          <p:nvPr/>
        </p:nvSpPr>
        <p:spPr>
          <a:xfrm>
            <a:off x="2843312" y="2716828"/>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3 min</a:t>
            </a:r>
            <a:endParaRPr lang="pt-BR" b="1" dirty="0">
              <a:ln/>
              <a:solidFill>
                <a:srgbClr val="FF0000"/>
              </a:solidFill>
            </a:endParaRPr>
          </a:p>
        </p:txBody>
      </p:sp>
      <p:sp>
        <p:nvSpPr>
          <p:cNvPr id="38" name="CaixaDeTexto 37"/>
          <p:cNvSpPr txBox="1"/>
          <p:nvPr/>
        </p:nvSpPr>
        <p:spPr>
          <a:xfrm>
            <a:off x="2843312" y="3429558"/>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3 min</a:t>
            </a:r>
            <a:endParaRPr lang="pt-BR" b="1" dirty="0">
              <a:ln/>
              <a:solidFill>
                <a:srgbClr val="FF0000"/>
              </a:solidFill>
            </a:endParaRPr>
          </a:p>
        </p:txBody>
      </p:sp>
      <p:sp>
        <p:nvSpPr>
          <p:cNvPr id="39" name="CaixaDeTexto 38"/>
          <p:cNvSpPr txBox="1"/>
          <p:nvPr/>
        </p:nvSpPr>
        <p:spPr>
          <a:xfrm>
            <a:off x="2843312" y="4239076"/>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3 min</a:t>
            </a:r>
            <a:endParaRPr lang="pt-BR" b="1" dirty="0">
              <a:ln/>
              <a:solidFill>
                <a:srgbClr val="FF0000"/>
              </a:solidFill>
            </a:endParaRPr>
          </a:p>
        </p:txBody>
      </p:sp>
      <p:sp>
        <p:nvSpPr>
          <p:cNvPr id="40" name="CaixaDeTexto 39"/>
          <p:cNvSpPr txBox="1"/>
          <p:nvPr/>
        </p:nvSpPr>
        <p:spPr>
          <a:xfrm>
            <a:off x="2843312" y="4959156"/>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3 min</a:t>
            </a:r>
            <a:endParaRPr lang="pt-BR" b="1" dirty="0">
              <a:ln/>
              <a:solidFill>
                <a:srgbClr val="FF0000"/>
              </a:solidFill>
            </a:endParaRPr>
          </a:p>
        </p:txBody>
      </p:sp>
      <p:sp>
        <p:nvSpPr>
          <p:cNvPr id="41" name="CaixaDeTexto 40"/>
          <p:cNvSpPr txBox="1"/>
          <p:nvPr/>
        </p:nvSpPr>
        <p:spPr>
          <a:xfrm>
            <a:off x="2843312" y="5751244"/>
            <a:ext cx="721672"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pt-BR" b="1" dirty="0" smtClean="0">
                <a:ln/>
                <a:solidFill>
                  <a:srgbClr val="FF0000"/>
                </a:solidFill>
              </a:rPr>
              <a:t>3 min</a:t>
            </a:r>
            <a:endParaRPr lang="pt-BR" b="1" dirty="0">
              <a:ln/>
              <a:solidFill>
                <a:srgbClr val="FF0000"/>
              </a:solidFill>
            </a:endParaRPr>
          </a:p>
        </p:txBody>
      </p:sp>
      <p:sp>
        <p:nvSpPr>
          <p:cNvPr id="42" name="CaixaDeTexto 41"/>
          <p:cNvSpPr txBox="1"/>
          <p:nvPr/>
        </p:nvSpPr>
        <p:spPr>
          <a:xfrm>
            <a:off x="5639409" y="2204858"/>
            <a:ext cx="72167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pt-BR" b="1" dirty="0">
                <a:ln>
                  <a:solidFill>
                    <a:schemeClr val="bg1"/>
                  </a:solidFill>
                </a:ln>
                <a:solidFill>
                  <a:schemeClr val="accent4"/>
                </a:solidFill>
              </a:rPr>
              <a:t>1</a:t>
            </a:r>
            <a:r>
              <a:rPr lang="pt-BR" b="1" dirty="0" smtClean="0">
                <a:ln>
                  <a:solidFill>
                    <a:schemeClr val="bg1"/>
                  </a:solidFill>
                </a:ln>
                <a:solidFill>
                  <a:schemeClr val="accent4"/>
                </a:solidFill>
              </a:rPr>
              <a:t> min</a:t>
            </a:r>
            <a:endParaRPr lang="pt-BR" b="1" dirty="0">
              <a:ln>
                <a:solidFill>
                  <a:schemeClr val="bg1"/>
                </a:solidFill>
              </a:ln>
              <a:solidFill>
                <a:schemeClr val="accent4"/>
              </a:solidFill>
            </a:endParaRPr>
          </a:p>
        </p:txBody>
      </p:sp>
      <p:sp>
        <p:nvSpPr>
          <p:cNvPr id="43" name="CaixaDeTexto 42"/>
          <p:cNvSpPr txBox="1"/>
          <p:nvPr/>
        </p:nvSpPr>
        <p:spPr>
          <a:xfrm>
            <a:off x="5639409" y="3341865"/>
            <a:ext cx="72167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pt-BR" b="1" dirty="0">
                <a:ln>
                  <a:solidFill>
                    <a:schemeClr val="bg1"/>
                  </a:solidFill>
                </a:ln>
                <a:solidFill>
                  <a:schemeClr val="accent4"/>
                </a:solidFill>
              </a:rPr>
              <a:t>1</a:t>
            </a:r>
            <a:r>
              <a:rPr lang="pt-BR" b="1" dirty="0" smtClean="0">
                <a:ln>
                  <a:solidFill>
                    <a:schemeClr val="bg1"/>
                  </a:solidFill>
                </a:ln>
                <a:solidFill>
                  <a:schemeClr val="accent4"/>
                </a:solidFill>
              </a:rPr>
              <a:t> min</a:t>
            </a:r>
            <a:endParaRPr lang="pt-BR" b="1" dirty="0">
              <a:ln>
                <a:solidFill>
                  <a:schemeClr val="bg1"/>
                </a:solidFill>
              </a:ln>
              <a:solidFill>
                <a:schemeClr val="accent4"/>
              </a:solidFill>
            </a:endParaRPr>
          </a:p>
        </p:txBody>
      </p:sp>
      <p:sp>
        <p:nvSpPr>
          <p:cNvPr id="44" name="CaixaDeTexto 43"/>
          <p:cNvSpPr txBox="1"/>
          <p:nvPr/>
        </p:nvSpPr>
        <p:spPr>
          <a:xfrm>
            <a:off x="5639409" y="4478872"/>
            <a:ext cx="72167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pt-BR" b="1" dirty="0">
                <a:ln>
                  <a:solidFill>
                    <a:schemeClr val="bg1"/>
                  </a:solidFill>
                </a:ln>
                <a:solidFill>
                  <a:schemeClr val="accent4"/>
                </a:solidFill>
              </a:rPr>
              <a:t>1</a:t>
            </a:r>
            <a:r>
              <a:rPr lang="pt-BR" b="1" dirty="0" smtClean="0">
                <a:ln>
                  <a:solidFill>
                    <a:schemeClr val="bg1"/>
                  </a:solidFill>
                </a:ln>
                <a:solidFill>
                  <a:schemeClr val="accent4"/>
                </a:solidFill>
              </a:rPr>
              <a:t> min</a:t>
            </a:r>
            <a:endParaRPr lang="pt-BR" b="1" dirty="0">
              <a:ln>
                <a:solidFill>
                  <a:schemeClr val="bg1"/>
                </a:solidFill>
              </a:ln>
              <a:solidFill>
                <a:schemeClr val="accent4"/>
              </a:solidFill>
            </a:endParaRPr>
          </a:p>
        </p:txBody>
      </p:sp>
      <p:sp>
        <p:nvSpPr>
          <p:cNvPr id="45" name="CaixaDeTexto 44"/>
          <p:cNvSpPr txBox="1"/>
          <p:nvPr/>
        </p:nvSpPr>
        <p:spPr>
          <a:xfrm>
            <a:off x="5639409" y="5615879"/>
            <a:ext cx="72167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pt-BR" b="1" dirty="0">
                <a:ln>
                  <a:solidFill>
                    <a:schemeClr val="bg1"/>
                  </a:solidFill>
                </a:ln>
                <a:solidFill>
                  <a:schemeClr val="accent4"/>
                </a:solidFill>
              </a:rPr>
              <a:t>1</a:t>
            </a:r>
            <a:r>
              <a:rPr lang="pt-BR" b="1" dirty="0" smtClean="0">
                <a:ln>
                  <a:solidFill>
                    <a:schemeClr val="bg1"/>
                  </a:solidFill>
                </a:ln>
                <a:solidFill>
                  <a:schemeClr val="accent4"/>
                </a:solidFill>
              </a:rPr>
              <a:t> min</a:t>
            </a:r>
            <a:endParaRPr lang="pt-BR" b="1" dirty="0">
              <a:ln>
                <a:solidFill>
                  <a:schemeClr val="bg1"/>
                </a:solidFill>
              </a:ln>
              <a:solidFill>
                <a:schemeClr val="accent4"/>
              </a:solidFill>
            </a:endParaRPr>
          </a:p>
        </p:txBody>
      </p:sp>
      <p:sp>
        <p:nvSpPr>
          <p:cNvPr id="3" name="Espaço Reservado para Número de Slide 2"/>
          <p:cNvSpPr>
            <a:spLocks noGrp="1"/>
          </p:cNvSpPr>
          <p:nvPr>
            <p:ph type="sldNum" sz="quarter" idx="12"/>
          </p:nvPr>
        </p:nvSpPr>
        <p:spPr/>
        <p:txBody>
          <a:bodyPr/>
          <a:lstStyle/>
          <a:p>
            <a:fld id="{238293A7-3D95-47E3-914D-056184EAA198}" type="slidenum">
              <a:rPr lang="en-US" smtClean="0"/>
              <a:pPr/>
              <a:t>8</a:t>
            </a:fld>
            <a:endParaRPr lang="en-US" dirty="0"/>
          </a:p>
        </p:txBody>
      </p:sp>
    </p:spTree>
    <p:extLst>
      <p:ext uri="{BB962C8B-B14F-4D97-AF65-F5344CB8AC3E}">
        <p14:creationId xmlns:p14="http://schemas.microsoft.com/office/powerpoint/2010/main" val="35926303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22" grpId="0" animBg="1"/>
      <p:bldP spid="35" grpId="0" animBg="1"/>
      <p:bldP spid="34" grpId="0" animBg="1"/>
      <p:bldP spid="33" grpId="0" animBg="1"/>
      <p:bldP spid="32" grpId="0" animBg="1"/>
      <p:bldP spid="28" grpId="0" animBg="1"/>
      <p:bldP spid="14" grpId="0"/>
      <p:bldP spid="15" grpId="0"/>
      <p:bldP spid="27" grpId="0" animBg="1"/>
      <p:bldP spid="36" grpId="0"/>
      <p:bldP spid="37" grpId="0"/>
      <p:bldP spid="38" grpId="0"/>
      <p:bldP spid="39" grpId="0"/>
      <p:bldP spid="40" grpId="0"/>
      <p:bldP spid="41" grpId="0"/>
      <p:bldP spid="42" grpId="0"/>
      <p:bldP spid="43"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257" y="1363218"/>
            <a:ext cx="1707875" cy="2388638"/>
          </a:xfrm>
          <a:prstGeom prst="rect">
            <a:avLst/>
          </a:prstGeom>
          <a:scene3d>
            <a:camera prst="orthographicFront"/>
            <a:lightRig rig="threePt" dir="t"/>
          </a:scene3d>
          <a:sp3d>
            <a:bevelT/>
          </a:sp3d>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654" y="1981388"/>
            <a:ext cx="3121018" cy="4221703"/>
          </a:xfrm>
          <a:prstGeom prst="rect">
            <a:avLst/>
          </a:prstGeom>
          <a:noFill/>
          <a:ln>
            <a:noFill/>
          </a:ln>
          <a:scene3d>
            <a:camera prst="orthographicFront"/>
            <a:lightRig rig="threePt" dir="t"/>
          </a:scene3d>
          <a:sp3d prstMaterial="matte">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457200" y="207206"/>
            <a:ext cx="8229600" cy="859594"/>
          </a:xfrm>
        </p:spPr>
        <p:txBody>
          <a:bodyPr>
            <a:normAutofit/>
          </a:bodyPr>
          <a:lstStyle/>
          <a:p>
            <a:r>
              <a:rPr lang="en-US" sz="4000" dirty="0" smtClean="0"/>
              <a:t>Biological Indicator – Real evidence</a:t>
            </a:r>
            <a:endParaRPr lang="en-US" sz="4000" dirty="0"/>
          </a:p>
        </p:txBody>
      </p:sp>
      <p:sp>
        <p:nvSpPr>
          <p:cNvPr id="13" name="Espaço Reservado para Conteúdo 12"/>
          <p:cNvSpPr>
            <a:spLocks noGrp="1"/>
          </p:cNvSpPr>
          <p:nvPr>
            <p:ph sz="half" idx="4294967295"/>
          </p:nvPr>
        </p:nvSpPr>
        <p:spPr>
          <a:xfrm>
            <a:off x="0" y="4489450"/>
            <a:ext cx="5329238" cy="1122363"/>
          </a:xfrm>
        </p:spPr>
        <p:txBody>
          <a:bodyPr>
            <a:normAutofit/>
          </a:bodyPr>
          <a:lstStyle/>
          <a:p>
            <a:pPr marL="118872" indent="0">
              <a:buNone/>
            </a:pPr>
            <a:r>
              <a:rPr lang="pt-BR" sz="1900" dirty="0"/>
              <a:t>Fo = </a:t>
            </a:r>
            <a:r>
              <a:rPr lang="pt-BR" sz="1900" dirty="0" smtClean="0"/>
              <a:t>1,8 </a:t>
            </a:r>
            <a:r>
              <a:rPr lang="pt-BR" sz="1900" dirty="0"/>
              <a:t>* (Log </a:t>
            </a:r>
            <a:r>
              <a:rPr lang="pt-BR" sz="1900" dirty="0" smtClean="0"/>
              <a:t>1,2 </a:t>
            </a:r>
            <a:r>
              <a:rPr lang="pt-BR" sz="1900" dirty="0"/>
              <a:t>x 10</a:t>
            </a:r>
            <a:r>
              <a:rPr lang="pt-BR" sz="1900" baseline="30000" dirty="0"/>
              <a:t>6</a:t>
            </a:r>
            <a:r>
              <a:rPr lang="pt-BR" sz="1900" dirty="0"/>
              <a:t>  - Log 1,0 x 10</a:t>
            </a:r>
            <a:r>
              <a:rPr lang="pt-BR" sz="1900" baseline="30000" dirty="0"/>
              <a:t>-6</a:t>
            </a:r>
            <a:r>
              <a:rPr lang="pt-BR" sz="1900" dirty="0"/>
              <a:t>)</a:t>
            </a:r>
          </a:p>
          <a:p>
            <a:pPr marL="118872" indent="0">
              <a:buNone/>
            </a:pPr>
            <a:endParaRPr lang="pt-BR" sz="1900" dirty="0" smtClean="0"/>
          </a:p>
          <a:p>
            <a:pPr marL="118872" indent="0">
              <a:buNone/>
            </a:pPr>
            <a:r>
              <a:rPr lang="pt-BR" sz="1900" dirty="0" smtClean="0"/>
              <a:t>Fo </a:t>
            </a:r>
            <a:r>
              <a:rPr lang="pt-BR" sz="1900" dirty="0"/>
              <a:t>≈ </a:t>
            </a:r>
            <a:r>
              <a:rPr lang="pt-BR" sz="1900" dirty="0" smtClean="0"/>
              <a:t>21 minutes @ 121ºC</a:t>
            </a:r>
          </a:p>
          <a:p>
            <a:pPr marL="118872" indent="0">
              <a:buNone/>
            </a:pPr>
            <a:endParaRPr lang="pt-BR" dirty="0"/>
          </a:p>
        </p:txBody>
      </p:sp>
      <p:graphicFrame>
        <p:nvGraphicFramePr>
          <p:cNvPr id="14" name="Object 5"/>
          <p:cNvGraphicFramePr>
            <a:graphicFrameLocks noChangeAspect="1"/>
          </p:cNvGraphicFramePr>
          <p:nvPr>
            <p:extLst>
              <p:ext uri="{D42A27DB-BD31-4B8C-83A1-F6EECF244321}">
                <p14:modId xmlns:p14="http://schemas.microsoft.com/office/powerpoint/2010/main" val="1314811477"/>
              </p:ext>
            </p:extLst>
          </p:nvPr>
        </p:nvGraphicFramePr>
        <p:xfrm>
          <a:off x="492125" y="3954463"/>
          <a:ext cx="4611688" cy="376237"/>
        </p:xfrm>
        <a:graphic>
          <a:graphicData uri="http://schemas.openxmlformats.org/presentationml/2006/ole">
            <mc:AlternateContent xmlns:mc="http://schemas.openxmlformats.org/markup-compatibility/2006">
              <mc:Choice xmlns:v="urn:schemas-microsoft-com:vml" Requires="v">
                <p:oleObj spid="_x0000_s1050" name="Equação" r:id="rId6" imgW="2476440" imgH="203040" progId="Equation.3">
                  <p:embed/>
                </p:oleObj>
              </mc:Choice>
              <mc:Fallback>
                <p:oleObj name="Equação" r:id="rId6" imgW="2476440" imgH="203040" progId="Equation.3">
                  <p:embed/>
                  <p:pic>
                    <p:nvPicPr>
                      <p:cNvPr id="0" name=""/>
                      <p:cNvPicPr>
                        <a:picLocks noChangeAspect="1" noChangeArrowheads="1"/>
                      </p:cNvPicPr>
                      <p:nvPr/>
                    </p:nvPicPr>
                    <p:blipFill>
                      <a:blip r:embed="rId7"/>
                      <a:srcRect/>
                      <a:stretch>
                        <a:fillRect/>
                      </a:stretch>
                    </p:blipFill>
                    <p:spPr bwMode="auto">
                      <a:xfrm>
                        <a:off x="492125" y="3954463"/>
                        <a:ext cx="4611688" cy="376237"/>
                      </a:xfrm>
                      <a:prstGeom prst="rect">
                        <a:avLst/>
                      </a:prstGeom>
                      <a:noFill/>
                      <a:extLst/>
                    </p:spPr>
                  </p:pic>
                </p:oleObj>
              </mc:Fallback>
            </mc:AlternateContent>
          </a:graphicData>
        </a:graphic>
      </p:graphicFrame>
      <p:cxnSp>
        <p:nvCxnSpPr>
          <p:cNvPr id="5" name="Conector de seta reta 4"/>
          <p:cNvCxnSpPr/>
          <p:nvPr/>
        </p:nvCxnSpPr>
        <p:spPr>
          <a:xfrm flipH="1">
            <a:off x="1259632" y="3795787"/>
            <a:ext cx="5948478" cy="69423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flipH="1">
            <a:off x="2915816" y="3599935"/>
            <a:ext cx="4432337" cy="89008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Espaço Reservado para Número de Slide 2"/>
          <p:cNvSpPr>
            <a:spLocks noGrp="1"/>
          </p:cNvSpPr>
          <p:nvPr>
            <p:ph type="sldNum" sz="quarter" idx="12"/>
          </p:nvPr>
        </p:nvSpPr>
        <p:spPr/>
        <p:txBody>
          <a:bodyPr/>
          <a:lstStyle/>
          <a:p>
            <a:fld id="{238293A7-3D95-47E3-914D-056184EAA198}" type="slidenum">
              <a:rPr lang="en-US" smtClean="0"/>
              <a:pPr/>
              <a:t>9</a:t>
            </a:fld>
            <a:endParaRPr lang="en-US" dirty="0"/>
          </a:p>
        </p:txBody>
      </p:sp>
    </p:spTree>
    <p:extLst>
      <p:ext uri="{BB962C8B-B14F-4D97-AF65-F5344CB8AC3E}">
        <p14:creationId xmlns:p14="http://schemas.microsoft.com/office/powerpoint/2010/main" val="15101116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ma1" id="{785100AB-A3FD-4F09-A066-E3770128942F}" vid="{029F353F-0A2F-4002-AD81-4A6A11D99332}"/>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699</TotalTime>
  <Words>1642</Words>
  <Application>Microsoft Office PowerPoint</Application>
  <PresentationFormat>Apresentação na tela (4:3)</PresentationFormat>
  <Paragraphs>525</Paragraphs>
  <Slides>27</Slides>
  <Notes>26</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2</vt:i4>
      </vt:variant>
      <vt:variant>
        <vt:lpstr>Títulos de slides</vt:lpstr>
      </vt:variant>
      <vt:variant>
        <vt:i4>27</vt:i4>
      </vt:variant>
    </vt:vector>
  </HeadingPairs>
  <TitlesOfParts>
    <vt:vector size="38" baseType="lpstr">
      <vt:lpstr>Arial</vt:lpstr>
      <vt:lpstr>Calibri</vt:lpstr>
      <vt:lpstr>Cambria Math</vt:lpstr>
      <vt:lpstr>Century Gothic</vt:lpstr>
      <vt:lpstr>Courier New</vt:lpstr>
      <vt:lpstr>Palatino Linotype</vt:lpstr>
      <vt:lpstr>Segoe</vt:lpstr>
      <vt:lpstr>Times New Roman</vt:lpstr>
      <vt:lpstr>Tema1</vt:lpstr>
      <vt:lpstr>Equação</vt:lpstr>
      <vt:lpstr>Worksheet</vt:lpstr>
      <vt:lpstr>Biological indicators role in CSSD equipment qualification and monitoring</vt:lpstr>
      <vt:lpstr>Brazil</vt:lpstr>
      <vt:lpstr>Orion C.E. - Brazil</vt:lpstr>
      <vt:lpstr>Regulations and Standards</vt:lpstr>
      <vt:lpstr>Manufacturer IFU´s</vt:lpstr>
      <vt:lpstr>First Step</vt:lpstr>
      <vt:lpstr>Thermal Destruction of Microorganisms</vt:lpstr>
      <vt:lpstr>Thermal Destruction of Microorganisms</vt:lpstr>
      <vt:lpstr>Biological Indicator – Real evidence</vt:lpstr>
      <vt:lpstr>Cycle 121ºC/15 min (exposure only)</vt:lpstr>
      <vt:lpstr>Kill x Overkill</vt:lpstr>
      <vt:lpstr>Cycle: 121ºC/15 minutes</vt:lpstr>
      <vt:lpstr>BI´s in the Qualification</vt:lpstr>
      <vt:lpstr>BI´s @ 134ºC/4 min Qualification</vt:lpstr>
      <vt:lpstr>BI´s @ 134ºC/4 min Qualification</vt:lpstr>
      <vt:lpstr>BI´s @ 134ºC/4 min Qualification</vt:lpstr>
      <vt:lpstr>Integrating F0 @ 134ºC/4 min cycles</vt:lpstr>
      <vt:lpstr>Monitoring 134ºC/4 min cycles</vt:lpstr>
      <vt:lpstr>Recent occurrence</vt:lpstr>
      <vt:lpstr>134ºC/4 min</vt:lpstr>
      <vt:lpstr>Sterilization Cycle 1</vt:lpstr>
      <vt:lpstr>Sterilization Cycle 2</vt:lpstr>
      <vt:lpstr>Equipment Control</vt:lpstr>
      <vt:lpstr>Equipment Control</vt:lpstr>
      <vt:lpstr>Sensor error</vt:lpstr>
      <vt:lpstr>Monitoring best practices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indicators role in CSSD equipment qualification and monitoring</dc:title>
  <dc:creator>Laranjeira</dc:creator>
  <cp:lastModifiedBy>Paulo</cp:lastModifiedBy>
  <cp:revision>58</cp:revision>
  <dcterms:created xsi:type="dcterms:W3CDTF">2015-07-09T15:06:14Z</dcterms:created>
  <dcterms:modified xsi:type="dcterms:W3CDTF">2015-08-16T15:26:49Z</dcterms:modified>
</cp:coreProperties>
</file>