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901" r:id="rId2"/>
    <p:sldId id="852" r:id="rId3"/>
    <p:sldId id="899" r:id="rId4"/>
    <p:sldId id="655" r:id="rId5"/>
    <p:sldId id="946" r:id="rId6"/>
    <p:sldId id="947" r:id="rId7"/>
    <p:sldId id="961" r:id="rId8"/>
    <p:sldId id="962" r:id="rId9"/>
    <p:sldId id="964" r:id="rId10"/>
    <p:sldId id="931" r:id="rId11"/>
    <p:sldId id="954" r:id="rId12"/>
    <p:sldId id="940" r:id="rId13"/>
    <p:sldId id="970" r:id="rId14"/>
    <p:sldId id="971" r:id="rId15"/>
    <p:sldId id="957" r:id="rId16"/>
    <p:sldId id="966" r:id="rId17"/>
    <p:sldId id="960" r:id="rId18"/>
    <p:sldId id="968" r:id="rId19"/>
    <p:sldId id="969" r:id="rId20"/>
    <p:sldId id="866" r:id="rId21"/>
    <p:sldId id="758" r:id="rId22"/>
    <p:sldId id="879" r:id="rId23"/>
    <p:sldId id="898" r:id="rId24"/>
    <p:sldId id="776" r:id="rId25"/>
    <p:sldId id="792" r:id="rId26"/>
    <p:sldId id="798" r:id="rId27"/>
    <p:sldId id="800" r:id="rId28"/>
    <p:sldId id="908" r:id="rId29"/>
    <p:sldId id="897" r:id="rId30"/>
    <p:sldId id="876" r:id="rId31"/>
  </p:sldIdLst>
  <p:sldSz cx="9906000" cy="6858000" type="A4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949"/>
    <a:srgbClr val="CCFF99"/>
    <a:srgbClr val="FFB01A"/>
    <a:srgbClr val="FFCFD8"/>
    <a:srgbClr val="A8DBFF"/>
    <a:srgbClr val="E9E4FF"/>
    <a:srgbClr val="FFF1D6"/>
    <a:srgbClr val="11F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5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6"/>
    </p:cViewPr>
  </p:sorterViewPr>
  <p:notesViewPr>
    <p:cSldViewPr>
      <p:cViewPr varScale="1">
        <p:scale>
          <a:sx n="29" d="100"/>
          <a:sy n="29" d="100"/>
        </p:scale>
        <p:origin x="-888" y="-102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08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850900"/>
            <a:ext cx="4953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7118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592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5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10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28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31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GB" altLang="en-US" i="1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C. Difficile </a:t>
            </a:r>
            <a:r>
              <a:rPr lang="en-GB" altLang="en-US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spores are more susceptible than </a:t>
            </a:r>
            <a:r>
              <a:rPr lang="en-GB" altLang="en-US" i="1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B. subtilis </a:t>
            </a:r>
            <a:r>
              <a:rPr lang="en-GB" altLang="en-US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spores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The test method affects the sporicidal activity results when a short contact time (5 min) is used.  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Amine/QAC have no sporicidal activity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Chemical neutralisation of amines/QAC is an issue</a:t>
            </a:r>
          </a:p>
        </p:txBody>
      </p:sp>
    </p:spTree>
    <p:extLst>
      <p:ext uri="{BB962C8B-B14F-4D97-AF65-F5344CB8AC3E}">
        <p14:creationId xmlns:p14="http://schemas.microsoft.com/office/powerpoint/2010/main" val="395015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4645025"/>
            <a:ext cx="5314950" cy="4400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51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56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6" indent="0" algn="ctr">
              <a:buNone/>
              <a:defRPr/>
            </a:lvl2pPr>
            <a:lvl3pPr marL="914372" indent="0" algn="ctr">
              <a:buNone/>
              <a:defRPr/>
            </a:lvl3pPr>
            <a:lvl4pPr marL="1371558" indent="0" algn="ctr">
              <a:buNone/>
              <a:defRPr/>
            </a:lvl4pPr>
            <a:lvl5pPr marL="1828744" indent="0" algn="ctr">
              <a:buNone/>
              <a:defRPr/>
            </a:lvl5pPr>
            <a:lvl6pPr marL="2285929" indent="0" algn="ctr">
              <a:buNone/>
              <a:defRPr/>
            </a:lvl6pPr>
            <a:lvl7pPr marL="2743115" indent="0" algn="ctr">
              <a:buNone/>
              <a:defRPr/>
            </a:lvl7pPr>
            <a:lvl8pPr marL="3200301" indent="0" algn="ctr">
              <a:buNone/>
              <a:defRPr/>
            </a:lvl8pPr>
            <a:lvl9pPr marL="36574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92A5D-9B83-41CD-9468-5151D94D44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6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46A62-6E69-46E1-88CC-70C6B98DF1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600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78F8C-A15E-44C9-BBCF-E362C80B7E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06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F9566-53C2-4826-8A70-4CD7225B88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916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E8A06-6D1B-4009-B3BA-83243DBF6B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6" indent="0">
              <a:buNone/>
              <a:defRPr sz="1800"/>
            </a:lvl2pPr>
            <a:lvl3pPr marL="914372" indent="0">
              <a:buNone/>
              <a:defRPr sz="1600"/>
            </a:lvl3pPr>
            <a:lvl4pPr marL="1371558" indent="0">
              <a:buNone/>
              <a:defRPr sz="1400"/>
            </a:lvl4pPr>
            <a:lvl5pPr marL="1828744" indent="0">
              <a:buNone/>
              <a:defRPr sz="1400"/>
            </a:lvl5pPr>
            <a:lvl6pPr marL="2285929" indent="0">
              <a:buNone/>
              <a:defRPr sz="1400"/>
            </a:lvl6pPr>
            <a:lvl7pPr marL="2743115" indent="0">
              <a:buNone/>
              <a:defRPr sz="1400"/>
            </a:lvl7pPr>
            <a:lvl8pPr marL="3200301" indent="0">
              <a:buNone/>
              <a:defRPr sz="1400"/>
            </a:lvl8pPr>
            <a:lvl9pPr marL="365748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5F232-0D17-41B9-8E0B-B57900EF17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7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5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D6530-466F-429B-B0B6-732CF54FBD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881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4" indent="0">
              <a:buNone/>
              <a:defRPr sz="1600" b="1"/>
            </a:lvl5pPr>
            <a:lvl6pPr marL="2285929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4" indent="0">
              <a:buNone/>
              <a:defRPr sz="1600" b="1"/>
            </a:lvl5pPr>
            <a:lvl6pPr marL="2285929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DE94-9748-49E2-A1C2-EC6F1C35B9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21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D1373-9A56-49C0-9B39-F8E4A36857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18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D36E1-7940-40BE-8E6A-8F47CB1791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154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5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4" indent="0">
              <a:buNone/>
              <a:defRPr sz="900"/>
            </a:lvl5pPr>
            <a:lvl6pPr marL="2285929" indent="0">
              <a:buNone/>
              <a:defRPr sz="900"/>
            </a:lvl6pPr>
            <a:lvl7pPr marL="2743115" indent="0">
              <a:buNone/>
              <a:defRPr sz="900"/>
            </a:lvl7pPr>
            <a:lvl8pPr marL="3200301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BADA-A791-4D47-99F1-0E11B0DFDE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8" indent="0">
              <a:buNone/>
              <a:defRPr sz="2000"/>
            </a:lvl4pPr>
            <a:lvl5pPr marL="1828744" indent="0">
              <a:buNone/>
              <a:defRPr sz="2000"/>
            </a:lvl5pPr>
            <a:lvl6pPr marL="2285929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7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4" indent="0">
              <a:buNone/>
              <a:defRPr sz="900"/>
            </a:lvl5pPr>
            <a:lvl6pPr marL="2285929" indent="0">
              <a:buNone/>
              <a:defRPr sz="900"/>
            </a:lvl6pPr>
            <a:lvl7pPr marL="2743115" indent="0">
              <a:buNone/>
              <a:defRPr sz="900"/>
            </a:lvl7pPr>
            <a:lvl8pPr marL="3200301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AA39B-2C17-41A3-92CB-637B025DC9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353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ED5C2D3F-9461-4562-AB75-0971F48D26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522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08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4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0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4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28588" y="2276475"/>
            <a:ext cx="5832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3600" dirty="0">
                <a:latin typeface="+mn-lt"/>
              </a:rPr>
              <a:t>Bacterial endospores: structure, resistance and sporicidal testing  </a:t>
            </a:r>
          </a:p>
        </p:txBody>
      </p:sp>
      <p:pic>
        <p:nvPicPr>
          <p:cNvPr id="2" name="Picture 7" descr="Lovleen Joshi C difficile 027 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0" y="1844828"/>
            <a:ext cx="4143380" cy="303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248400" y="5949950"/>
            <a:ext cx="3529013" cy="814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GB" sz="1400" dirty="0" smtClean="0">
                <a:latin typeface="+mn-lt"/>
              </a:rPr>
              <a:t>Jean-Yves Maillard</a:t>
            </a:r>
          </a:p>
          <a:p>
            <a:pPr algn="r">
              <a:defRPr/>
            </a:pPr>
            <a:r>
              <a:rPr lang="en-GB" sz="1100" dirty="0" smtClean="0">
                <a:latin typeface="+mn-lt"/>
              </a:rPr>
              <a:t>Cardiff School of Pharmacy and Pharmaceutical Sciences</a:t>
            </a:r>
          </a:p>
          <a:p>
            <a:pPr algn="r">
              <a:defRPr/>
            </a:pPr>
            <a:r>
              <a:rPr lang="en-GB" sz="1100" dirty="0" smtClean="0">
                <a:latin typeface="+mn-lt"/>
              </a:rPr>
              <a:t>Cardiff University</a:t>
            </a:r>
          </a:p>
        </p:txBody>
      </p:sp>
      <p:pic>
        <p:nvPicPr>
          <p:cNvPr id="16388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-26988"/>
            <a:ext cx="1597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6"/>
          <p:cNvSpPr txBox="1">
            <a:spLocks noChangeArrowheads="1"/>
          </p:cNvSpPr>
          <p:nvPr/>
        </p:nvSpPr>
        <p:spPr bwMode="auto">
          <a:xfrm>
            <a:off x="1352550" y="2060575"/>
            <a:ext cx="475138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</a:rPr>
              <a:t>TESTS FOR SPORICIDAL ACTIVITY</a:t>
            </a:r>
          </a:p>
        </p:txBody>
      </p:sp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773238"/>
            <a:ext cx="31115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5"/>
          <p:cNvSpPr>
            <a:spLocks noChangeArrowheads="1"/>
          </p:cNvSpPr>
          <p:nvPr/>
        </p:nvSpPr>
        <p:spPr bwMode="auto">
          <a:xfrm>
            <a:off x="560388" y="2854325"/>
            <a:ext cx="647700" cy="358775"/>
          </a:xfrm>
          <a:prstGeom prst="homePlate">
            <a:avLst>
              <a:gd name="adj" fmla="val 5014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MS PGothic" charset="0"/>
              <a:cs typeface="Verdana" charset="0"/>
            </a:endParaRPr>
          </a:p>
        </p:txBody>
      </p:sp>
      <p:sp>
        <p:nvSpPr>
          <p:cNvPr id="27653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27654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6"/>
          <p:cNvSpPr>
            <a:spLocks noChangeArrowheads="1"/>
          </p:cNvSpPr>
          <p:nvPr/>
        </p:nvSpPr>
        <p:spPr bwMode="auto">
          <a:xfrm>
            <a:off x="6537325" y="1916113"/>
            <a:ext cx="30956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lIns="91437" tIns="45719" rIns="91437" bIns="45719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74" name="Rectangle 42"/>
          <p:cNvSpPr>
            <a:spLocks noChangeArrowheads="1"/>
          </p:cNvSpPr>
          <p:nvPr/>
        </p:nvSpPr>
        <p:spPr bwMode="auto">
          <a:xfrm>
            <a:off x="3657600" y="5876925"/>
            <a:ext cx="2519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GERMINATION</a:t>
            </a:r>
          </a:p>
        </p:txBody>
      </p:sp>
      <p:sp>
        <p:nvSpPr>
          <p:cNvPr id="28675" name="Rectangle 32"/>
          <p:cNvSpPr>
            <a:spLocks noChangeArrowheads="1"/>
          </p:cNvSpPr>
          <p:nvPr/>
        </p:nvSpPr>
        <p:spPr bwMode="auto">
          <a:xfrm>
            <a:off x="3225800" y="1557338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SPORULATION</a:t>
            </a:r>
          </a:p>
        </p:txBody>
      </p:sp>
      <p:cxnSp>
        <p:nvCxnSpPr>
          <p:cNvPr id="28676" name="Straight Arrow Connector 48"/>
          <p:cNvCxnSpPr>
            <a:cxnSpLocks noChangeShapeType="1"/>
          </p:cNvCxnSpPr>
          <p:nvPr/>
        </p:nvCxnSpPr>
        <p:spPr bwMode="auto">
          <a:xfrm>
            <a:off x="7978775" y="2805113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Group 59"/>
          <p:cNvGrpSpPr>
            <a:grpSpLocks/>
          </p:cNvGrpSpPr>
          <p:nvPr/>
        </p:nvGrpSpPr>
        <p:grpSpPr bwMode="auto">
          <a:xfrm>
            <a:off x="5600700" y="1773238"/>
            <a:ext cx="3152775" cy="4178300"/>
            <a:chOff x="4254" y="1344"/>
            <a:chExt cx="1986" cy="2632"/>
          </a:xfrm>
        </p:grpSpPr>
        <p:pic>
          <p:nvPicPr>
            <p:cNvPr id="28700" name="Picture 41" descr="DS1813.5 02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7" t="28613" r="-2" b="11269"/>
            <a:stretch>
              <a:fillRect/>
            </a:stretch>
          </p:blipFill>
          <p:spPr bwMode="auto">
            <a:xfrm>
              <a:off x="4345" y="1994"/>
              <a:ext cx="1723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Rectangle 66"/>
            <p:cNvSpPr>
              <a:spLocks noChangeArrowheads="1"/>
            </p:cNvSpPr>
            <p:nvPr/>
          </p:nvSpPr>
          <p:spPr bwMode="auto">
            <a:xfrm>
              <a:off x="4254" y="1344"/>
              <a:ext cx="1950" cy="6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702" name="Rectangle 66"/>
            <p:cNvSpPr>
              <a:spLocks noChangeArrowheads="1"/>
            </p:cNvSpPr>
            <p:nvPr/>
          </p:nvSpPr>
          <p:spPr bwMode="auto">
            <a:xfrm>
              <a:off x="4290" y="3295"/>
              <a:ext cx="1950" cy="6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8678" name="AutoShape 54"/>
          <p:cNvSpPr>
            <a:spLocks noChangeArrowheads="1"/>
          </p:cNvSpPr>
          <p:nvPr/>
        </p:nvSpPr>
        <p:spPr bwMode="auto">
          <a:xfrm flipH="1">
            <a:off x="2936875" y="4437063"/>
            <a:ext cx="3384550" cy="1222375"/>
          </a:xfrm>
          <a:prstGeom prst="curvedUpArrow">
            <a:avLst>
              <a:gd name="adj1" fmla="val 55377"/>
              <a:gd name="adj2" fmla="val 110753"/>
              <a:gd name="adj3" fmla="val 44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7" tIns="45719" rIns="91437" bIns="45719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8679" name="AutoShape 55"/>
          <p:cNvSpPr>
            <a:spLocks noChangeArrowheads="1"/>
          </p:cNvSpPr>
          <p:nvPr/>
        </p:nvSpPr>
        <p:spPr bwMode="auto">
          <a:xfrm>
            <a:off x="3370263" y="2133600"/>
            <a:ext cx="3168650" cy="1296988"/>
          </a:xfrm>
          <a:prstGeom prst="curvedDownArrow">
            <a:avLst>
              <a:gd name="adj1" fmla="val 48862"/>
              <a:gd name="adj2" fmla="val 9772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7" tIns="45719" rIns="91437" bIns="45719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5961063" y="1484313"/>
            <a:ext cx="2505075" cy="1368425"/>
            <a:chOff x="4254" y="935"/>
            <a:chExt cx="1578" cy="862"/>
          </a:xfrm>
        </p:grpSpPr>
        <p:sp>
          <p:nvSpPr>
            <p:cNvPr id="28698" name="Rectangle 41"/>
            <p:cNvSpPr>
              <a:spLocks noChangeArrowheads="1"/>
            </p:cNvSpPr>
            <p:nvPr/>
          </p:nvSpPr>
          <p:spPr bwMode="auto">
            <a:xfrm>
              <a:off x="4254" y="935"/>
              <a:ext cx="1578" cy="34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>
                  <a:solidFill>
                    <a:srgbClr val="000000"/>
                  </a:solidFill>
                </a:rPr>
                <a:t>SPORICIDAL ACTIVITY</a:t>
              </a:r>
            </a:p>
          </p:txBody>
        </p:sp>
        <p:sp>
          <p:nvSpPr>
            <p:cNvPr id="28699" name="AutoShape 60"/>
            <p:cNvSpPr>
              <a:spLocks noChangeArrowheads="1"/>
            </p:cNvSpPr>
            <p:nvPr/>
          </p:nvSpPr>
          <p:spPr bwMode="auto">
            <a:xfrm>
              <a:off x="4889" y="1389"/>
              <a:ext cx="363" cy="408"/>
            </a:xfrm>
            <a:prstGeom prst="downArrow">
              <a:avLst>
                <a:gd name="adj1" fmla="val 50000"/>
                <a:gd name="adj2" fmla="val 2809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417513" y="5013325"/>
            <a:ext cx="2505075" cy="1417638"/>
            <a:chOff x="308" y="3181"/>
            <a:chExt cx="1578" cy="893"/>
          </a:xfrm>
        </p:grpSpPr>
        <p:sp>
          <p:nvSpPr>
            <p:cNvPr id="28696" name="Rectangle 41"/>
            <p:cNvSpPr>
              <a:spLocks noChangeArrowheads="1"/>
            </p:cNvSpPr>
            <p:nvPr/>
          </p:nvSpPr>
          <p:spPr bwMode="auto">
            <a:xfrm>
              <a:off x="308" y="3725"/>
              <a:ext cx="1578" cy="34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>
                  <a:solidFill>
                    <a:srgbClr val="000000"/>
                  </a:solidFill>
                </a:rPr>
                <a:t>BACTERICIDAL</a:t>
              </a:r>
            </a:p>
            <a:p>
              <a:pPr algn="ctr" eaLnBrk="1" hangingPunct="1"/>
              <a:r>
                <a:rPr lang="en-GB" altLang="en-US" sz="1800">
                  <a:solidFill>
                    <a:srgbClr val="000000"/>
                  </a:solidFill>
                </a:rPr>
                <a:t>ACTIVITY</a:t>
              </a:r>
            </a:p>
          </p:txBody>
        </p:sp>
        <p:sp>
          <p:nvSpPr>
            <p:cNvPr id="28697" name="AutoShape 61"/>
            <p:cNvSpPr>
              <a:spLocks noChangeArrowheads="1"/>
            </p:cNvSpPr>
            <p:nvPr/>
          </p:nvSpPr>
          <p:spPr bwMode="auto">
            <a:xfrm>
              <a:off x="1010" y="3181"/>
              <a:ext cx="409" cy="453"/>
            </a:xfrm>
            <a:prstGeom prst="upArrow">
              <a:avLst>
                <a:gd name="adj1" fmla="val 50000"/>
                <a:gd name="adj2" fmla="val 2768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28682" name="Picture 66" descr="TINA-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565400"/>
            <a:ext cx="27209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42"/>
          <p:cNvSpPr>
            <a:spLocks noChangeArrowheads="1"/>
          </p:cNvSpPr>
          <p:nvPr/>
        </p:nvSpPr>
        <p:spPr bwMode="auto">
          <a:xfrm>
            <a:off x="776288" y="4724400"/>
            <a:ext cx="2519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OUTGROWTH</a:t>
            </a:r>
          </a:p>
        </p:txBody>
      </p:sp>
      <p:sp>
        <p:nvSpPr>
          <p:cNvPr id="28684" name="TextBox 25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8685" name="Pentagon 29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8686" name="Group 30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28692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4" descr="university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61063" y="5732463"/>
            <a:ext cx="2952750" cy="649287"/>
            <a:chOff x="5961112" y="5733256"/>
            <a:chExt cx="2952328" cy="649287"/>
          </a:xfrm>
        </p:grpSpPr>
        <p:sp>
          <p:nvSpPr>
            <p:cNvPr id="28690" name="Rectangle 41"/>
            <p:cNvSpPr>
              <a:spLocks noChangeArrowheads="1"/>
            </p:cNvSpPr>
            <p:nvPr/>
          </p:nvSpPr>
          <p:spPr bwMode="auto">
            <a:xfrm>
              <a:off x="6753200" y="5755283"/>
              <a:ext cx="2160240" cy="5540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800">
                  <a:solidFill>
                    <a:srgbClr val="000000"/>
                  </a:solidFill>
                </a:rPr>
                <a:t>SPORISTATIC ACTIVITY</a:t>
              </a:r>
            </a:p>
          </p:txBody>
        </p:sp>
        <p:sp>
          <p:nvSpPr>
            <p:cNvPr id="28691" name="AutoShape 61"/>
            <p:cNvSpPr>
              <a:spLocks noChangeArrowheads="1"/>
            </p:cNvSpPr>
            <p:nvPr/>
          </p:nvSpPr>
          <p:spPr bwMode="auto">
            <a:xfrm rot="-5400000">
              <a:off x="5996037" y="5698331"/>
              <a:ext cx="649287" cy="719137"/>
            </a:xfrm>
            <a:prstGeom prst="upArrow">
              <a:avLst>
                <a:gd name="adj1" fmla="val 50000"/>
                <a:gd name="adj2" fmla="val 27689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Principles</a:t>
            </a:r>
          </a:p>
        </p:txBody>
      </p:sp>
      <p:sp>
        <p:nvSpPr>
          <p:cNvPr id="28689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3050" y="5373688"/>
            <a:ext cx="9432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800">
                <a:solidFill>
                  <a:srgbClr val="FF0000"/>
                </a:solidFill>
              </a:rPr>
              <a:t>Sporicidal activity: </a:t>
            </a:r>
            <a:r>
              <a:rPr lang="en-US" altLang="en-US" sz="1600" b="0">
                <a:solidFill>
                  <a:srgbClr val="000000"/>
                </a:solidFill>
              </a:rPr>
              <a:t>Difference between the number of viable spores added to the test vessel and surviving spores following exposure… as measured following germination and outgrowth, and multiplication of vegetative bacteria (to form a visible colony) </a:t>
            </a:r>
          </a:p>
        </p:txBody>
      </p:sp>
      <p:sp>
        <p:nvSpPr>
          <p:cNvPr id="37895" name="TextBox 45"/>
          <p:cNvSpPr txBox="1">
            <a:spLocks noChangeArrowheads="1"/>
          </p:cNvSpPr>
          <p:nvPr/>
        </p:nvSpPr>
        <p:spPr bwMode="auto">
          <a:xfrm>
            <a:off x="5961063" y="765175"/>
            <a:ext cx="2951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>
                <a:solidFill>
                  <a:srgbClr val="000000"/>
                </a:solidFill>
              </a:rPr>
              <a:t>Recovery and growth of vegetative bacteria  </a:t>
            </a:r>
          </a:p>
        </p:txBody>
      </p:sp>
      <p:grpSp>
        <p:nvGrpSpPr>
          <p:cNvPr id="37896" name="Group 21503"/>
          <p:cNvGrpSpPr>
            <a:grpSpLocks/>
          </p:cNvGrpSpPr>
          <p:nvPr/>
        </p:nvGrpSpPr>
        <p:grpSpPr bwMode="auto">
          <a:xfrm>
            <a:off x="5097463" y="3933825"/>
            <a:ext cx="2951162" cy="1223963"/>
            <a:chOff x="5097016" y="3933056"/>
            <a:chExt cx="2952328" cy="1224136"/>
          </a:xfrm>
        </p:grpSpPr>
        <p:sp>
          <p:nvSpPr>
            <p:cNvPr id="30805" name="Oval 42"/>
            <p:cNvSpPr>
              <a:spLocks noChangeArrowheads="1"/>
            </p:cNvSpPr>
            <p:nvPr/>
          </p:nvSpPr>
          <p:spPr bwMode="auto">
            <a:xfrm>
              <a:off x="5889104" y="4869160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06" name="Isosceles Triangle 92"/>
            <p:cNvSpPr>
              <a:spLocks noChangeArrowheads="1"/>
            </p:cNvSpPr>
            <p:nvPr/>
          </p:nvSpPr>
          <p:spPr bwMode="auto">
            <a:xfrm>
              <a:off x="5961112" y="4797152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07" name="Isosceles Triangle 93"/>
            <p:cNvSpPr>
              <a:spLocks noChangeArrowheads="1"/>
            </p:cNvSpPr>
            <p:nvPr/>
          </p:nvSpPr>
          <p:spPr bwMode="auto">
            <a:xfrm>
              <a:off x="5817096" y="5013176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08" name="Isosceles Triangle 94"/>
            <p:cNvSpPr>
              <a:spLocks noChangeArrowheads="1"/>
            </p:cNvSpPr>
            <p:nvPr/>
          </p:nvSpPr>
          <p:spPr bwMode="auto">
            <a:xfrm>
              <a:off x="6177136" y="4941168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09" name="Oval 96"/>
            <p:cNvSpPr>
              <a:spLocks noChangeArrowheads="1"/>
            </p:cNvSpPr>
            <p:nvPr/>
          </p:nvSpPr>
          <p:spPr bwMode="auto">
            <a:xfrm>
              <a:off x="6753200" y="4725144"/>
              <a:ext cx="720080" cy="36004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0" name="Isosceles Triangle 97"/>
            <p:cNvSpPr>
              <a:spLocks noChangeArrowheads="1"/>
            </p:cNvSpPr>
            <p:nvPr/>
          </p:nvSpPr>
          <p:spPr bwMode="auto">
            <a:xfrm>
              <a:off x="6897216" y="4653136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1" name="Isosceles Triangle 98"/>
            <p:cNvSpPr>
              <a:spLocks noChangeArrowheads="1"/>
            </p:cNvSpPr>
            <p:nvPr/>
          </p:nvSpPr>
          <p:spPr bwMode="auto">
            <a:xfrm>
              <a:off x="6753200" y="5013176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812" name="Isosceles Triangle 99"/>
            <p:cNvSpPr>
              <a:spLocks noChangeArrowheads="1"/>
            </p:cNvSpPr>
            <p:nvPr/>
          </p:nvSpPr>
          <p:spPr bwMode="auto">
            <a:xfrm>
              <a:off x="7257256" y="5085184"/>
              <a:ext cx="72008" cy="720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0813" name="Straight Arrow Connector 110"/>
            <p:cNvCxnSpPr>
              <a:cxnSpLocks noChangeShapeType="1"/>
            </p:cNvCxnSpPr>
            <p:nvPr/>
          </p:nvCxnSpPr>
          <p:spPr bwMode="auto">
            <a:xfrm>
              <a:off x="6321152" y="4941168"/>
              <a:ext cx="360040" cy="0"/>
            </a:xfrm>
            <a:prstGeom prst="straightConnector1">
              <a:avLst/>
            </a:prstGeom>
            <a:noFill/>
            <a:ln w="38100">
              <a:solidFill>
                <a:srgbClr val="11FF1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4" name="Straight Arrow Connector 111"/>
            <p:cNvCxnSpPr>
              <a:cxnSpLocks noChangeShapeType="1"/>
            </p:cNvCxnSpPr>
            <p:nvPr/>
          </p:nvCxnSpPr>
          <p:spPr bwMode="auto">
            <a:xfrm>
              <a:off x="7689304" y="4941168"/>
              <a:ext cx="3600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5" name="Straight Arrow Connector 114"/>
            <p:cNvCxnSpPr>
              <a:cxnSpLocks noChangeShapeType="1"/>
            </p:cNvCxnSpPr>
            <p:nvPr/>
          </p:nvCxnSpPr>
          <p:spPr bwMode="auto">
            <a:xfrm>
              <a:off x="5097016" y="3933056"/>
              <a:ext cx="648072" cy="72008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897" name="Group 23"/>
          <p:cNvGrpSpPr>
            <a:grpSpLocks/>
          </p:cNvGrpSpPr>
          <p:nvPr/>
        </p:nvGrpSpPr>
        <p:grpSpPr bwMode="auto">
          <a:xfrm>
            <a:off x="5097463" y="1844675"/>
            <a:ext cx="4248150" cy="2017713"/>
            <a:chOff x="5097016" y="1916832"/>
            <a:chExt cx="4248472" cy="2016224"/>
          </a:xfrm>
        </p:grpSpPr>
        <p:sp>
          <p:nvSpPr>
            <p:cNvPr id="30794" name="Oval 41"/>
            <p:cNvSpPr>
              <a:spLocks noChangeArrowheads="1"/>
            </p:cNvSpPr>
            <p:nvPr/>
          </p:nvSpPr>
          <p:spPr bwMode="auto">
            <a:xfrm>
              <a:off x="5889104" y="2852936"/>
              <a:ext cx="288032" cy="2880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95" name="Oval 10"/>
            <p:cNvSpPr>
              <a:spLocks noChangeArrowheads="1"/>
            </p:cNvSpPr>
            <p:nvPr/>
          </p:nvSpPr>
          <p:spPr bwMode="auto">
            <a:xfrm>
              <a:off x="6753200" y="2780928"/>
              <a:ext cx="648072" cy="3600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96" name="Oval 100"/>
            <p:cNvSpPr>
              <a:spLocks noChangeArrowheads="1"/>
            </p:cNvSpPr>
            <p:nvPr/>
          </p:nvSpPr>
          <p:spPr bwMode="auto">
            <a:xfrm>
              <a:off x="8193360" y="2564904"/>
              <a:ext cx="792088" cy="3600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97" name="Oval 101"/>
            <p:cNvSpPr>
              <a:spLocks noChangeArrowheads="1"/>
            </p:cNvSpPr>
            <p:nvPr/>
          </p:nvSpPr>
          <p:spPr bwMode="auto">
            <a:xfrm>
              <a:off x="8049344" y="2852936"/>
              <a:ext cx="792088" cy="3600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98" name="Oval 102"/>
            <p:cNvSpPr>
              <a:spLocks noChangeArrowheads="1"/>
            </p:cNvSpPr>
            <p:nvPr/>
          </p:nvSpPr>
          <p:spPr bwMode="auto">
            <a:xfrm>
              <a:off x="8553400" y="2780928"/>
              <a:ext cx="792088" cy="3600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799" name="Oval 103"/>
            <p:cNvSpPr>
              <a:spLocks noChangeArrowheads="1"/>
            </p:cNvSpPr>
            <p:nvPr/>
          </p:nvSpPr>
          <p:spPr bwMode="auto">
            <a:xfrm>
              <a:off x="8409384" y="3068960"/>
              <a:ext cx="792088" cy="3600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30800" name="Straight Arrow Connector 15"/>
            <p:cNvCxnSpPr>
              <a:cxnSpLocks noChangeShapeType="1"/>
            </p:cNvCxnSpPr>
            <p:nvPr/>
          </p:nvCxnSpPr>
          <p:spPr bwMode="auto">
            <a:xfrm>
              <a:off x="6321152" y="2996952"/>
              <a:ext cx="360040" cy="0"/>
            </a:xfrm>
            <a:prstGeom prst="straightConnector1">
              <a:avLst/>
            </a:prstGeom>
            <a:noFill/>
            <a:ln w="38100">
              <a:solidFill>
                <a:srgbClr val="11FF1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1" name="Straight Arrow Connector 109"/>
            <p:cNvCxnSpPr>
              <a:cxnSpLocks noChangeShapeType="1"/>
            </p:cNvCxnSpPr>
            <p:nvPr/>
          </p:nvCxnSpPr>
          <p:spPr bwMode="auto">
            <a:xfrm>
              <a:off x="7545288" y="2996952"/>
              <a:ext cx="360040" cy="0"/>
            </a:xfrm>
            <a:prstGeom prst="straightConnector1">
              <a:avLst/>
            </a:prstGeom>
            <a:noFill/>
            <a:ln w="38100">
              <a:solidFill>
                <a:srgbClr val="11FF1C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2" name="Straight Arrow Connector 112"/>
            <p:cNvCxnSpPr>
              <a:cxnSpLocks noChangeShapeType="1"/>
            </p:cNvCxnSpPr>
            <p:nvPr/>
          </p:nvCxnSpPr>
          <p:spPr bwMode="auto">
            <a:xfrm flipV="1">
              <a:off x="5097016" y="3068960"/>
              <a:ext cx="648072" cy="864096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03" name="TextBox 18"/>
            <p:cNvSpPr txBox="1">
              <a:spLocks noChangeArrowheads="1"/>
            </p:cNvSpPr>
            <p:nvPr/>
          </p:nvSpPr>
          <p:spPr bwMode="auto">
            <a:xfrm>
              <a:off x="5385068" y="1916832"/>
              <a:ext cx="1610559" cy="5843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000000"/>
                  </a:solidFill>
                </a:rPr>
                <a:t>Germination</a:t>
              </a:r>
            </a:p>
            <a:p>
              <a:pPr algn="ctr" eaLnBrk="1" hangingPunct="1"/>
              <a:r>
                <a:rPr lang="en-US" altLang="en-US" sz="1600">
                  <a:solidFill>
                    <a:srgbClr val="000000"/>
                  </a:solidFill>
                </a:rPr>
                <a:t>Outgrowth</a:t>
              </a:r>
            </a:p>
          </p:txBody>
        </p:sp>
        <p:sp>
          <p:nvSpPr>
            <p:cNvPr id="30804" name="TextBox 118"/>
            <p:cNvSpPr txBox="1">
              <a:spLocks noChangeArrowheads="1"/>
            </p:cNvSpPr>
            <p:nvPr/>
          </p:nvSpPr>
          <p:spPr bwMode="auto">
            <a:xfrm>
              <a:off x="7251975" y="1916832"/>
              <a:ext cx="1975470" cy="584344"/>
            </a:xfrm>
            <a:prstGeom prst="rect">
              <a:avLst/>
            </a:prstGeom>
            <a:noFill/>
            <a:ln w="9525">
              <a:solidFill>
                <a:srgbClr val="11FF1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rgbClr val="000000"/>
                  </a:solidFill>
                </a:rPr>
                <a:t>Multiplication</a:t>
              </a:r>
            </a:p>
            <a:p>
              <a:pPr algn="ctr" eaLnBrk="1" hangingPunct="1"/>
              <a:r>
                <a:rPr lang="en-US" altLang="en-US" sz="1600">
                  <a:solidFill>
                    <a:srgbClr val="000000"/>
                  </a:solidFill>
                </a:rPr>
                <a:t>(visible colony)</a:t>
              </a:r>
            </a:p>
          </p:txBody>
        </p:sp>
      </p:grpSp>
      <p:grpSp>
        <p:nvGrpSpPr>
          <p:cNvPr id="37898" name="Group 21509"/>
          <p:cNvGrpSpPr>
            <a:grpSpLocks/>
          </p:cNvGrpSpPr>
          <p:nvPr/>
        </p:nvGrpSpPr>
        <p:grpSpPr bwMode="auto">
          <a:xfrm>
            <a:off x="0" y="692150"/>
            <a:ext cx="2087563" cy="3889375"/>
            <a:chOff x="-175" y="692353"/>
            <a:chExt cx="2088232" cy="3888775"/>
          </a:xfrm>
        </p:grpSpPr>
        <p:grpSp>
          <p:nvGrpSpPr>
            <p:cNvPr id="30785" name="Group 20"/>
            <p:cNvGrpSpPr>
              <a:grpSpLocks/>
            </p:cNvGrpSpPr>
            <p:nvPr/>
          </p:nvGrpSpPr>
          <p:grpSpPr bwMode="auto">
            <a:xfrm>
              <a:off x="-175" y="692353"/>
              <a:ext cx="2088232" cy="3888775"/>
              <a:chOff x="-175" y="692353"/>
              <a:chExt cx="2088232" cy="3888775"/>
            </a:xfrm>
          </p:grpSpPr>
          <p:grpSp>
            <p:nvGrpSpPr>
              <p:cNvPr id="30787" name="Group 11"/>
              <p:cNvGrpSpPr>
                <a:grpSpLocks/>
              </p:cNvGrpSpPr>
              <p:nvPr/>
            </p:nvGrpSpPr>
            <p:grpSpPr bwMode="auto">
              <a:xfrm>
                <a:off x="488504" y="3356992"/>
                <a:ext cx="1080120" cy="1224136"/>
                <a:chOff x="488504" y="3356992"/>
                <a:chExt cx="1080120" cy="1224136"/>
              </a:xfrm>
            </p:grpSpPr>
            <p:sp>
              <p:nvSpPr>
                <p:cNvPr id="30789" name="Oval 2"/>
                <p:cNvSpPr>
                  <a:spLocks noChangeArrowheads="1"/>
                </p:cNvSpPr>
                <p:nvPr/>
              </p:nvSpPr>
              <p:spPr bwMode="auto">
                <a:xfrm>
                  <a:off x="1280592" y="3429000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0" name="Oval 25"/>
                <p:cNvSpPr>
                  <a:spLocks noChangeArrowheads="1"/>
                </p:cNvSpPr>
                <p:nvPr/>
              </p:nvSpPr>
              <p:spPr bwMode="auto">
                <a:xfrm>
                  <a:off x="920552" y="3717032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1" name="Oval 28"/>
                <p:cNvSpPr>
                  <a:spLocks noChangeArrowheads="1"/>
                </p:cNvSpPr>
                <p:nvPr/>
              </p:nvSpPr>
              <p:spPr bwMode="auto">
                <a:xfrm>
                  <a:off x="488504" y="4077072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2" name="Oval 29"/>
                <p:cNvSpPr>
                  <a:spLocks noChangeArrowheads="1"/>
                </p:cNvSpPr>
                <p:nvPr/>
              </p:nvSpPr>
              <p:spPr bwMode="auto">
                <a:xfrm>
                  <a:off x="560512" y="3356992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93" name="Oval 30"/>
                <p:cNvSpPr>
                  <a:spLocks noChangeArrowheads="1"/>
                </p:cNvSpPr>
                <p:nvPr/>
              </p:nvSpPr>
              <p:spPr bwMode="auto">
                <a:xfrm>
                  <a:off x="1064568" y="4293096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788" name="TextBox 5"/>
              <p:cNvSpPr txBox="1">
                <a:spLocks noChangeArrowheads="1"/>
              </p:cNvSpPr>
              <p:nvPr/>
            </p:nvSpPr>
            <p:spPr bwMode="auto">
              <a:xfrm>
                <a:off x="-175" y="692353"/>
                <a:ext cx="2088232" cy="120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solidFill>
                      <a:srgbClr val="000000"/>
                    </a:solidFill>
                  </a:rPr>
                  <a:t>Spore suspension in buffer or dried on a surface</a:t>
                </a:r>
              </a:p>
            </p:txBody>
          </p:sp>
        </p:grpSp>
        <p:sp>
          <p:nvSpPr>
            <p:cNvPr id="30786" name="Down Arrow 21504"/>
            <p:cNvSpPr>
              <a:spLocks noChangeArrowheads="1"/>
            </p:cNvSpPr>
            <p:nvPr/>
          </p:nvSpPr>
          <p:spPr bwMode="auto">
            <a:xfrm>
              <a:off x="848544" y="2060848"/>
              <a:ext cx="432048" cy="6480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899" name="Group 21510"/>
          <p:cNvGrpSpPr>
            <a:grpSpLocks/>
          </p:cNvGrpSpPr>
          <p:nvPr/>
        </p:nvGrpSpPr>
        <p:grpSpPr bwMode="auto">
          <a:xfrm>
            <a:off x="2144713" y="765175"/>
            <a:ext cx="1295400" cy="3887788"/>
            <a:chOff x="2144663" y="764326"/>
            <a:chExt cx="1296144" cy="3888810"/>
          </a:xfrm>
        </p:grpSpPr>
        <p:grpSp>
          <p:nvGrpSpPr>
            <p:cNvPr id="30765" name="Group 21"/>
            <p:cNvGrpSpPr>
              <a:grpSpLocks/>
            </p:cNvGrpSpPr>
            <p:nvPr/>
          </p:nvGrpSpPr>
          <p:grpSpPr bwMode="auto">
            <a:xfrm>
              <a:off x="2144663" y="764326"/>
              <a:ext cx="1296144" cy="3888810"/>
              <a:chOff x="2144663" y="764326"/>
              <a:chExt cx="1296144" cy="3888810"/>
            </a:xfrm>
          </p:grpSpPr>
          <p:sp>
            <p:nvSpPr>
              <p:cNvPr id="30767" name="TextBox 43"/>
              <p:cNvSpPr txBox="1">
                <a:spLocks noChangeArrowheads="1"/>
              </p:cNvSpPr>
              <p:nvPr/>
            </p:nvSpPr>
            <p:spPr bwMode="auto">
              <a:xfrm>
                <a:off x="2144663" y="764326"/>
                <a:ext cx="1296144" cy="646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solidFill>
                      <a:srgbClr val="000000"/>
                    </a:solidFill>
                  </a:rPr>
                  <a:t>Addition  of active</a:t>
                </a:r>
              </a:p>
            </p:txBody>
          </p:sp>
          <p:grpSp>
            <p:nvGrpSpPr>
              <p:cNvPr id="30768" name="Group 12"/>
              <p:cNvGrpSpPr>
                <a:grpSpLocks/>
              </p:cNvGrpSpPr>
              <p:nvPr/>
            </p:nvGrpSpPr>
            <p:grpSpPr bwMode="auto">
              <a:xfrm>
                <a:off x="2144688" y="3356992"/>
                <a:ext cx="1080120" cy="1296144"/>
                <a:chOff x="2144688" y="3356992"/>
                <a:chExt cx="1080120" cy="1296144"/>
              </a:xfrm>
            </p:grpSpPr>
            <p:sp>
              <p:nvSpPr>
                <p:cNvPr id="30769" name="Oval 31"/>
                <p:cNvSpPr>
                  <a:spLocks noChangeArrowheads="1"/>
                </p:cNvSpPr>
                <p:nvPr/>
              </p:nvSpPr>
              <p:spPr bwMode="auto">
                <a:xfrm>
                  <a:off x="2936776" y="3501008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0" name="Oval 32"/>
                <p:cNvSpPr>
                  <a:spLocks noChangeArrowheads="1"/>
                </p:cNvSpPr>
                <p:nvPr/>
              </p:nvSpPr>
              <p:spPr bwMode="auto">
                <a:xfrm>
                  <a:off x="2576736" y="3789040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1" name="Oval 33"/>
                <p:cNvSpPr>
                  <a:spLocks noChangeArrowheads="1"/>
                </p:cNvSpPr>
                <p:nvPr/>
              </p:nvSpPr>
              <p:spPr bwMode="auto">
                <a:xfrm>
                  <a:off x="2144688" y="4149080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2" name="Oval 34"/>
                <p:cNvSpPr>
                  <a:spLocks noChangeArrowheads="1"/>
                </p:cNvSpPr>
                <p:nvPr/>
              </p:nvSpPr>
              <p:spPr bwMode="auto">
                <a:xfrm>
                  <a:off x="2216696" y="3429000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3" name="Oval 35"/>
                <p:cNvSpPr>
                  <a:spLocks noChangeArrowheads="1"/>
                </p:cNvSpPr>
                <p:nvPr/>
              </p:nvSpPr>
              <p:spPr bwMode="auto">
                <a:xfrm>
                  <a:off x="2720752" y="4365104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4" name="Isosceles Triangle 6"/>
                <p:cNvSpPr>
                  <a:spLocks noChangeArrowheads="1"/>
                </p:cNvSpPr>
                <p:nvPr/>
              </p:nvSpPr>
              <p:spPr bwMode="auto">
                <a:xfrm>
                  <a:off x="2504728" y="335699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5" name="Isosceles Triangle 46"/>
                <p:cNvSpPr>
                  <a:spLocks noChangeArrowheads="1"/>
                </p:cNvSpPr>
                <p:nvPr/>
              </p:nvSpPr>
              <p:spPr bwMode="auto">
                <a:xfrm>
                  <a:off x="2657128" y="350939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6" name="Isosceles Triangle 47"/>
                <p:cNvSpPr>
                  <a:spLocks noChangeArrowheads="1"/>
                </p:cNvSpPr>
                <p:nvPr/>
              </p:nvSpPr>
              <p:spPr bwMode="auto">
                <a:xfrm>
                  <a:off x="2809528" y="366179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7" name="Isosceles Triangle 48"/>
                <p:cNvSpPr>
                  <a:spLocks noChangeArrowheads="1"/>
                </p:cNvSpPr>
                <p:nvPr/>
              </p:nvSpPr>
              <p:spPr bwMode="auto">
                <a:xfrm>
                  <a:off x="2792760" y="4293096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2504728" y="3861048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9" name="Isosceles Triangle 50"/>
                <p:cNvSpPr>
                  <a:spLocks noChangeArrowheads="1"/>
                </p:cNvSpPr>
                <p:nvPr/>
              </p:nvSpPr>
              <p:spPr bwMode="auto">
                <a:xfrm>
                  <a:off x="2216696" y="407707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0" name="Isosceles Triangle 51"/>
                <p:cNvSpPr>
                  <a:spLocks noChangeArrowheads="1"/>
                </p:cNvSpPr>
                <p:nvPr/>
              </p:nvSpPr>
              <p:spPr bwMode="auto">
                <a:xfrm>
                  <a:off x="2720752" y="407707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1" name="Isosceles Triangle 52"/>
                <p:cNvSpPr>
                  <a:spLocks noChangeArrowheads="1"/>
                </p:cNvSpPr>
                <p:nvPr/>
              </p:nvSpPr>
              <p:spPr bwMode="auto">
                <a:xfrm>
                  <a:off x="3080792" y="342900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2" name="Isosceles Triangle 53"/>
                <p:cNvSpPr>
                  <a:spLocks noChangeArrowheads="1"/>
                </p:cNvSpPr>
                <p:nvPr/>
              </p:nvSpPr>
              <p:spPr bwMode="auto">
                <a:xfrm>
                  <a:off x="2648744" y="450912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3" name="Isosceles Triangle 54"/>
                <p:cNvSpPr>
                  <a:spLocks noChangeArrowheads="1"/>
                </p:cNvSpPr>
                <p:nvPr/>
              </p:nvSpPr>
              <p:spPr bwMode="auto">
                <a:xfrm>
                  <a:off x="3008784" y="443711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4" name="Isosceles Triangle 55"/>
                <p:cNvSpPr>
                  <a:spLocks noChangeArrowheads="1"/>
                </p:cNvSpPr>
                <p:nvPr/>
              </p:nvSpPr>
              <p:spPr bwMode="auto">
                <a:xfrm>
                  <a:off x="2936776" y="4005064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766" name="Down Arrow 126"/>
            <p:cNvSpPr>
              <a:spLocks noChangeArrowheads="1"/>
            </p:cNvSpPr>
            <p:nvPr/>
          </p:nvSpPr>
          <p:spPr bwMode="auto">
            <a:xfrm>
              <a:off x="2576736" y="1988840"/>
              <a:ext cx="432048" cy="6480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7900" name="Group 21513"/>
          <p:cNvGrpSpPr>
            <a:grpSpLocks/>
          </p:cNvGrpSpPr>
          <p:nvPr/>
        </p:nvGrpSpPr>
        <p:grpSpPr bwMode="auto">
          <a:xfrm>
            <a:off x="3513138" y="765175"/>
            <a:ext cx="1943100" cy="3959225"/>
            <a:chOff x="3512013" y="764294"/>
            <a:chExt cx="1944588" cy="3960850"/>
          </a:xfrm>
        </p:grpSpPr>
        <p:grpSp>
          <p:nvGrpSpPr>
            <p:cNvPr id="30733" name="Group 22"/>
            <p:cNvGrpSpPr>
              <a:grpSpLocks/>
            </p:cNvGrpSpPr>
            <p:nvPr/>
          </p:nvGrpSpPr>
          <p:grpSpPr bwMode="auto">
            <a:xfrm>
              <a:off x="3512013" y="764294"/>
              <a:ext cx="1944588" cy="3960850"/>
              <a:chOff x="3512013" y="764294"/>
              <a:chExt cx="1944588" cy="3960850"/>
            </a:xfrm>
          </p:grpSpPr>
          <p:sp>
            <p:nvSpPr>
              <p:cNvPr id="30735" name="TextBox 44"/>
              <p:cNvSpPr txBox="1">
                <a:spLocks noChangeArrowheads="1"/>
              </p:cNvSpPr>
              <p:nvPr/>
            </p:nvSpPr>
            <p:spPr bwMode="auto">
              <a:xfrm>
                <a:off x="3512013" y="764294"/>
                <a:ext cx="1944588" cy="369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solidFill>
                      <a:srgbClr val="000000"/>
                    </a:solidFill>
                  </a:rPr>
                  <a:t>Neutralisation</a:t>
                </a:r>
              </a:p>
            </p:txBody>
          </p:sp>
          <p:grpSp>
            <p:nvGrpSpPr>
              <p:cNvPr id="30736" name="Group 13"/>
              <p:cNvGrpSpPr>
                <a:grpSpLocks/>
              </p:cNvGrpSpPr>
              <p:nvPr/>
            </p:nvGrpSpPr>
            <p:grpSpPr bwMode="auto">
              <a:xfrm>
                <a:off x="3728864" y="3356992"/>
                <a:ext cx="1080120" cy="1368152"/>
                <a:chOff x="3728864" y="3356992"/>
                <a:chExt cx="1080120" cy="1368152"/>
              </a:xfrm>
            </p:grpSpPr>
            <p:sp>
              <p:nvSpPr>
                <p:cNvPr id="30737" name="Oval 36"/>
                <p:cNvSpPr>
                  <a:spLocks noChangeArrowheads="1"/>
                </p:cNvSpPr>
                <p:nvPr/>
              </p:nvSpPr>
              <p:spPr bwMode="auto">
                <a:xfrm>
                  <a:off x="4520952" y="3573016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8" name="Oval 37"/>
                <p:cNvSpPr>
                  <a:spLocks noChangeArrowheads="1"/>
                </p:cNvSpPr>
                <p:nvPr/>
              </p:nvSpPr>
              <p:spPr bwMode="auto">
                <a:xfrm>
                  <a:off x="4160912" y="3861048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39" name="Oval 38"/>
                <p:cNvSpPr>
                  <a:spLocks noChangeArrowheads="1"/>
                </p:cNvSpPr>
                <p:nvPr/>
              </p:nvSpPr>
              <p:spPr bwMode="auto">
                <a:xfrm>
                  <a:off x="3728864" y="4221088"/>
                  <a:ext cx="288032" cy="288032"/>
                </a:xfrm>
                <a:prstGeom prst="ellipse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0" name="Oval 39"/>
                <p:cNvSpPr>
                  <a:spLocks noChangeArrowheads="1"/>
                </p:cNvSpPr>
                <p:nvPr/>
              </p:nvSpPr>
              <p:spPr bwMode="auto">
                <a:xfrm>
                  <a:off x="3800872" y="3501008"/>
                  <a:ext cx="288032" cy="288032"/>
                </a:xfrm>
                <a:prstGeom prst="ellipse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1" name="Oval 40"/>
                <p:cNvSpPr>
                  <a:spLocks noChangeArrowheads="1"/>
                </p:cNvSpPr>
                <p:nvPr/>
              </p:nvSpPr>
              <p:spPr bwMode="auto">
                <a:xfrm>
                  <a:off x="4304928" y="4437112"/>
                  <a:ext cx="288032" cy="28803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2" name="Isosceles Triangle 56"/>
                <p:cNvSpPr>
                  <a:spLocks noChangeArrowheads="1"/>
                </p:cNvSpPr>
                <p:nvPr/>
              </p:nvSpPr>
              <p:spPr bwMode="auto">
                <a:xfrm>
                  <a:off x="4088904" y="342900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3" name="Isosceles Triangle 57"/>
                <p:cNvSpPr>
                  <a:spLocks noChangeArrowheads="1"/>
                </p:cNvSpPr>
                <p:nvPr/>
              </p:nvSpPr>
              <p:spPr bwMode="auto">
                <a:xfrm>
                  <a:off x="4241304" y="358140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4" name="Isosceles Triangle 58"/>
                <p:cNvSpPr>
                  <a:spLocks noChangeArrowheads="1"/>
                </p:cNvSpPr>
                <p:nvPr/>
              </p:nvSpPr>
              <p:spPr bwMode="auto">
                <a:xfrm>
                  <a:off x="4393704" y="373380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5" name="Isosceles Triangle 59"/>
                <p:cNvSpPr>
                  <a:spLocks noChangeArrowheads="1"/>
                </p:cNvSpPr>
                <p:nvPr/>
              </p:nvSpPr>
              <p:spPr bwMode="auto">
                <a:xfrm>
                  <a:off x="4376936" y="4365104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6" name="Isosceles Triangle 60"/>
                <p:cNvSpPr>
                  <a:spLocks noChangeArrowheads="1"/>
                </p:cNvSpPr>
                <p:nvPr/>
              </p:nvSpPr>
              <p:spPr bwMode="auto">
                <a:xfrm>
                  <a:off x="4088904" y="378904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7" name="Isosceles Triangle 61"/>
                <p:cNvSpPr>
                  <a:spLocks noChangeArrowheads="1"/>
                </p:cNvSpPr>
                <p:nvPr/>
              </p:nvSpPr>
              <p:spPr bwMode="auto">
                <a:xfrm>
                  <a:off x="3800872" y="4005064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8" name="Isosceles Triangle 62"/>
                <p:cNvSpPr>
                  <a:spLocks noChangeArrowheads="1"/>
                </p:cNvSpPr>
                <p:nvPr/>
              </p:nvSpPr>
              <p:spPr bwMode="auto">
                <a:xfrm>
                  <a:off x="4160912" y="4293096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49" name="Isosceles Triangle 63"/>
                <p:cNvSpPr>
                  <a:spLocks noChangeArrowheads="1"/>
                </p:cNvSpPr>
                <p:nvPr/>
              </p:nvSpPr>
              <p:spPr bwMode="auto">
                <a:xfrm>
                  <a:off x="4736976" y="335699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0" name="Isosceles Triangle 64"/>
                <p:cNvSpPr>
                  <a:spLocks noChangeArrowheads="1"/>
                </p:cNvSpPr>
                <p:nvPr/>
              </p:nvSpPr>
              <p:spPr bwMode="auto">
                <a:xfrm>
                  <a:off x="4232920" y="4581128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1" name="Isosceles Triangle 65"/>
                <p:cNvSpPr>
                  <a:spLocks noChangeArrowheads="1"/>
                </p:cNvSpPr>
                <p:nvPr/>
              </p:nvSpPr>
              <p:spPr bwMode="auto">
                <a:xfrm>
                  <a:off x="4592960" y="4509120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52" name="Isosceles Triangle 66"/>
                <p:cNvSpPr>
                  <a:spLocks noChangeArrowheads="1"/>
                </p:cNvSpPr>
                <p:nvPr/>
              </p:nvSpPr>
              <p:spPr bwMode="auto">
                <a:xfrm>
                  <a:off x="4520952" y="4077072"/>
                  <a:ext cx="72008" cy="7200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" name="Multiply 8"/>
                <p:cNvSpPr/>
                <p:nvPr/>
              </p:nvSpPr>
              <p:spPr bwMode="auto">
                <a:xfrm>
                  <a:off x="4088717" y="3429213"/>
                  <a:ext cx="142984" cy="142934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1" name="Multiply 80"/>
                <p:cNvSpPr/>
                <p:nvPr/>
              </p:nvSpPr>
              <p:spPr bwMode="auto">
                <a:xfrm>
                  <a:off x="4241233" y="3580087"/>
                  <a:ext cx="142984" cy="144521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2" name="Multiply 81"/>
                <p:cNvSpPr/>
                <p:nvPr/>
              </p:nvSpPr>
              <p:spPr bwMode="auto">
                <a:xfrm>
                  <a:off x="4393750" y="3732550"/>
                  <a:ext cx="142984" cy="144521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3" name="Multiply 82"/>
                <p:cNvSpPr/>
                <p:nvPr/>
              </p:nvSpPr>
              <p:spPr bwMode="auto">
                <a:xfrm>
                  <a:off x="4520847" y="4077178"/>
                  <a:ext cx="142984" cy="142934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4" name="Multiply 83"/>
                <p:cNvSpPr/>
                <p:nvPr/>
              </p:nvSpPr>
              <p:spPr bwMode="auto">
                <a:xfrm>
                  <a:off x="4520847" y="3502268"/>
                  <a:ext cx="142984" cy="141346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5" name="Multiply 84"/>
                <p:cNvSpPr/>
                <p:nvPr/>
              </p:nvSpPr>
              <p:spPr bwMode="auto">
                <a:xfrm>
                  <a:off x="3799570" y="4148646"/>
                  <a:ext cx="144574" cy="144521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6" name="Multiply 85"/>
                <p:cNvSpPr/>
                <p:nvPr/>
              </p:nvSpPr>
              <p:spPr bwMode="auto">
                <a:xfrm>
                  <a:off x="4088717" y="3932657"/>
                  <a:ext cx="142984" cy="144521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87" name="Multiply 86"/>
                <p:cNvSpPr/>
                <p:nvPr/>
              </p:nvSpPr>
              <p:spPr bwMode="auto">
                <a:xfrm>
                  <a:off x="4231701" y="4077178"/>
                  <a:ext cx="144574" cy="142934"/>
                </a:xfrm>
                <a:prstGeom prst="mathMultiply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rgbClr val="11FF1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Verdana"/>
                    <a:ea typeface="MS PGothic" charset="0"/>
                    <a:cs typeface="Verdana"/>
                  </a:endParaRPr>
                </a:p>
              </p:txBody>
            </p:sp>
            <p:sp>
              <p:nvSpPr>
                <p:cNvPr id="30761" name="Curved Up Arrow 9"/>
                <p:cNvSpPr>
                  <a:spLocks noChangeArrowheads="1"/>
                </p:cNvSpPr>
                <p:nvPr/>
              </p:nvSpPr>
              <p:spPr bwMode="auto">
                <a:xfrm rot="-1392750">
                  <a:off x="4664968" y="3501008"/>
                  <a:ext cx="144016" cy="72008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  <a:solidFill>
                  <a:srgbClr val="11FF1C"/>
                </a:solidFill>
                <a:ln w="12700">
                  <a:solidFill>
                    <a:srgbClr val="11FF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62" name="Curved Up Arrow 89"/>
                <p:cNvSpPr>
                  <a:spLocks noChangeArrowheads="1"/>
                </p:cNvSpPr>
                <p:nvPr/>
              </p:nvSpPr>
              <p:spPr bwMode="auto">
                <a:xfrm rot="-1392750">
                  <a:off x="4097265" y="3886515"/>
                  <a:ext cx="144016" cy="72008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  <a:solidFill>
                  <a:srgbClr val="11FF1C"/>
                </a:solidFill>
                <a:ln w="12700">
                  <a:solidFill>
                    <a:srgbClr val="11FF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63" name="Curved Up Arrow 90"/>
                <p:cNvSpPr>
                  <a:spLocks noChangeArrowheads="1"/>
                </p:cNvSpPr>
                <p:nvPr/>
              </p:nvSpPr>
              <p:spPr bwMode="auto">
                <a:xfrm rot="-1392750">
                  <a:off x="3737226" y="4102539"/>
                  <a:ext cx="144016" cy="72008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  <a:solidFill>
                  <a:srgbClr val="11FF1C"/>
                </a:solidFill>
                <a:ln w="12700">
                  <a:solidFill>
                    <a:srgbClr val="11FF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64" name="Curved Up Arrow 91"/>
                <p:cNvSpPr>
                  <a:spLocks noChangeArrowheads="1"/>
                </p:cNvSpPr>
                <p:nvPr/>
              </p:nvSpPr>
              <p:spPr bwMode="auto">
                <a:xfrm rot="8678416">
                  <a:off x="4169273" y="4174547"/>
                  <a:ext cx="144016" cy="72008"/>
                </a:xfrm>
                <a:prstGeom prst="curvedUpArrow">
                  <a:avLst>
                    <a:gd name="adj1" fmla="val 25000"/>
                    <a:gd name="adj2" fmla="val 50000"/>
                    <a:gd name="adj3" fmla="val 25000"/>
                  </a:avLst>
                </a:prstGeom>
                <a:solidFill>
                  <a:srgbClr val="11FF1C"/>
                </a:solidFill>
                <a:ln w="12700">
                  <a:solidFill>
                    <a:srgbClr val="11FF1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0734" name="Down Arrow 127"/>
            <p:cNvSpPr>
              <a:spLocks noChangeArrowheads="1"/>
            </p:cNvSpPr>
            <p:nvPr/>
          </p:nvSpPr>
          <p:spPr bwMode="auto">
            <a:xfrm>
              <a:off x="4232920" y="1988840"/>
              <a:ext cx="432048" cy="6480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TextBox 98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30729" name="Pentagon 9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Principles</a:t>
            </a:r>
          </a:p>
        </p:txBody>
      </p:sp>
      <p:sp>
        <p:nvSpPr>
          <p:cNvPr id="30731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073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8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Spor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808038"/>
            <a:ext cx="8778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TextBox 5"/>
          <p:cNvSpPr txBox="1">
            <a:spLocks noChangeArrowheads="1"/>
          </p:cNvSpPr>
          <p:nvPr/>
        </p:nvSpPr>
        <p:spPr bwMode="auto">
          <a:xfrm>
            <a:off x="3867150" y="1311275"/>
            <a:ext cx="1666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Verdana" charset="0"/>
              </a:rPr>
              <a:t>Dormant Spore</a:t>
            </a:r>
            <a:endParaRPr lang="en-US" sz="1600" dirty="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28863" y="3073400"/>
            <a:ext cx="4937125" cy="414338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cs typeface="Verdana"/>
              </a:rPr>
              <a:t>Neutralisation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82975" y="2033588"/>
            <a:ext cx="2519363" cy="414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cs typeface="Verdana"/>
              </a:rPr>
              <a:t>Spore Treatment</a:t>
            </a:r>
          </a:p>
        </p:txBody>
      </p:sp>
      <p:pic>
        <p:nvPicPr>
          <p:cNvPr id="32773" name="Picture 16" descr="Spore stage 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141788"/>
            <a:ext cx="9350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TextBox 17"/>
          <p:cNvSpPr txBox="1">
            <a:spLocks noChangeArrowheads="1"/>
          </p:cNvSpPr>
          <p:nvPr/>
        </p:nvSpPr>
        <p:spPr bwMode="auto">
          <a:xfrm>
            <a:off x="5702300" y="4794250"/>
            <a:ext cx="1406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Germinated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657475" y="4243388"/>
            <a:ext cx="876300" cy="55403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sp>
        <p:nvSpPr>
          <p:cNvPr id="42017" name="TextBox 19"/>
          <p:cNvSpPr txBox="1">
            <a:spLocks noChangeArrowheads="1"/>
          </p:cNvSpPr>
          <p:nvPr/>
        </p:nvSpPr>
        <p:spPr bwMode="auto">
          <a:xfrm>
            <a:off x="2616200" y="4772025"/>
            <a:ext cx="1103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200">
                <a:solidFill>
                  <a:srgbClr val="000000"/>
                </a:solidFill>
                <a:latin typeface="+mn-lt"/>
                <a:cs typeface="Verdana" charset="0"/>
              </a:rPr>
              <a:t>Lysed Spore</a:t>
            </a:r>
            <a:endParaRPr lang="en-US" sz="12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359525" y="3557588"/>
            <a:ext cx="0" cy="519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4703763" y="1638300"/>
            <a:ext cx="0" cy="34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>
            <a:off x="2460625" y="5792788"/>
            <a:ext cx="1190625" cy="7286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 Growth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Sporicidal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4703763" y="2543175"/>
            <a:ext cx="0" cy="404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 bwMode="auto">
          <a:xfrm>
            <a:off x="5745163" y="5792788"/>
            <a:ext cx="1296987" cy="7286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 Growth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Sporicidal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32782" name="Picture 87" descr="Spor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221163"/>
            <a:ext cx="8778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88"/>
          <p:cNvSpPr txBox="1">
            <a:spLocks noChangeArrowheads="1"/>
          </p:cNvSpPr>
          <p:nvPr/>
        </p:nvSpPr>
        <p:spPr bwMode="auto">
          <a:xfrm>
            <a:off x="4084638" y="4786313"/>
            <a:ext cx="1203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Dormant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633913" y="3571875"/>
            <a:ext cx="0" cy="519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797300" y="4076700"/>
            <a:ext cx="3500438" cy="1036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sp>
        <p:nvSpPr>
          <p:cNvPr id="92" name="Multiply 91"/>
          <p:cNvSpPr/>
          <p:nvPr/>
        </p:nvSpPr>
        <p:spPr>
          <a:xfrm>
            <a:off x="4418013" y="3571875"/>
            <a:ext cx="409575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635500" y="5229225"/>
            <a:ext cx="7938" cy="48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Multiply 93"/>
          <p:cNvSpPr/>
          <p:nvPr/>
        </p:nvSpPr>
        <p:spPr>
          <a:xfrm>
            <a:off x="4438650" y="5300663"/>
            <a:ext cx="411163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986213" y="5792788"/>
            <a:ext cx="1150937" cy="7318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 Growth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Sporicidal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3" name="Right Arrow 62"/>
          <p:cNvSpPr/>
          <p:nvPr/>
        </p:nvSpPr>
        <p:spPr bwMode="auto">
          <a:xfrm flipH="1">
            <a:off x="7167563" y="3551238"/>
            <a:ext cx="1609725" cy="446087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Germination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4" name="Right Arrow 63"/>
          <p:cNvSpPr/>
          <p:nvPr/>
        </p:nvSpPr>
        <p:spPr bwMode="auto">
          <a:xfrm flipH="1">
            <a:off x="7167563" y="5237163"/>
            <a:ext cx="1201737" cy="41910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Outgrowth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32792" name="TextBox 64"/>
          <p:cNvSpPr txBox="1">
            <a:spLocks noChangeArrowheads="1"/>
          </p:cNvSpPr>
          <p:nvPr/>
        </p:nvSpPr>
        <p:spPr bwMode="auto">
          <a:xfrm>
            <a:off x="4830763" y="1624013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32793" name="TextBox 68"/>
          <p:cNvSpPr txBox="1">
            <a:spLocks noChangeArrowheads="1"/>
          </p:cNvSpPr>
          <p:nvPr/>
        </p:nvSpPr>
        <p:spPr bwMode="auto">
          <a:xfrm>
            <a:off x="4967288" y="2576513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32794" name="TextBox 75"/>
          <p:cNvSpPr txBox="1">
            <a:spLocks noChangeArrowheads="1"/>
          </p:cNvSpPr>
          <p:nvPr/>
        </p:nvSpPr>
        <p:spPr bwMode="auto">
          <a:xfrm>
            <a:off x="3305175" y="3595688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32795" name="TextBox 81"/>
          <p:cNvSpPr txBox="1">
            <a:spLocks noChangeArrowheads="1"/>
          </p:cNvSpPr>
          <p:nvPr/>
        </p:nvSpPr>
        <p:spPr bwMode="auto">
          <a:xfrm>
            <a:off x="6464300" y="3595688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6.</a:t>
            </a:r>
          </a:p>
        </p:txBody>
      </p:sp>
      <p:sp>
        <p:nvSpPr>
          <p:cNvPr id="32796" name="TextBox 83"/>
          <p:cNvSpPr txBox="1">
            <a:spLocks noChangeArrowheads="1"/>
          </p:cNvSpPr>
          <p:nvPr/>
        </p:nvSpPr>
        <p:spPr bwMode="auto">
          <a:xfrm>
            <a:off x="6713538" y="5300663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7.</a:t>
            </a:r>
          </a:p>
        </p:txBody>
      </p:sp>
      <p:sp>
        <p:nvSpPr>
          <p:cNvPr id="32797" name="TextBox 85"/>
          <p:cNvSpPr txBox="1">
            <a:spLocks noChangeArrowheads="1"/>
          </p:cNvSpPr>
          <p:nvPr/>
        </p:nvSpPr>
        <p:spPr bwMode="auto">
          <a:xfrm>
            <a:off x="4926013" y="5273675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5.</a:t>
            </a:r>
          </a:p>
        </p:txBody>
      </p:sp>
      <p:sp>
        <p:nvSpPr>
          <p:cNvPr id="32798" name="TextBox 86"/>
          <p:cNvSpPr txBox="1">
            <a:spLocks noChangeArrowheads="1"/>
          </p:cNvSpPr>
          <p:nvPr/>
        </p:nvSpPr>
        <p:spPr bwMode="auto">
          <a:xfrm>
            <a:off x="4989513" y="3657600"/>
            <a:ext cx="35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4.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351588" y="5230813"/>
            <a:ext cx="6350" cy="48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ultiply 76"/>
          <p:cNvSpPr/>
          <p:nvPr/>
        </p:nvSpPr>
        <p:spPr>
          <a:xfrm>
            <a:off x="6154738" y="5275263"/>
            <a:ext cx="409575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3038475" y="3557588"/>
            <a:ext cx="0" cy="519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 bwMode="auto">
          <a:xfrm>
            <a:off x="3038475" y="5119688"/>
            <a:ext cx="0" cy="519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61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32804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Principles</a:t>
            </a:r>
          </a:p>
        </p:txBody>
      </p:sp>
      <p:sp>
        <p:nvSpPr>
          <p:cNvPr id="32806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2807" name="Picture 4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8" name="TextBox 1"/>
          <p:cNvSpPr txBox="1">
            <a:spLocks noChangeArrowheads="1"/>
          </p:cNvSpPr>
          <p:nvPr/>
        </p:nvSpPr>
        <p:spPr bwMode="auto">
          <a:xfrm>
            <a:off x="5457825" y="431800"/>
            <a:ext cx="3360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0">
                <a:solidFill>
                  <a:srgbClr val="000000"/>
                </a:solidFill>
              </a:rPr>
              <a:t>Leggett </a:t>
            </a:r>
            <a:r>
              <a:rPr lang="en-US" altLang="en-US" sz="1100" b="0" i="1">
                <a:solidFill>
                  <a:srgbClr val="000000"/>
                </a:solidFill>
              </a:rPr>
              <a:t>et al</a:t>
            </a:r>
            <a:r>
              <a:rPr lang="en-US" altLang="en-US" sz="1100" b="0">
                <a:solidFill>
                  <a:srgbClr val="000000"/>
                </a:solidFill>
              </a:rPr>
              <a:t>. </a:t>
            </a:r>
            <a:r>
              <a:rPr lang="en-US" altLang="en-US" sz="1100" b="0" i="1">
                <a:solidFill>
                  <a:srgbClr val="000000"/>
                </a:solidFill>
              </a:rPr>
              <a:t>J Appl Microbiol, under review</a:t>
            </a:r>
            <a:r>
              <a:rPr lang="en-US" altLang="en-US" sz="1100" b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823913" y="2819400"/>
            <a:ext cx="3384550" cy="504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cs typeface="Verdana"/>
              </a:rPr>
              <a:t>Incomplete / No Neutralisation</a:t>
            </a:r>
            <a:endParaRPr lang="en-US" sz="1600" dirty="0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3470275" y="3341688"/>
            <a:ext cx="0" cy="517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823913" y="3890963"/>
            <a:ext cx="3384550" cy="10366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pic>
        <p:nvPicPr>
          <p:cNvPr id="33796" name="Picture 4" descr="Spor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660400"/>
            <a:ext cx="8778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TextBox 5"/>
          <p:cNvSpPr txBox="1">
            <a:spLocks noChangeArrowheads="1"/>
          </p:cNvSpPr>
          <p:nvPr/>
        </p:nvSpPr>
        <p:spPr bwMode="auto">
          <a:xfrm>
            <a:off x="3867150" y="1163638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  <a:cs typeface="Verdana" charset="0"/>
              </a:rPr>
              <a:t>Dormant Spore</a:t>
            </a:r>
            <a:endParaRPr lang="en-US" sz="1600" dirty="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422775" y="2819400"/>
            <a:ext cx="3741738" cy="492125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cs typeface="Verdana"/>
              </a:rPr>
              <a:t>Neutralisation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82975" y="1885950"/>
            <a:ext cx="2519363" cy="4143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000000"/>
                </a:solidFill>
                <a:cs typeface="Verdana"/>
              </a:rPr>
              <a:t>Spore Treatment</a:t>
            </a:r>
          </a:p>
        </p:txBody>
      </p:sp>
      <p:pic>
        <p:nvPicPr>
          <p:cNvPr id="33800" name="Picture 10" descr="Spor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046538"/>
            <a:ext cx="8778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9" name="TextBox 11"/>
          <p:cNvSpPr txBox="1">
            <a:spLocks noChangeArrowheads="1"/>
          </p:cNvSpPr>
          <p:nvPr/>
        </p:nvSpPr>
        <p:spPr bwMode="auto">
          <a:xfrm>
            <a:off x="2865438" y="4613275"/>
            <a:ext cx="1203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Dormant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pic>
        <p:nvPicPr>
          <p:cNvPr id="33802" name="Picture 12" descr="Spor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043363"/>
            <a:ext cx="8778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1" name="TextBox 13"/>
          <p:cNvSpPr txBox="1">
            <a:spLocks noChangeArrowheads="1"/>
          </p:cNvSpPr>
          <p:nvPr/>
        </p:nvSpPr>
        <p:spPr bwMode="auto">
          <a:xfrm>
            <a:off x="4351338" y="4549775"/>
            <a:ext cx="1719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Partially Germinated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pic>
        <p:nvPicPr>
          <p:cNvPr id="33804" name="Picture 14" descr="Spore stage 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965575"/>
            <a:ext cx="9318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3" name="TextBox 15"/>
          <p:cNvSpPr txBox="1">
            <a:spLocks noChangeArrowheads="1"/>
          </p:cNvSpPr>
          <p:nvPr/>
        </p:nvSpPr>
        <p:spPr bwMode="auto">
          <a:xfrm>
            <a:off x="1155700" y="4618038"/>
            <a:ext cx="1408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Germinated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pic>
        <p:nvPicPr>
          <p:cNvPr id="33806" name="Picture 16" descr="Spore stage 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965575"/>
            <a:ext cx="9350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5" name="TextBox 17"/>
          <p:cNvSpPr txBox="1">
            <a:spLocks noChangeArrowheads="1"/>
          </p:cNvSpPr>
          <p:nvPr/>
        </p:nvSpPr>
        <p:spPr bwMode="auto">
          <a:xfrm>
            <a:off x="6486525" y="4618038"/>
            <a:ext cx="1406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GB" sz="1100">
                <a:solidFill>
                  <a:srgbClr val="000000"/>
                </a:solidFill>
                <a:latin typeface="+mn-lt"/>
                <a:cs typeface="Verdana" charset="0"/>
              </a:rPr>
              <a:t>Germinated Spore</a:t>
            </a:r>
            <a:endParaRPr lang="en-US" sz="110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143750" y="3381375"/>
            <a:ext cx="0" cy="519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ultiply 26"/>
          <p:cNvSpPr/>
          <p:nvPr/>
        </p:nvSpPr>
        <p:spPr bwMode="auto">
          <a:xfrm>
            <a:off x="3265488" y="3384550"/>
            <a:ext cx="411162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138988" y="5043488"/>
            <a:ext cx="0" cy="436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4703763" y="1490663"/>
            <a:ext cx="0" cy="34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3414713" y="5035550"/>
            <a:ext cx="0" cy="4841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1860550" y="3346450"/>
            <a:ext cx="0" cy="5191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>
            <a:off x="1581150" y="5032375"/>
            <a:ext cx="0" cy="517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ultiply 53"/>
          <p:cNvSpPr/>
          <p:nvPr/>
        </p:nvSpPr>
        <p:spPr bwMode="auto">
          <a:xfrm>
            <a:off x="1376363" y="5075238"/>
            <a:ext cx="411162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5284788" y="3344863"/>
            <a:ext cx="0" cy="519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ultiply 55"/>
          <p:cNvSpPr/>
          <p:nvPr/>
        </p:nvSpPr>
        <p:spPr bwMode="auto">
          <a:xfrm>
            <a:off x="5080000" y="3387725"/>
            <a:ext cx="409575" cy="355600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H="1">
            <a:off x="2873375" y="2463800"/>
            <a:ext cx="4129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4703763" y="2351088"/>
            <a:ext cx="0" cy="103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>
            <a:off x="7008813" y="2451100"/>
            <a:ext cx="0" cy="404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2873375" y="2457450"/>
            <a:ext cx="0" cy="4032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 bwMode="auto">
          <a:xfrm>
            <a:off x="895350" y="5645150"/>
            <a:ext cx="1562100" cy="70326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 Growth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Bactericidal/Bacteristatic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2747963" y="5645150"/>
            <a:ext cx="1316037" cy="70326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Normal Growth</a:t>
            </a:r>
          </a:p>
          <a:p>
            <a:pPr algn="ctr">
              <a:defRPr/>
            </a:pPr>
            <a:r>
              <a:rPr lang="en-GB" sz="1200" dirty="0" err="1">
                <a:solidFill>
                  <a:srgbClr val="000000"/>
                </a:solidFill>
                <a:cs typeface="Verdana"/>
              </a:rPr>
              <a:t>Sporistatic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625975" y="5619750"/>
            <a:ext cx="1236663" cy="728663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Normal Growth</a:t>
            </a:r>
            <a:endParaRPr lang="en-US" sz="1200" dirty="0">
              <a:solidFill>
                <a:srgbClr val="000000"/>
              </a:solidFill>
              <a:cs typeface="Verdana"/>
            </a:endParaRPr>
          </a:p>
          <a:p>
            <a:pPr algn="ctr">
              <a:defRPr/>
            </a:pPr>
            <a:r>
              <a:rPr lang="en-GB" sz="1200" dirty="0" err="1">
                <a:solidFill>
                  <a:srgbClr val="000000"/>
                </a:solidFill>
                <a:cs typeface="Verdana"/>
              </a:rPr>
              <a:t>Sporistatic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491288" y="5619750"/>
            <a:ext cx="1239837" cy="7286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Normal Growth</a:t>
            </a:r>
          </a:p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No activity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5284788" y="5035550"/>
            <a:ext cx="0" cy="4841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352925" y="3900488"/>
            <a:ext cx="3811588" cy="10366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Verdana"/>
            </a:endParaRPr>
          </a:p>
        </p:txBody>
      </p:sp>
      <p:sp>
        <p:nvSpPr>
          <p:cNvPr id="41994" name="TextBox 95"/>
          <p:cNvSpPr txBox="1">
            <a:spLocks noChangeArrowheads="1"/>
          </p:cNvSpPr>
          <p:nvPr/>
        </p:nvSpPr>
        <p:spPr bwMode="auto">
          <a:xfrm>
            <a:off x="3594100" y="5116513"/>
            <a:ext cx="657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sz="1600" dirty="0" smtClean="0">
                <a:solidFill>
                  <a:srgbClr val="000000"/>
                </a:solidFill>
                <a:latin typeface="+mn-lt"/>
                <a:cs typeface="Verdana" charset="0"/>
              </a:rPr>
              <a:t>13.*</a:t>
            </a:r>
            <a:endParaRPr lang="en-US" sz="1600" dirty="0">
              <a:solidFill>
                <a:srgbClr val="000000"/>
              </a:solidFill>
              <a:latin typeface="+mn-lt"/>
              <a:cs typeface="Verdana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 flipH="1">
            <a:off x="7734300" y="3375025"/>
            <a:ext cx="1622425" cy="446088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Germination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64" name="Right Arrow 63"/>
          <p:cNvSpPr/>
          <p:nvPr/>
        </p:nvSpPr>
        <p:spPr bwMode="auto">
          <a:xfrm flipH="1">
            <a:off x="8023225" y="5060950"/>
            <a:ext cx="1209675" cy="41910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anchor="ctr"/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cs typeface="Verdana"/>
              </a:rPr>
              <a:t>Outgrowth</a:t>
            </a:r>
            <a:endParaRPr lang="en-US" sz="1200" dirty="0">
              <a:solidFill>
                <a:srgbClr val="000000"/>
              </a:solidFill>
              <a:cs typeface="Verdana"/>
            </a:endParaRPr>
          </a:p>
        </p:txBody>
      </p:sp>
      <p:sp>
        <p:nvSpPr>
          <p:cNvPr id="33831" name="TextBox 1"/>
          <p:cNvSpPr txBox="1">
            <a:spLocks noChangeArrowheads="1"/>
          </p:cNvSpPr>
          <p:nvPr/>
        </p:nvSpPr>
        <p:spPr bwMode="auto">
          <a:xfrm>
            <a:off x="2905125" y="2481263"/>
            <a:ext cx="355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9.</a:t>
            </a:r>
          </a:p>
        </p:txBody>
      </p:sp>
      <p:sp>
        <p:nvSpPr>
          <p:cNvPr id="33832" name="TextBox 64"/>
          <p:cNvSpPr txBox="1">
            <a:spLocks noChangeArrowheads="1"/>
          </p:cNvSpPr>
          <p:nvPr/>
        </p:nvSpPr>
        <p:spPr bwMode="auto">
          <a:xfrm>
            <a:off x="4830763" y="1476375"/>
            <a:ext cx="35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8.</a:t>
            </a:r>
          </a:p>
        </p:txBody>
      </p:sp>
      <p:sp>
        <p:nvSpPr>
          <p:cNvPr id="33833" name="TextBox 65"/>
          <p:cNvSpPr txBox="1">
            <a:spLocks noChangeArrowheads="1"/>
          </p:cNvSpPr>
          <p:nvPr/>
        </p:nvSpPr>
        <p:spPr bwMode="auto">
          <a:xfrm>
            <a:off x="1947863" y="3419475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10.</a:t>
            </a:r>
          </a:p>
        </p:txBody>
      </p:sp>
      <p:sp>
        <p:nvSpPr>
          <p:cNvPr id="33834" name="TextBox 66"/>
          <p:cNvSpPr txBox="1">
            <a:spLocks noChangeArrowheads="1"/>
          </p:cNvSpPr>
          <p:nvPr/>
        </p:nvSpPr>
        <p:spPr bwMode="auto">
          <a:xfrm>
            <a:off x="1792288" y="5075238"/>
            <a:ext cx="51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 11.</a:t>
            </a:r>
          </a:p>
        </p:txBody>
      </p:sp>
      <p:sp>
        <p:nvSpPr>
          <p:cNvPr id="33835" name="TextBox 67"/>
          <p:cNvSpPr txBox="1">
            <a:spLocks noChangeArrowheads="1"/>
          </p:cNvSpPr>
          <p:nvPr/>
        </p:nvSpPr>
        <p:spPr bwMode="auto">
          <a:xfrm>
            <a:off x="3690938" y="3411538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12.</a:t>
            </a:r>
          </a:p>
        </p:txBody>
      </p:sp>
      <p:sp>
        <p:nvSpPr>
          <p:cNvPr id="33836" name="TextBox 68"/>
          <p:cNvSpPr txBox="1">
            <a:spLocks noChangeArrowheads="1"/>
          </p:cNvSpPr>
          <p:nvPr/>
        </p:nvSpPr>
        <p:spPr bwMode="auto">
          <a:xfrm>
            <a:off x="7005638" y="2498725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14.</a:t>
            </a:r>
          </a:p>
        </p:txBody>
      </p:sp>
      <p:sp>
        <p:nvSpPr>
          <p:cNvPr id="33837" name="TextBox 76"/>
          <p:cNvSpPr txBox="1">
            <a:spLocks noChangeArrowheads="1"/>
          </p:cNvSpPr>
          <p:nvPr/>
        </p:nvSpPr>
        <p:spPr bwMode="auto">
          <a:xfrm>
            <a:off x="5516563" y="3411538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15.</a:t>
            </a:r>
          </a:p>
        </p:txBody>
      </p:sp>
      <p:sp>
        <p:nvSpPr>
          <p:cNvPr id="33838" name="TextBox 77"/>
          <p:cNvSpPr txBox="1">
            <a:spLocks noChangeArrowheads="1"/>
          </p:cNvSpPr>
          <p:nvPr/>
        </p:nvSpPr>
        <p:spPr bwMode="auto">
          <a:xfrm>
            <a:off x="5419725" y="5086350"/>
            <a:ext cx="549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16.*</a:t>
            </a:r>
          </a:p>
        </p:txBody>
      </p:sp>
      <p:sp>
        <p:nvSpPr>
          <p:cNvPr id="33839" name="TextBox 81"/>
          <p:cNvSpPr txBox="1">
            <a:spLocks noChangeArrowheads="1"/>
          </p:cNvSpPr>
          <p:nvPr/>
        </p:nvSpPr>
        <p:spPr bwMode="auto">
          <a:xfrm>
            <a:off x="7191375" y="3419475"/>
            <a:ext cx="469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17.</a:t>
            </a:r>
          </a:p>
        </p:txBody>
      </p:sp>
      <p:sp>
        <p:nvSpPr>
          <p:cNvPr id="33840" name="TextBox 82"/>
          <p:cNvSpPr txBox="1">
            <a:spLocks noChangeArrowheads="1"/>
          </p:cNvSpPr>
          <p:nvPr/>
        </p:nvSpPr>
        <p:spPr bwMode="auto">
          <a:xfrm>
            <a:off x="7205663" y="5078413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</a:rPr>
              <a:t>18.</a:t>
            </a:r>
          </a:p>
        </p:txBody>
      </p:sp>
      <p:sp>
        <p:nvSpPr>
          <p:cNvPr id="33841" name="TextBox 4"/>
          <p:cNvSpPr txBox="1">
            <a:spLocks noChangeArrowheads="1"/>
          </p:cNvSpPr>
          <p:nvPr/>
        </p:nvSpPr>
        <p:spPr bwMode="auto">
          <a:xfrm>
            <a:off x="1497013" y="6453188"/>
            <a:ext cx="63452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100">
                <a:latin typeface="Arial" panose="020B0604020202020204" pitchFamily="34" charset="0"/>
              </a:rPr>
              <a:t>* Denotes the requirement for some  additional agent (e.g. lysozyme) to resume germination</a:t>
            </a:r>
          </a:p>
        </p:txBody>
      </p:sp>
      <p:sp>
        <p:nvSpPr>
          <p:cNvPr id="33842" name="TextBox 2"/>
          <p:cNvSpPr txBox="1">
            <a:spLocks noChangeArrowheads="1"/>
          </p:cNvSpPr>
          <p:nvPr/>
        </p:nvSpPr>
        <p:spPr bwMode="auto">
          <a:xfrm>
            <a:off x="8467725" y="59737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843" name="TextBox 61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33844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Principles</a:t>
            </a:r>
          </a:p>
        </p:txBody>
      </p:sp>
      <p:sp>
        <p:nvSpPr>
          <p:cNvPr id="33846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3847" name="Picture 4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48" name="TextBox 1"/>
          <p:cNvSpPr txBox="1">
            <a:spLocks noChangeArrowheads="1"/>
          </p:cNvSpPr>
          <p:nvPr/>
        </p:nvSpPr>
        <p:spPr bwMode="auto">
          <a:xfrm>
            <a:off x="5457825" y="431800"/>
            <a:ext cx="3360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0">
                <a:solidFill>
                  <a:srgbClr val="000000"/>
                </a:solidFill>
              </a:rPr>
              <a:t>Leggett </a:t>
            </a:r>
            <a:r>
              <a:rPr lang="en-US" altLang="en-US" sz="1100" b="0" i="1">
                <a:solidFill>
                  <a:srgbClr val="000000"/>
                </a:solidFill>
              </a:rPr>
              <a:t>et al</a:t>
            </a:r>
            <a:r>
              <a:rPr lang="en-US" altLang="en-US" sz="1100" b="0">
                <a:solidFill>
                  <a:srgbClr val="000000"/>
                </a:solidFill>
              </a:rPr>
              <a:t>. </a:t>
            </a:r>
            <a:r>
              <a:rPr lang="en-US" altLang="en-US" sz="1100" b="0" i="1">
                <a:solidFill>
                  <a:srgbClr val="000000"/>
                </a:solidFill>
              </a:rPr>
              <a:t>J Appl Microbiol, under review</a:t>
            </a:r>
            <a:r>
              <a:rPr lang="en-US" altLang="en-US" sz="1100" b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34826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8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8" name="TextBox 10"/>
          <p:cNvSpPr txBox="1">
            <a:spLocks noChangeArrowheads="1"/>
          </p:cNvSpPr>
          <p:nvPr/>
        </p:nvSpPr>
        <p:spPr bwMode="auto">
          <a:xfrm>
            <a:off x="273050" y="827088"/>
            <a:ext cx="798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Comparison of standard test protocols on sporicidal efficacy</a:t>
            </a:r>
          </a:p>
        </p:txBody>
      </p:sp>
      <p:sp>
        <p:nvSpPr>
          <p:cNvPr id="34819" name="TextBox 13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050" y="1989138"/>
            <a:ext cx="8135938" cy="30257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000000"/>
                </a:solidFill>
              </a:rPr>
              <a:t>EN14347: </a:t>
            </a:r>
            <a:r>
              <a:rPr lang="en-GB" altLang="en-US" sz="1600" b="0">
                <a:solidFill>
                  <a:srgbClr val="000000"/>
                </a:solidFill>
              </a:rPr>
              <a:t>Basic sporicidal activity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Temperature: 20</a:t>
            </a:r>
            <a:r>
              <a:rPr lang="en-US" altLang="en-US" sz="1600" b="0">
                <a:solidFill>
                  <a:srgbClr val="000000"/>
                </a:solidFill>
              </a:rPr>
              <a:t>º</a:t>
            </a:r>
            <a:r>
              <a:rPr lang="en-GB" altLang="en-US" sz="1600" b="0">
                <a:solidFill>
                  <a:srgbClr val="000000"/>
                </a:solidFill>
              </a:rPr>
              <a:t>C; contact time: 5 and 60  min; no soiling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000000"/>
                </a:solidFill>
              </a:rPr>
              <a:t>EN13704</a:t>
            </a:r>
            <a:r>
              <a:rPr lang="en-GB" altLang="en-US" sz="1600" b="0">
                <a:solidFill>
                  <a:srgbClr val="000000"/>
                </a:solidFill>
              </a:rPr>
              <a:t>: Sporicidal suspension test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Temperature: 20</a:t>
            </a:r>
            <a:r>
              <a:rPr lang="en-US" altLang="en-US" sz="1600" b="0">
                <a:solidFill>
                  <a:srgbClr val="000000"/>
                </a:solidFill>
              </a:rPr>
              <a:t>º</a:t>
            </a:r>
            <a:r>
              <a:rPr lang="en-GB" altLang="en-US" sz="1600" b="0">
                <a:solidFill>
                  <a:srgbClr val="000000"/>
                </a:solidFill>
              </a:rPr>
              <a:t>C; contact time: 5 and 60  min; no soiling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000000"/>
                </a:solidFill>
              </a:rPr>
              <a:t>ASTM2197: </a:t>
            </a:r>
            <a:r>
              <a:rPr lang="en-GB" altLang="en-US" sz="1600" b="0">
                <a:solidFill>
                  <a:srgbClr val="000000"/>
                </a:solidFill>
              </a:rPr>
              <a:t>Surface test – stainless steel disk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Temperature: 20</a:t>
            </a:r>
            <a:r>
              <a:rPr lang="en-US" altLang="en-US" sz="1600" b="0">
                <a:solidFill>
                  <a:srgbClr val="000000"/>
                </a:solidFill>
              </a:rPr>
              <a:t>º</a:t>
            </a:r>
            <a:r>
              <a:rPr lang="en-GB" altLang="en-US" sz="1600" b="0">
                <a:solidFill>
                  <a:srgbClr val="000000"/>
                </a:solidFill>
              </a:rPr>
              <a:t>C; contact time: 5 and 60  min; no soiling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000000"/>
                </a:solidFill>
              </a:rPr>
              <a:t>AOAC 996.04</a:t>
            </a:r>
            <a:r>
              <a:rPr lang="en-GB" altLang="en-US" sz="1600" b="0">
                <a:solidFill>
                  <a:srgbClr val="000000"/>
                </a:solidFill>
              </a:rPr>
              <a:t>: Surface test – porcelain carrier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Temperature: 20</a:t>
            </a:r>
            <a:r>
              <a:rPr lang="en-US" altLang="en-US" sz="1600" b="0">
                <a:solidFill>
                  <a:srgbClr val="000000"/>
                </a:solidFill>
              </a:rPr>
              <a:t>º</a:t>
            </a:r>
            <a:r>
              <a:rPr lang="en-GB" altLang="en-US" sz="1600" b="0">
                <a:solidFill>
                  <a:srgbClr val="000000"/>
                </a:solidFill>
              </a:rPr>
              <a:t>C; contact time: 5 and 60  min; no soiling</a:t>
            </a: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273050" y="1341438"/>
            <a:ext cx="6288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en-US" sz="1800"/>
              <a:t>Aims: </a:t>
            </a:r>
            <a:r>
              <a:rPr lang="en-GB" altLang="en-US" sz="1800" b="0"/>
              <a:t>Comparative studies of efficacy test protocols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273050" y="5229225"/>
            <a:ext cx="84963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altLang="en-US" sz="1600" b="0" i="1" dirty="0">
                <a:solidFill>
                  <a:srgbClr val="000000"/>
                </a:solidFill>
              </a:rPr>
              <a:t>Bacillus </a:t>
            </a:r>
            <a:r>
              <a:rPr lang="en-GB" altLang="en-US" sz="1600" b="0" i="1" dirty="0" err="1">
                <a:solidFill>
                  <a:srgbClr val="000000"/>
                </a:solidFill>
              </a:rPr>
              <a:t>subtilis</a:t>
            </a:r>
            <a:r>
              <a:rPr lang="en-GB" altLang="en-US" sz="1600" b="0" dirty="0">
                <a:solidFill>
                  <a:srgbClr val="000000"/>
                </a:solidFill>
              </a:rPr>
              <a:t>: spore preparation according to </a:t>
            </a:r>
            <a:r>
              <a:rPr lang="en-GB" altLang="en-US" sz="1600" b="0" dirty="0" smtClean="0">
                <a:solidFill>
                  <a:srgbClr val="000000"/>
                </a:solidFill>
              </a:rPr>
              <a:t>EN14347 </a:t>
            </a:r>
            <a:r>
              <a:rPr lang="en-GB" altLang="en-US" sz="1600" b="0" dirty="0">
                <a:solidFill>
                  <a:srgbClr val="000000"/>
                </a:solidFill>
              </a:rPr>
              <a:t>protocol</a:t>
            </a:r>
          </a:p>
          <a:p>
            <a:pPr eaLnBrk="1" hangingPunct="1">
              <a:lnSpc>
                <a:spcPct val="140000"/>
              </a:lnSpc>
            </a:pPr>
            <a:r>
              <a:rPr lang="en-GB" altLang="en-US" sz="1600" b="0" i="1" dirty="0">
                <a:solidFill>
                  <a:srgbClr val="000000"/>
                </a:solidFill>
              </a:rPr>
              <a:t>Clostridium </a:t>
            </a:r>
            <a:r>
              <a:rPr lang="en-GB" altLang="en-US" sz="1600" b="0" i="1" dirty="0" err="1">
                <a:solidFill>
                  <a:srgbClr val="000000"/>
                </a:solidFill>
              </a:rPr>
              <a:t>difficile</a:t>
            </a:r>
            <a:r>
              <a:rPr lang="en-GB" altLang="en-US" sz="1600" b="0" dirty="0">
                <a:solidFill>
                  <a:srgbClr val="000000"/>
                </a:solidFill>
              </a:rPr>
              <a:t>: spore preparation according to the </a:t>
            </a:r>
            <a:r>
              <a:rPr lang="en-GB" altLang="en-US" sz="1600" b="0" dirty="0" err="1">
                <a:solidFill>
                  <a:srgbClr val="000000"/>
                </a:solidFill>
              </a:rPr>
              <a:t>Clospore</a:t>
            </a:r>
            <a:r>
              <a:rPr lang="en-GB" altLang="en-US" sz="1600" b="0" dirty="0">
                <a:solidFill>
                  <a:srgbClr val="000000"/>
                </a:solidFill>
              </a:rPr>
              <a:t> protocol</a:t>
            </a:r>
          </a:p>
        </p:txBody>
      </p:sp>
      <p:sp>
        <p:nvSpPr>
          <p:cNvPr id="34823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Effect of test methods on sporicidal activity</a:t>
            </a:r>
          </a:p>
        </p:txBody>
      </p:sp>
      <p:sp>
        <p:nvSpPr>
          <p:cNvPr id="34825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3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0025" y="836613"/>
          <a:ext cx="9505950" cy="5521080"/>
        </p:xfrm>
        <a:graphic>
          <a:graphicData uri="http://schemas.openxmlformats.org/drawingml/2006/table">
            <a:tbl>
              <a:tblPr/>
              <a:tblGrid>
                <a:gridCol w="2520950"/>
                <a:gridCol w="936625"/>
                <a:gridCol w="792163"/>
                <a:gridCol w="863600"/>
                <a:gridCol w="863600"/>
                <a:gridCol w="936625"/>
                <a:gridCol w="792162"/>
                <a:gridCol w="863600"/>
                <a:gridCol w="936625"/>
              </a:tblGrid>
              <a:tr h="431800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min contact time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Log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Reduction (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Gothic" panose="020B0609070205080204" pitchFamily="49" charset="-128"/>
                        </a:rPr>
                        <a:t>±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SD)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188">
                <a:tc row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BIOCIDES/PRODUCTS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Clean condition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BS EN 14347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BS EN 13704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AOAC 966.04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ASTM E2197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Glutaraldehyde - 2%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0.54 (0.26)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1.92 (0.15)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0.27 (0.20)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0.00 (0.40)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-0.41 (0.08)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-0.09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0.49 (0.04)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O.18 (0.03)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Ortho-</a:t>
                      </a: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phthalaldehyde- 0.55%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1.73 (0.27)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1.77 (0.05)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0.65 (0.25)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-0.09 (0.34)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1.76 (0.74)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0.02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1.66 (0.09)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-0.01 (0.02)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Ortho-</a:t>
                      </a: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phthalaldehyde- 0.65%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1.19 (0.29)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1.93 (0.32)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0.73 (0.28)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-0.22 (0.37)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2.35 (0.74)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0.16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1.77 (0.72)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0.02 (0.04)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Didecyldimehtyl ammonium chloride -1%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1.16 (0.35)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1.87 (0.29)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0.11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(0.11)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-0.24 (0.29)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0.11 (0.15)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-0.04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0.05 (0.13)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0.13 (0.05)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Bis(aminopropyl)laurylamine – 1%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0.99  (0.34)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1.87 (0.23)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(0.05)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0.25 (0.57)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-0.10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(0.12)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-0.20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1.15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(0.20)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0.30 (0.02)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Amine -1% + quaternary ammonium- 1%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1.05 (0.66)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0.48 (0.09)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0.15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(0.05)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0.63 (0.15)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0.40 (0.60)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-0.20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0.06 (0.23)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0.31 (0.05)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Anoxy-Twin-1200 ppm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&gt;6.16 (0.25)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&gt;6.81 (0.64)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&gt;5.96 (0.17)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&gt;4.88 (0.10)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3.65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&gt;5.17 (0.77)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&gt;5.31 (0.02)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Aniosept Activ – 2%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 6.44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(0.03)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 6.18  (0.07)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2.15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2.12 (0.11)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4.01 (0.16)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NaOCl 5000 ppm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&gt;6.16 (0.25)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1.36 (0.06)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&gt;5.96 (0.17)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1.36 (0.14)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0.95 (0.00)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&gt;5.83 (0.00)</a:t>
                      </a:r>
                    </a:p>
                  </a:txBody>
                  <a:tcPr marL="91449" marR="91449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0.38 (0.03)</a:t>
                      </a:r>
                    </a:p>
                  </a:txBody>
                  <a:tcPr marL="91449" marR="91449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5962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Effect of test methods on sporicidal activity</a:t>
            </a:r>
          </a:p>
        </p:txBody>
      </p:sp>
      <p:sp>
        <p:nvSpPr>
          <p:cNvPr id="35964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5965" name="Picture 4" descr="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3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0025" y="846138"/>
          <a:ext cx="9505950" cy="5607860"/>
        </p:xfrm>
        <a:graphic>
          <a:graphicData uri="http://schemas.openxmlformats.org/drawingml/2006/table">
            <a:tbl>
              <a:tblPr/>
              <a:tblGrid>
                <a:gridCol w="2501900"/>
                <a:gridCol w="750888"/>
                <a:gridCol w="833437"/>
                <a:gridCol w="833438"/>
                <a:gridCol w="917575"/>
                <a:gridCol w="917575"/>
                <a:gridCol w="915987"/>
                <a:gridCol w="917575"/>
                <a:gridCol w="917575"/>
              </a:tblGrid>
              <a:tr h="45243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60 min contact time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Log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Reduction (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Gothic" panose="020B0609070205080204" pitchFamily="49" charset="-128"/>
                        </a:rPr>
                        <a:t>±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SD)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725">
                <a:tc row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BIOCIDES/PRODUCTS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Clean condition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BS EN 14347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BS EN 13704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AOAC 966.04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ASTM E2197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C. diff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B. sub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Glutaraldehyde - 2%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1.87 (0.50)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0.56  (0.03)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1.57 (0.12)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0.44 (0.47)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1.60 (0.22)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0.12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1.17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0.66 (0.06)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Ortho-</a:t>
                      </a: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phthalaldehyde- 0.55%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&gt;6.11 (0.33)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0.62 (0.11)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&gt;5.96 (0.17)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0.48 (0.63)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0.19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5.83 (0.02)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0.29 (0.06)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Ortho-</a:t>
                      </a: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phthalaldehyde- 0.65%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&gt;6.11 (0.33)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0.56 (0.07)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&gt;5.96 (0.17)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0.77 (0.39)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0.12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&gt;5.83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0.20 (0.09)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Didecyldimehtyl ammonium chloride -1%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2.31 (0.45)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0.70 (0.16)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0.23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(0.09)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0.07 (0.72)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0.44 (0.20)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0.54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0.39 (0.30)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0.41 (0.05)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Bis(aminopropyl)laurylamine – 1%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3.22 (0.55)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0.69 (0.05)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0.25 (0.09)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0.60 (0.54)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-0.08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(0.17)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-0.07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1.22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(020)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0.40 (0.10)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15938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Amine -1% + quaternary ammonium- 1%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0.90 (0.20)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1.02 (0.16)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0.03 (0.03)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0.68 (0.01)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0.44 (0.04)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0.11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0.23 (0.17)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0.48 (0.10)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Anoxy-Twin-1200 ppm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&gt;6.11 (0.33)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&gt;6.27 (0.00)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&gt;5.96 (0.17)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&gt;4.88 (0.10)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&gt;5.81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&gt;5.83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&gt;5.31 (0.02)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Aniosept Activ – 2%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4.12 (0.60)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3.54 (0.15)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&gt;6.44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(0.03)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&gt;6.18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 (0.07)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&gt;5.81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&gt;5.83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5.06 (0.24)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487363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NaOCl 5000 ppm </a:t>
                      </a:r>
                      <a:endParaRPr kumimoji="0" lang="en-GB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&gt;6.11 (0.33)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&gt;6.27 (0.00)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5.96 (0.17)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&gt;4.88 (0.10)</a:t>
                      </a: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5.05 (0.08)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&gt;5.81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&gt;5.83 (0.00)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4.28 (0.07)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</a:tbl>
          </a:graphicData>
        </a:graphic>
      </p:graphicFrame>
      <p:sp>
        <p:nvSpPr>
          <p:cNvPr id="36986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Effect of test methods on sporicidal activity</a:t>
            </a:r>
          </a:p>
        </p:txBody>
      </p:sp>
      <p:sp>
        <p:nvSpPr>
          <p:cNvPr id="36988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6989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1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3794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4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5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51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0" name="TextBox 13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37891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Chemical neutralisation of amines/QAC</a:t>
            </a:r>
          </a:p>
        </p:txBody>
      </p:sp>
      <p:sp>
        <p:nvSpPr>
          <p:cNvPr id="37893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8588" y="1139825"/>
          <a:ext cx="8712200" cy="2004074"/>
        </p:xfrm>
        <a:graphic>
          <a:graphicData uri="http://schemas.openxmlformats.org/drawingml/2006/table">
            <a:tbl>
              <a:tblPr/>
              <a:tblGrid>
                <a:gridCol w="1579562"/>
                <a:gridCol w="796925"/>
                <a:gridCol w="792163"/>
                <a:gridCol w="863600"/>
                <a:gridCol w="792162"/>
                <a:gridCol w="792163"/>
                <a:gridCol w="792162"/>
                <a:gridCol w="792163"/>
                <a:gridCol w="790575"/>
                <a:gridCol w="720725"/>
              </a:tblGrid>
              <a:tr h="3714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Log</a:t>
                      </a:r>
                      <a:r>
                        <a:rPr kumimoji="0" lang="en-GB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10 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Reduction (SD)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Didecyldimehtyl ammonium chloride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Bis(aminopropyl) laurylamine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Amine + quaternary ammonium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2%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Neutralisation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0.28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0.30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0.31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Filtration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0.25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0.48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0.86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0.46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39064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65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66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67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4" name="TextBox 13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38915" name="Pentagon 6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4850" y="0"/>
            <a:ext cx="61483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/>
              <a:t>TESTS FOR SPORICIDAL ACTIVITY</a:t>
            </a:r>
          </a:p>
          <a:p>
            <a:pPr marL="0" indent="0">
              <a:defRPr/>
            </a:pPr>
            <a:r>
              <a:rPr lang="en-GB" sz="1800" b="0" dirty="0" smtClean="0"/>
              <a:t>Chemical neutralisation of amines/QAC</a:t>
            </a:r>
          </a:p>
        </p:txBody>
      </p:sp>
      <p:sp>
        <p:nvSpPr>
          <p:cNvPr id="38917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0388" y="981075"/>
          <a:ext cx="7848599" cy="519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79"/>
                <a:gridCol w="720055"/>
                <a:gridCol w="792061"/>
                <a:gridCol w="814067"/>
                <a:gridCol w="842061"/>
                <a:gridCol w="792061"/>
                <a:gridCol w="936071"/>
                <a:gridCol w="1008078"/>
                <a:gridCol w="864066"/>
              </a:tblGrid>
              <a:tr h="370795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Filtration</a:t>
                      </a:r>
                      <a:r>
                        <a:rPr lang="en-GB" sz="1400" dirty="0" smtClean="0">
                          <a:effectLst/>
                          <a:latin typeface="Verdana"/>
                          <a:cs typeface="Verdana"/>
                        </a:rPr>
                        <a:t> </a:t>
                      </a:r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Neutralisation</a:t>
                      </a:r>
                      <a:r>
                        <a:rPr lang="en-GB" sz="1400" dirty="0" smtClean="0">
                          <a:effectLst/>
                          <a:latin typeface="Verdana"/>
                          <a:cs typeface="Verdana"/>
                        </a:rPr>
                        <a:t> </a:t>
                      </a:r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Dilution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Neat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-1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-2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-3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Neat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-1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-2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-3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95">
                <a:tc gridSpan="9"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Didecyldimehtyl</a:t>
                      </a:r>
                      <a:r>
                        <a:rPr lang="en-GB" sz="1400" b="1" baseline="0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ammonium chloride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0.5%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294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1%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280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 gridSpan="9"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Bis</a:t>
                      </a:r>
                      <a:r>
                        <a:rPr lang="en-GB" sz="1400" b="1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(</a:t>
                      </a:r>
                      <a:r>
                        <a:rPr lang="en-GB" sz="1400" b="1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aminopropyl</a:t>
                      </a:r>
                      <a:r>
                        <a:rPr lang="en-GB" sz="1400" b="1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) </a:t>
                      </a:r>
                      <a:r>
                        <a:rPr lang="en-GB" sz="1400" b="1" dirty="0" err="1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laurylamine</a:t>
                      </a:r>
                      <a:endParaRPr lang="en-GB" sz="1400" b="1" dirty="0" smtClean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0.5%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1%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101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298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 gridSpan="9"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  <a:latin typeface="Verdana"/>
                          <a:ea typeface="Times New Roman"/>
                          <a:cs typeface="Verdana"/>
                        </a:rPr>
                        <a:t>Amine + quaternary ammonium</a:t>
                      </a:r>
                    </a:p>
                  </a:txBody>
                  <a:tcPr marL="91437" marR="91437" marT="45714" marB="4571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0.5%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1%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795">
                <a:tc>
                  <a:txBody>
                    <a:bodyPr/>
                    <a:lstStyle/>
                    <a:p>
                      <a:pPr marL="2114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2% </a:t>
                      </a:r>
                      <a:endParaRPr lang="en-GB" sz="1400" b="1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&gt;300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199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0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276</a:t>
                      </a:r>
                      <a:endParaRPr lang="en-GB" sz="1400" dirty="0"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9"/>
          <p:cNvSpPr txBox="1">
            <a:spLocks noChangeArrowheads="1"/>
          </p:cNvSpPr>
          <p:nvPr/>
        </p:nvSpPr>
        <p:spPr bwMode="auto">
          <a:xfrm>
            <a:off x="1065213" y="1252538"/>
            <a:ext cx="75596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Endospores &amp; susceptibility to biocides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Tests for sporicidal activity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Impact of targeting endospores on formulation design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Sporicides and surface applications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2388" y="44450"/>
            <a:ext cx="2092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/>
              <a:t>OVERVIEW</a:t>
            </a:r>
          </a:p>
        </p:txBody>
      </p:sp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12" name="Pentagon 2"/>
          <p:cNvSpPr>
            <a:spLocks noChangeArrowheads="1"/>
          </p:cNvSpPr>
          <p:nvPr/>
        </p:nvSpPr>
        <p:spPr bwMode="auto">
          <a:xfrm>
            <a:off x="273050" y="1323975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6" name="Pentagon 15"/>
          <p:cNvSpPr/>
          <p:nvPr/>
        </p:nvSpPr>
        <p:spPr bwMode="auto">
          <a:xfrm>
            <a:off x="273050" y="1989138"/>
            <a:ext cx="647700" cy="36036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Verdana"/>
              <a:ea typeface="MS PGothic" charset="0"/>
              <a:cs typeface="Verdana"/>
            </a:endParaRPr>
          </a:p>
        </p:txBody>
      </p:sp>
      <p:sp>
        <p:nvSpPr>
          <p:cNvPr id="17414" name="Pentagon 16"/>
          <p:cNvSpPr>
            <a:spLocks noChangeArrowheads="1"/>
          </p:cNvSpPr>
          <p:nvPr/>
        </p:nvSpPr>
        <p:spPr bwMode="auto">
          <a:xfrm>
            <a:off x="273050" y="2636838"/>
            <a:ext cx="647700" cy="360362"/>
          </a:xfrm>
          <a:prstGeom prst="homePlate">
            <a:avLst>
              <a:gd name="adj" fmla="val 4992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5" name="Pentagon 17"/>
          <p:cNvSpPr>
            <a:spLocks noChangeArrowheads="1"/>
          </p:cNvSpPr>
          <p:nvPr/>
        </p:nvSpPr>
        <p:spPr bwMode="auto">
          <a:xfrm>
            <a:off x="273050" y="3573463"/>
            <a:ext cx="647700" cy="393700"/>
          </a:xfrm>
          <a:prstGeom prst="homePlate">
            <a:avLst>
              <a:gd name="adj" fmla="val 50269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6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grpSp>
        <p:nvGrpSpPr>
          <p:cNvPr id="17417" name="Group 2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1741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6"/>
          <p:cNvSpPr txBox="1">
            <a:spLocks noChangeArrowheads="1"/>
          </p:cNvSpPr>
          <p:nvPr/>
        </p:nvSpPr>
        <p:spPr bwMode="auto">
          <a:xfrm>
            <a:off x="1497013" y="1916113"/>
            <a:ext cx="4392612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</a:rPr>
              <a:t>IMPACT OF TARGETING ENDOSPORES ON FORMULATION DESIGN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916113"/>
            <a:ext cx="26543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39940" name="Pentagon 5"/>
          <p:cNvSpPr>
            <a:spLocks noChangeArrowheads="1"/>
          </p:cNvSpPr>
          <p:nvPr/>
        </p:nvSpPr>
        <p:spPr bwMode="auto">
          <a:xfrm>
            <a:off x="560388" y="2854325"/>
            <a:ext cx="647700" cy="358775"/>
          </a:xfrm>
          <a:prstGeom prst="homePlate">
            <a:avLst>
              <a:gd name="adj" fmla="val 50147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41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3994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8950" y="935038"/>
          <a:ext cx="7705725" cy="1703389"/>
        </p:xfrm>
        <a:graphic>
          <a:graphicData uri="http://schemas.openxmlformats.org/drawingml/2006/table">
            <a:tbl>
              <a:tblPr/>
              <a:tblGrid>
                <a:gridCol w="2133600"/>
                <a:gridCol w="5572125"/>
              </a:tblGrid>
              <a:tr h="4365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FACTORS INHERENT TO THE BIOCIDE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Concentration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Concentration exponent (</a:t>
                      </a:r>
                      <a:r>
                        <a:rPr kumimoji="0" lang="el-G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η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) 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8325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Formulation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Including pH, surfactants, ion chelators etc.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Ingredients (compatibility)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950" y="2978150"/>
            <a:ext cx="7632700" cy="3259138"/>
          </a:xfrm>
          <a:prstGeom prst="rect">
            <a:avLst/>
          </a:prstGeom>
          <a:noFill/>
          <a:ln>
            <a:noFill/>
          </a:ln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Improving penetration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</a:rPr>
              <a:t>Spore coats/cortex – surfactants/wetting agents?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endParaRPr lang="en-US" altLang="en-US" sz="1800" b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Triggering germination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</a:rPr>
              <a:t>Germinants – correct combination 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</a:rPr>
              <a:t>Targeting cortex – enzymes?</a:t>
            </a:r>
          </a:p>
          <a:p>
            <a:pPr eaLnBrk="1" hangingPunct="1">
              <a:lnSpc>
                <a:spcPct val="120000"/>
              </a:lnSpc>
            </a:pPr>
            <a:endParaRPr lang="en-US" altLang="en-US" sz="1800" b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Enhancing spore mechanical removal from surfaces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</a:rPr>
              <a:t>Exosporium? –surfactants/ wetting agents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altLang="en-US" sz="1600" b="0">
                <a:solidFill>
                  <a:srgbClr val="000000"/>
                </a:solidFill>
              </a:rPr>
              <a:t>Aggregates</a:t>
            </a:r>
          </a:p>
        </p:txBody>
      </p:sp>
      <p:sp>
        <p:nvSpPr>
          <p:cNvPr id="40972" name="TextBox 7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20</a:t>
            </a:r>
          </a:p>
        </p:txBody>
      </p:sp>
      <p:grpSp>
        <p:nvGrpSpPr>
          <p:cNvPr id="40973" name="Group 15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4097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74" name="Text Box 3"/>
          <p:cNvSpPr txBox="1">
            <a:spLocks noChangeArrowheads="1"/>
          </p:cNvSpPr>
          <p:nvPr/>
        </p:nvSpPr>
        <p:spPr bwMode="auto">
          <a:xfrm>
            <a:off x="704850" y="0"/>
            <a:ext cx="7561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AND FORMULATION DESIGN</a:t>
            </a:r>
          </a:p>
          <a:p>
            <a:r>
              <a:rPr lang="en-GB" altLang="en-US" sz="1800" b="0">
                <a:solidFill>
                  <a:srgbClr val="000000"/>
                </a:solidFill>
              </a:rPr>
              <a:t>Considerations about a product </a:t>
            </a:r>
          </a:p>
        </p:txBody>
      </p:sp>
      <p:sp>
        <p:nvSpPr>
          <p:cNvPr id="40975" name="Pentagon 42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50001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976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4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21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15925" y="2924175"/>
          <a:ext cx="7850188" cy="3143631"/>
        </p:xfrm>
        <a:graphic>
          <a:graphicData uri="http://schemas.openxmlformats.org/drawingml/2006/table">
            <a:tbl>
              <a:tblPr/>
              <a:tblGrid>
                <a:gridCol w="1800225"/>
                <a:gridCol w="1441450"/>
                <a:gridCol w="4608513"/>
              </a:tblGrid>
              <a:tr h="736600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B. subtilis s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train name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Strain </a:t>
                      </a: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abbreviation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Strain description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B. subtilis 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PS533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Wild-type strain carrying plasmid pUB110, which contains a kanamycin resistance marker. 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B. subtilis 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PS578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kumimoji="0" lang="en-GB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β</a:t>
                      </a:r>
                      <a:r>
                        <a:rPr kumimoji="0" lang="en-GB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Two genes (</a:t>
                      </a: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sspA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and </a:t>
                      </a: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sspB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) that encode the two major α/β-type SASP were deleted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B. subtilis 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PS3394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cotE</a:t>
                      </a:r>
                      <a:r>
                        <a:rPr kumimoji="0" lang="en-GB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Strain PS3394 carries pUB110 and contains a tetracycline resistance cassette inactivating the </a:t>
                      </a:r>
                      <a:r>
                        <a:rPr kumimoji="0" lang="en-GB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cotE</a:t>
                      </a: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 gene essential for proper spore coat assembly.</a:t>
                      </a: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8950" y="935038"/>
          <a:ext cx="7705725" cy="1703389"/>
        </p:xfrm>
        <a:graphic>
          <a:graphicData uri="http://schemas.openxmlformats.org/drawingml/2006/table">
            <a:tbl>
              <a:tblPr/>
              <a:tblGrid>
                <a:gridCol w="2133600"/>
                <a:gridCol w="5572125"/>
              </a:tblGrid>
              <a:tr h="4365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FACTORS INHERENT TO THE BIOCIDE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Concentration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Concentration exponent (</a:t>
                      </a:r>
                      <a:r>
                        <a:rPr kumimoji="0" lang="el-G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η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) 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8325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Formulation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Including pH, surfactants, ion chelators etc.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marL="1809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Ingredients (compatibility)</a:t>
                      </a:r>
                    </a:p>
                  </a:txBody>
                  <a:tcPr marL="7397" marR="7397" marT="73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42018" name="Group 19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42022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19" name="Text Box 3"/>
          <p:cNvSpPr txBox="1">
            <a:spLocks noChangeArrowheads="1"/>
          </p:cNvSpPr>
          <p:nvPr/>
        </p:nvSpPr>
        <p:spPr bwMode="auto">
          <a:xfrm>
            <a:off x="704850" y="0"/>
            <a:ext cx="7561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AND FORMULATION DESIGN</a:t>
            </a:r>
          </a:p>
          <a:p>
            <a:r>
              <a:rPr lang="en-GB" altLang="en-US" sz="1800" b="0">
                <a:solidFill>
                  <a:srgbClr val="000000"/>
                </a:solidFill>
              </a:rPr>
              <a:t>Considerations about a product </a:t>
            </a:r>
          </a:p>
        </p:txBody>
      </p:sp>
      <p:sp>
        <p:nvSpPr>
          <p:cNvPr id="42020" name="Pentagon 42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50001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2021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43010" name="TextBox 15"/>
          <p:cNvSpPr txBox="1">
            <a:spLocks noChangeArrowheads="1"/>
          </p:cNvSpPr>
          <p:nvPr/>
        </p:nvSpPr>
        <p:spPr bwMode="auto">
          <a:xfrm>
            <a:off x="344488" y="836613"/>
            <a:ext cx="7993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b="0"/>
              <a:t>Excipients altering the activity of XX (-%) against spores of </a:t>
            </a:r>
            <a:r>
              <a:rPr lang="en-GB" altLang="en-US" sz="1400" b="0" i="1"/>
              <a:t>B. subtilis </a:t>
            </a:r>
            <a:r>
              <a:rPr lang="en-GB" altLang="en-US" sz="1400" b="0"/>
              <a:t>PS3394(cotE-)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6" t="40138" r="76" b="27203"/>
          <a:stretch>
            <a:fillRect/>
          </a:stretch>
        </p:blipFill>
        <p:spPr bwMode="auto">
          <a:xfrm>
            <a:off x="5637213" y="1628775"/>
            <a:ext cx="6842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Group 26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4303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7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8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39" name="Picture 4" descr="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598489" y="1052512"/>
            <a:ext cx="5794374" cy="2484438"/>
            <a:chOff x="598462" y="1304112"/>
            <a:chExt cx="5794698" cy="2484928"/>
          </a:xfrm>
        </p:grpSpPr>
        <p:pic>
          <p:nvPicPr>
            <p:cNvPr id="4302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0" t="14903" r="13069" b="48955"/>
            <a:stretch>
              <a:fillRect/>
            </a:stretch>
          </p:blipFill>
          <p:spPr bwMode="auto">
            <a:xfrm>
              <a:off x="977681" y="1520147"/>
              <a:ext cx="4630155" cy="15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TextBox 16"/>
            <p:cNvSpPr txBox="1">
              <a:spLocks noChangeArrowheads="1"/>
            </p:cNvSpPr>
            <p:nvPr/>
          </p:nvSpPr>
          <p:spPr bwMode="auto">
            <a:xfrm rot="16200000">
              <a:off x="-263916" y="2166490"/>
              <a:ext cx="2124887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000" b="0" dirty="0"/>
                <a:t>Log</a:t>
              </a:r>
              <a:r>
                <a:rPr lang="en-GB" altLang="en-US" sz="1000" b="0" baseline="-25000" dirty="0"/>
                <a:t>10</a:t>
              </a:r>
              <a:r>
                <a:rPr lang="en-GB" altLang="en-US" sz="1000" b="0" dirty="0"/>
                <a:t> reduction in spores/mL relative to PAA only</a:t>
              </a:r>
            </a:p>
          </p:txBody>
        </p:sp>
        <p:sp>
          <p:nvSpPr>
            <p:cNvPr id="43030" name="TextBox 17"/>
            <p:cNvSpPr txBox="1">
              <a:spLocks noChangeArrowheads="1"/>
            </p:cNvSpPr>
            <p:nvPr/>
          </p:nvSpPr>
          <p:spPr bwMode="auto">
            <a:xfrm>
              <a:off x="1150228" y="2992606"/>
              <a:ext cx="495452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039813" eaLnBrk="0" hangingPunct="0"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defTabSz="1039813" eaLnBrk="0" hangingPunct="0"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defTabSz="1039813" eaLnBrk="0" hangingPunct="0"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defTabSz="1039813" eaLnBrk="0" hangingPunct="0"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defTabSz="1039813" eaLnBrk="0" hangingPunct="0"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1039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1039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1039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1039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7800" algn="l"/>
                  <a:tab pos="719138" algn="l"/>
                  <a:tab pos="1341438" algn="l"/>
                  <a:tab pos="1971675" algn="l"/>
                  <a:tab pos="2601913" algn="l"/>
                  <a:tab pos="3232150" algn="l"/>
                  <a:tab pos="38544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900" b="0"/>
                <a:t>	aaa	bbb	ccc	ddd	eee	fff	ggg</a:t>
              </a:r>
            </a:p>
          </p:txBody>
        </p:sp>
        <p:sp>
          <p:nvSpPr>
            <p:cNvPr id="43031" name="Rectangle 1"/>
            <p:cNvSpPr>
              <a:spLocks noChangeArrowheads="1"/>
            </p:cNvSpPr>
            <p:nvPr/>
          </p:nvSpPr>
          <p:spPr bwMode="auto">
            <a:xfrm>
              <a:off x="1440160" y="3419708"/>
              <a:ext cx="495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63638" algn="l"/>
                  <a:tab pos="2424113" algn="l"/>
                  <a:tab pos="32321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900" b="0">
                  <a:solidFill>
                    <a:srgbClr val="000000"/>
                  </a:solidFill>
                </a:rPr>
                <a:t>Amphoteric 	Alkalinity Source	Solvent	Chelator</a:t>
              </a:r>
            </a:p>
            <a:p>
              <a:pPr eaLnBrk="1" hangingPunct="1"/>
              <a:r>
                <a:rPr lang="en-GB" altLang="en-US" sz="900" b="0">
                  <a:solidFill>
                    <a:srgbClr val="000000"/>
                  </a:solidFill>
                </a:rPr>
                <a:t>Surfactants</a:t>
              </a:r>
            </a:p>
          </p:txBody>
        </p:sp>
        <p:sp>
          <p:nvSpPr>
            <p:cNvPr id="43032" name="Left Brace 2"/>
            <p:cNvSpPr>
              <a:spLocks/>
            </p:cNvSpPr>
            <p:nvPr/>
          </p:nvSpPr>
          <p:spPr bwMode="auto">
            <a:xfrm rot="-5400000">
              <a:off x="1784648" y="2780928"/>
              <a:ext cx="144016" cy="115212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3033" name="Left Brace 26"/>
            <p:cNvSpPr>
              <a:spLocks/>
            </p:cNvSpPr>
            <p:nvPr/>
          </p:nvSpPr>
          <p:spPr bwMode="auto">
            <a:xfrm rot="-5400000">
              <a:off x="3008784" y="2780928"/>
              <a:ext cx="144016" cy="115212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3034" name="Left Brace 27"/>
            <p:cNvSpPr>
              <a:spLocks/>
            </p:cNvSpPr>
            <p:nvPr/>
          </p:nvSpPr>
          <p:spPr bwMode="auto">
            <a:xfrm rot="-5400000">
              <a:off x="4953000" y="2780929"/>
              <a:ext cx="144016" cy="115212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3035" name="Left Brace 28"/>
            <p:cNvSpPr>
              <a:spLocks/>
            </p:cNvSpPr>
            <p:nvPr/>
          </p:nvSpPr>
          <p:spPr bwMode="auto">
            <a:xfrm rot="-5400000">
              <a:off x="4016896" y="3068961"/>
              <a:ext cx="144015" cy="576064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43014" name="Group 7"/>
          <p:cNvGrpSpPr>
            <a:grpSpLocks/>
          </p:cNvGrpSpPr>
          <p:nvPr/>
        </p:nvGrpSpPr>
        <p:grpSpPr bwMode="auto">
          <a:xfrm>
            <a:off x="2820988" y="3644900"/>
            <a:ext cx="5948362" cy="2889250"/>
            <a:chOff x="2820990" y="3644898"/>
            <a:chExt cx="5948434" cy="2889738"/>
          </a:xfrm>
        </p:grpSpPr>
        <p:grpSp>
          <p:nvGrpSpPr>
            <p:cNvPr id="43020" name="Group 2"/>
            <p:cNvGrpSpPr>
              <a:grpSpLocks/>
            </p:cNvGrpSpPr>
            <p:nvPr/>
          </p:nvGrpSpPr>
          <p:grpSpPr bwMode="auto">
            <a:xfrm>
              <a:off x="2820990" y="3644898"/>
              <a:ext cx="5948434" cy="2304316"/>
              <a:chOff x="2820498" y="3645024"/>
              <a:chExt cx="5948298" cy="2304557"/>
            </a:xfrm>
          </p:grpSpPr>
          <p:sp>
            <p:nvSpPr>
              <p:cNvPr id="43023" name="TextBox 20"/>
              <p:cNvSpPr txBox="1">
                <a:spLocks noChangeArrowheads="1"/>
              </p:cNvSpPr>
              <p:nvPr/>
            </p:nvSpPr>
            <p:spPr bwMode="auto">
              <a:xfrm>
                <a:off x="3224307" y="3645024"/>
                <a:ext cx="5544489" cy="60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GB" altLang="en-US" sz="1400" b="0"/>
                  <a:t>Excipients altering the activity of XX (-%) against spores of </a:t>
                </a:r>
                <a:r>
                  <a:rPr lang="en-GB" altLang="en-US" sz="1400" b="0" i="1"/>
                  <a:t>B. subtilis </a:t>
                </a:r>
                <a:r>
                  <a:rPr lang="en-GB" altLang="en-US" sz="1400" b="0"/>
                  <a:t>PS533 (WT)</a:t>
                </a:r>
              </a:p>
            </p:txBody>
          </p:sp>
          <p:sp>
            <p:nvSpPr>
              <p:cNvPr id="43024" name="TextBox 21"/>
              <p:cNvSpPr txBox="1">
                <a:spLocks noChangeArrowheads="1"/>
              </p:cNvSpPr>
              <p:nvPr/>
            </p:nvSpPr>
            <p:spPr bwMode="auto">
              <a:xfrm rot="-5400000">
                <a:off x="2000210" y="4681337"/>
                <a:ext cx="2040682" cy="40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1000" b="0"/>
                  <a:t>Log</a:t>
                </a:r>
                <a:r>
                  <a:rPr lang="en-GB" altLang="en-US" sz="1000" b="0" baseline="-25000"/>
                  <a:t>10</a:t>
                </a:r>
                <a:r>
                  <a:rPr lang="en-GB" altLang="en-US" sz="1000" b="0"/>
                  <a:t> reduction in spores/mL relative to PAA only</a:t>
                </a:r>
              </a:p>
            </p:txBody>
          </p:sp>
          <p:sp>
            <p:nvSpPr>
              <p:cNvPr id="43025" name="TextBox 22"/>
              <p:cNvSpPr txBox="1">
                <a:spLocks noChangeArrowheads="1"/>
              </p:cNvSpPr>
              <p:nvPr/>
            </p:nvSpPr>
            <p:spPr bwMode="auto">
              <a:xfrm>
                <a:off x="3368320" y="5718686"/>
                <a:ext cx="4356089" cy="230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39813" eaLnBrk="0" hangingPunct="0"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defTabSz="1039813" eaLnBrk="0" hangingPunct="0"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defTabSz="1039813" eaLnBrk="0" hangingPunct="0"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defTabSz="1039813" eaLnBrk="0" hangingPunct="0"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defTabSz="1039813" eaLnBrk="0" hangingPunct="0"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defTabSz="1039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defTabSz="1039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defTabSz="1039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defTabSz="1039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563" algn="l"/>
                    <a:tab pos="541338" algn="l"/>
                    <a:tab pos="1074738" algn="l"/>
                    <a:tab pos="1438275" algn="l"/>
                    <a:tab pos="1971675" algn="l"/>
                    <a:tab pos="2424113" algn="l"/>
                    <a:tab pos="2868613" algn="l"/>
                    <a:tab pos="3321050" algn="l"/>
                    <a:tab pos="3765550" algn="l"/>
                  </a:tabLs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900" b="0"/>
                  <a:t>	aaa	bbb	ccc	ddd	eee	fff	ggg	hhh	iii</a:t>
                </a:r>
              </a:p>
            </p:txBody>
          </p:sp>
          <p:pic>
            <p:nvPicPr>
              <p:cNvPr id="4302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3" t="15511" r="10948" b="50523"/>
              <a:stretch>
                <a:fillRect/>
              </a:stretch>
            </p:blipFill>
            <p:spPr bwMode="auto">
              <a:xfrm>
                <a:off x="3226036" y="4210691"/>
                <a:ext cx="4463026" cy="1528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049" t="45819" r="273" b="32626"/>
              <a:stretch>
                <a:fillRect/>
              </a:stretch>
            </p:blipFill>
            <p:spPr bwMode="auto">
              <a:xfrm>
                <a:off x="7643414" y="4325457"/>
                <a:ext cx="621954" cy="969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021" name="Rectangle 5"/>
            <p:cNvSpPr>
              <a:spLocks noChangeArrowheads="1"/>
            </p:cNvSpPr>
            <p:nvPr/>
          </p:nvSpPr>
          <p:spPr bwMode="auto">
            <a:xfrm>
              <a:off x="3368824" y="6165304"/>
              <a:ext cx="4392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7175" algn="l"/>
                  <a:tab pos="3321050" algn="l"/>
                </a:tabLs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900" b="0">
                  <a:solidFill>
                    <a:srgbClr val="000000"/>
                  </a:solidFill>
                </a:rPr>
                <a:t>Amphoteric surfactants 	Non-ionic surfactants	Solvents</a:t>
              </a:r>
            </a:p>
            <a:p>
              <a:pPr eaLnBrk="1" hangingPunct="1"/>
              <a:r>
                <a:rPr lang="en-GB" altLang="en-US" sz="900" b="0">
                  <a:solidFill>
                    <a:srgbClr val="000000"/>
                  </a:solidFill>
                </a:rPr>
                <a:t>		</a:t>
              </a:r>
            </a:p>
          </p:txBody>
        </p:sp>
        <p:sp>
          <p:nvSpPr>
            <p:cNvPr id="43022" name="Left Brace 31"/>
            <p:cNvSpPr>
              <a:spLocks/>
            </p:cNvSpPr>
            <p:nvPr/>
          </p:nvSpPr>
          <p:spPr bwMode="auto">
            <a:xfrm rot="-5400000">
              <a:off x="4052900" y="5409219"/>
              <a:ext cx="144015" cy="1368152"/>
            </a:xfrm>
            <a:prstGeom prst="leftBrace">
              <a:avLst>
                <a:gd name="adj1" fmla="val 831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43015" name="Left Brace 32"/>
          <p:cNvSpPr>
            <a:spLocks/>
          </p:cNvSpPr>
          <p:nvPr/>
        </p:nvSpPr>
        <p:spPr bwMode="auto">
          <a:xfrm rot="-5400000">
            <a:off x="5492751" y="5410200"/>
            <a:ext cx="144462" cy="1366837"/>
          </a:xfrm>
          <a:prstGeom prst="leftBrace">
            <a:avLst>
              <a:gd name="adj1" fmla="val 82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3016" name="Left Brace 33"/>
          <p:cNvSpPr>
            <a:spLocks/>
          </p:cNvSpPr>
          <p:nvPr/>
        </p:nvSpPr>
        <p:spPr bwMode="auto">
          <a:xfrm rot="-5400000">
            <a:off x="6896894" y="5445919"/>
            <a:ext cx="144462" cy="1295400"/>
          </a:xfrm>
          <a:prstGeom prst="leftBrace">
            <a:avLst>
              <a:gd name="adj1" fmla="val 830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3017" name="Text Box 3"/>
          <p:cNvSpPr txBox="1">
            <a:spLocks noChangeArrowheads="1"/>
          </p:cNvSpPr>
          <p:nvPr/>
        </p:nvSpPr>
        <p:spPr bwMode="auto">
          <a:xfrm>
            <a:off x="704850" y="0"/>
            <a:ext cx="7561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AND FORMULATION DESIGN</a:t>
            </a:r>
          </a:p>
          <a:p>
            <a:r>
              <a:rPr lang="en-GB" altLang="en-US" sz="1800" b="0">
                <a:solidFill>
                  <a:srgbClr val="000000"/>
                </a:solidFill>
              </a:rPr>
              <a:t>Considerations about a product </a:t>
            </a:r>
          </a:p>
        </p:txBody>
      </p:sp>
      <p:sp>
        <p:nvSpPr>
          <p:cNvPr id="43018" name="Pentagon 42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50001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3019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8950" y="923925"/>
          <a:ext cx="7705725" cy="2641600"/>
        </p:xfrm>
        <a:graphic>
          <a:graphicData uri="http://schemas.openxmlformats.org/drawingml/2006/table">
            <a:tbl>
              <a:tblPr/>
              <a:tblGrid>
                <a:gridCol w="2133398"/>
                <a:gridCol w="5572327"/>
              </a:tblGrid>
              <a:tr h="40986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FACTORS INHERENT TO THE APPLICATION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783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Contact time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294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Temperature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Q</a:t>
                      </a:r>
                      <a:r>
                        <a:rPr kumimoji="0" lang="en-GB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10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294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Soiling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Verdana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6317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Relative humidity</a:t>
                      </a: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Gaseous biocides, antimicrobial surfaces, wipes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294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Surface type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Permeability, nature etc.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1754">
                <a:tc>
                  <a:txBody>
                    <a:bodyPr/>
                    <a:lstStyle/>
                    <a:p>
                      <a:pPr marL="18097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Applicator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Delivery of the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sporicide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(s); wipe, spray, liquid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marL="7397" marR="7397" marT="7402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4049" name="TextBox 8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23</a:t>
            </a:r>
          </a:p>
        </p:txBody>
      </p:sp>
      <p:grpSp>
        <p:nvGrpSpPr>
          <p:cNvPr id="44050" name="Group 16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4405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88950" y="3860800"/>
            <a:ext cx="8208963" cy="15621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lIns="91437" tIns="45719" rIns="91437" bIns="45719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Applications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: </a:t>
            </a:r>
          </a:p>
          <a:p>
            <a:pPr>
              <a:lnSpc>
                <a:spcPct val="120000"/>
              </a:lnSpc>
              <a:defRPr/>
            </a:pPr>
            <a:endParaRPr lang="en-US" sz="1400" dirty="0">
              <a:solidFill>
                <a:srgbClr val="000000"/>
              </a:solidFill>
              <a:latin typeface="Verdana"/>
              <a:ea typeface="MS PGothic" charset="0"/>
              <a:cs typeface="Verdana"/>
            </a:endParaRPr>
          </a:p>
          <a:p>
            <a:pPr>
              <a:lnSpc>
                <a:spcPct val="120000"/>
              </a:lnSpc>
              <a:defRPr/>
            </a:pPr>
            <a:r>
              <a:rPr lang="en-US" sz="1600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Does my efficacy test reflect how the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sporicide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 is delivered?</a:t>
            </a:r>
          </a:p>
          <a:p>
            <a:pPr marL="285741" indent="-285741">
              <a:lnSpc>
                <a:spcPct val="120000"/>
              </a:lnSpc>
              <a:buFontTx/>
              <a:buChar char="-"/>
              <a:defRPr/>
            </a:pPr>
            <a:r>
              <a:rPr lang="en-US" sz="1600" b="0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Compatibility of the materials/vessels/containers with the active</a:t>
            </a:r>
          </a:p>
          <a:p>
            <a:pPr marL="285741" indent="-285741">
              <a:lnSpc>
                <a:spcPct val="120000"/>
              </a:lnSpc>
              <a:buFontTx/>
              <a:buChar char="-"/>
              <a:defRPr/>
            </a:pPr>
            <a:r>
              <a:rPr lang="en-US" sz="1600" b="0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rPr>
              <a:t>Effect of the applicator of target microorganisms (spores)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5925" y="5589588"/>
            <a:ext cx="8281988" cy="747712"/>
            <a:chOff x="415925" y="5589588"/>
            <a:chExt cx="8281988" cy="748078"/>
          </a:xfrm>
        </p:grpSpPr>
        <p:sp>
          <p:nvSpPr>
            <p:cNvPr id="44056" name="TextBox 6"/>
            <p:cNvSpPr txBox="1">
              <a:spLocks noChangeArrowheads="1"/>
            </p:cNvSpPr>
            <p:nvPr/>
          </p:nvSpPr>
          <p:spPr bwMode="auto">
            <a:xfrm>
              <a:off x="849313" y="5589588"/>
              <a:ext cx="7848600" cy="74807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7" tIns="45719" rIns="91437" bIns="45719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en-US" sz="1800">
                  <a:solidFill>
                    <a:srgbClr val="000000"/>
                  </a:solidFill>
                </a:rPr>
                <a:t>Require a realistic test protocol to enable the comparison of different formulation/applicator combinations</a:t>
              </a:r>
              <a:endParaRPr lang="en-US" alt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44057" name="Right Arrow 2"/>
            <p:cNvSpPr>
              <a:spLocks noChangeArrowheads="1"/>
            </p:cNvSpPr>
            <p:nvPr/>
          </p:nvSpPr>
          <p:spPr bwMode="auto">
            <a:xfrm>
              <a:off x="415925" y="5732463"/>
              <a:ext cx="360363" cy="43338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44053" name="Text Box 3"/>
          <p:cNvSpPr txBox="1">
            <a:spLocks noChangeArrowheads="1"/>
          </p:cNvSpPr>
          <p:nvPr/>
        </p:nvSpPr>
        <p:spPr bwMode="auto">
          <a:xfrm>
            <a:off x="704850" y="0"/>
            <a:ext cx="7561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AND FORMULATION DESIGN</a:t>
            </a:r>
          </a:p>
          <a:p>
            <a:r>
              <a:rPr lang="en-GB" altLang="en-US" sz="1800" b="0">
                <a:solidFill>
                  <a:srgbClr val="000000"/>
                </a:solidFill>
              </a:rPr>
              <a:t>Considerations about a product </a:t>
            </a:r>
          </a:p>
        </p:txBody>
      </p:sp>
      <p:sp>
        <p:nvSpPr>
          <p:cNvPr id="44054" name="Pentagon 42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50001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55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6"/>
          <p:cNvSpPr txBox="1">
            <a:spLocks noChangeArrowheads="1"/>
          </p:cNvSpPr>
          <p:nvPr/>
        </p:nvSpPr>
        <p:spPr bwMode="auto">
          <a:xfrm>
            <a:off x="1497013" y="2060575"/>
            <a:ext cx="518318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</a:rPr>
              <a:t>SPORICIDES &amp; SURFACE APPLICATIONS</a:t>
            </a:r>
          </a:p>
        </p:txBody>
      </p:sp>
      <p:sp>
        <p:nvSpPr>
          <p:cNvPr id="45058" name="TextBox 8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24</a:t>
            </a:r>
          </a:p>
        </p:txBody>
      </p:sp>
      <p:pic>
        <p:nvPicPr>
          <p:cNvPr id="450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133600"/>
            <a:ext cx="3111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Pentagon 5"/>
          <p:cNvSpPr>
            <a:spLocks noChangeArrowheads="1"/>
          </p:cNvSpPr>
          <p:nvPr/>
        </p:nvSpPr>
        <p:spPr bwMode="auto">
          <a:xfrm>
            <a:off x="560388" y="2854325"/>
            <a:ext cx="647700" cy="358775"/>
          </a:xfrm>
          <a:prstGeom prst="homePlate">
            <a:avLst>
              <a:gd name="adj" fmla="val 50147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1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4506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6"/>
          <p:cNvSpPr txBox="1">
            <a:spLocks noChangeArrowheads="1"/>
          </p:cNvSpPr>
          <p:nvPr/>
        </p:nvSpPr>
        <p:spPr bwMode="auto">
          <a:xfrm>
            <a:off x="128588" y="908050"/>
            <a:ext cx="87852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Possible scenarios for decontaminating high-touch environmental surfaces by wiping </a:t>
            </a:r>
            <a:r>
              <a:rPr lang="en-US" altLang="en-US" sz="2000">
                <a:solidFill>
                  <a:srgbClr val="000000"/>
                </a:solidFill>
              </a:rPr>
              <a:t>	</a:t>
            </a:r>
          </a:p>
          <a:p>
            <a:pPr algn="r" eaLnBrk="1" hangingPunct="1"/>
            <a:r>
              <a:rPr lang="en-US" altLang="en-US" sz="1100" b="0">
                <a:solidFill>
                  <a:srgbClr val="000000"/>
                </a:solidFill>
              </a:rPr>
              <a:t>Sattar &amp; Maillard </a:t>
            </a:r>
            <a:r>
              <a:rPr lang="en-US" altLang="en-US" sz="1100" b="0" i="1">
                <a:solidFill>
                  <a:srgbClr val="000000"/>
                </a:solidFill>
              </a:rPr>
              <a:t>AJIC</a:t>
            </a:r>
            <a:r>
              <a:rPr lang="en-US" altLang="en-US" sz="1100" b="0">
                <a:solidFill>
                  <a:srgbClr val="000000"/>
                </a:solidFill>
              </a:rPr>
              <a:t> 2013;41:S97-S104.</a:t>
            </a:r>
            <a:endParaRPr lang="en-US" altLang="en-US" sz="1100" b="0" i="1">
              <a:solidFill>
                <a:srgbClr val="000000"/>
              </a:solidFill>
            </a:endParaRPr>
          </a:p>
        </p:txBody>
      </p:sp>
      <p:pic>
        <p:nvPicPr>
          <p:cNvPr id="46082" name="Diagram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849313" y="2276475"/>
            <a:ext cx="77104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2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46084" name="Text Box 14"/>
          <p:cNvSpPr txBox="1">
            <a:spLocks noChangeArrowheads="1"/>
          </p:cNvSpPr>
          <p:nvPr/>
        </p:nvSpPr>
        <p:spPr bwMode="auto">
          <a:xfrm>
            <a:off x="776288" y="14288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SPORICIDES &amp; SURFACE APPLICATIONS</a:t>
            </a:r>
          </a:p>
        </p:txBody>
      </p:sp>
      <p:sp>
        <p:nvSpPr>
          <p:cNvPr id="46085" name="Pentagon 12"/>
          <p:cNvSpPr>
            <a:spLocks noChangeArrowheads="1"/>
          </p:cNvSpPr>
          <p:nvPr/>
        </p:nvSpPr>
        <p:spPr bwMode="auto">
          <a:xfrm>
            <a:off x="34925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46086" name="Group 11"/>
          <p:cNvGrpSpPr>
            <a:grpSpLocks/>
          </p:cNvGrpSpPr>
          <p:nvPr/>
        </p:nvGrpSpPr>
        <p:grpSpPr bwMode="auto">
          <a:xfrm>
            <a:off x="8977313" y="-26988"/>
            <a:ext cx="944562" cy="6048376"/>
            <a:chOff x="8977218" y="-26988"/>
            <a:chExt cx="944657" cy="6048276"/>
          </a:xfrm>
        </p:grpSpPr>
        <p:pic>
          <p:nvPicPr>
            <p:cNvPr id="4608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218" y="2132856"/>
              <a:ext cx="93854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718" y="76470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328498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4" descr="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4653136"/>
              <a:ext cx="93610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7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60575"/>
            <a:ext cx="4105275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5"/>
          <p:cNvSpPr>
            <a:spLocks noChangeArrowheads="1"/>
          </p:cNvSpPr>
          <p:nvPr/>
        </p:nvSpPr>
        <p:spPr bwMode="auto">
          <a:xfrm>
            <a:off x="23813" y="765175"/>
            <a:ext cx="8697912" cy="87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32150" algn="l"/>
                <a:tab pos="3590925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solidFill>
                  <a:srgbClr val="000000"/>
                </a:solidFill>
              </a:rPr>
              <a:t>ROLE OF WIPES – 3 STEP TEST	(ASTM E2967-15 –May 2015)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100" b="0" dirty="0">
                <a:solidFill>
                  <a:srgbClr val="000000"/>
                </a:solidFill>
              </a:rPr>
              <a:t>	</a:t>
            </a:r>
            <a:r>
              <a:rPr lang="en-GB" altLang="en-US" sz="1100" b="0" dirty="0" smtClean="0">
                <a:solidFill>
                  <a:srgbClr val="000000"/>
                </a:solidFill>
              </a:rPr>
              <a:t>Williams</a:t>
            </a:r>
            <a:r>
              <a:rPr lang="en-GB" altLang="en-US" sz="1100" b="0" i="1" dirty="0" smtClean="0">
                <a:solidFill>
                  <a:srgbClr val="000000"/>
                </a:solidFill>
              </a:rPr>
              <a:t> </a:t>
            </a:r>
            <a:r>
              <a:rPr lang="en-GB" altLang="en-US" sz="1100" b="0" i="1" dirty="0">
                <a:solidFill>
                  <a:srgbClr val="000000"/>
                </a:solidFill>
              </a:rPr>
              <a:t>et al. J </a:t>
            </a:r>
            <a:r>
              <a:rPr lang="en-GB" altLang="en-US" sz="1100" b="0" i="1" dirty="0" err="1">
                <a:solidFill>
                  <a:srgbClr val="000000"/>
                </a:solidFill>
              </a:rPr>
              <a:t>Hosp</a:t>
            </a:r>
            <a:r>
              <a:rPr lang="en-GB" altLang="en-US" sz="1100" b="0" i="1" dirty="0">
                <a:solidFill>
                  <a:srgbClr val="000000"/>
                </a:solidFill>
              </a:rPr>
              <a:t> Infect</a:t>
            </a:r>
            <a:r>
              <a:rPr lang="en-GB" altLang="en-US" sz="1100" b="0" dirty="0">
                <a:solidFill>
                  <a:srgbClr val="000000"/>
                </a:solidFill>
              </a:rPr>
              <a:t> </a:t>
            </a:r>
            <a:r>
              <a:rPr lang="en-GB" altLang="en-US" sz="1100" b="0" dirty="0" smtClean="0">
                <a:solidFill>
                  <a:srgbClr val="000000"/>
                </a:solidFill>
              </a:rPr>
              <a:t>2007;67:329-35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100" b="0" dirty="0">
                <a:solidFill>
                  <a:srgbClr val="000000"/>
                </a:solidFill>
              </a:rPr>
              <a:t>	</a:t>
            </a:r>
            <a:r>
              <a:rPr lang="en-GB" altLang="en-US" sz="1100" b="0" dirty="0" err="1" smtClean="0">
                <a:solidFill>
                  <a:srgbClr val="000000"/>
                </a:solidFill>
              </a:rPr>
              <a:t>Sattar</a:t>
            </a:r>
            <a:r>
              <a:rPr lang="en-GB" altLang="en-US" sz="1100" b="0" dirty="0" smtClean="0">
                <a:solidFill>
                  <a:srgbClr val="000000"/>
                </a:solidFill>
              </a:rPr>
              <a:t> </a:t>
            </a:r>
            <a:r>
              <a:rPr lang="en-GB" altLang="en-US" sz="1100" b="0" i="1" dirty="0" smtClean="0">
                <a:solidFill>
                  <a:srgbClr val="000000"/>
                </a:solidFill>
              </a:rPr>
              <a:t>et al. J Hops Infect 201, </a:t>
            </a:r>
            <a:r>
              <a:rPr lang="en-GB" altLang="en-US" sz="1100" b="0" dirty="0" smtClean="0">
                <a:solidFill>
                  <a:srgbClr val="000000"/>
                </a:solidFill>
              </a:rPr>
              <a:t>in press</a:t>
            </a:r>
            <a:endParaRPr lang="en-GB" altLang="en-US" sz="1100" b="0" dirty="0">
              <a:solidFill>
                <a:srgbClr val="000000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4463" y="2060575"/>
            <a:ext cx="423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000000"/>
                </a:solidFill>
              </a:rPr>
              <a:t>Remove bioburden from a surface</a:t>
            </a:r>
          </a:p>
        </p:txBody>
      </p:sp>
      <p:sp>
        <p:nvSpPr>
          <p:cNvPr id="73745" name="Rectangle 21"/>
          <p:cNvSpPr>
            <a:spLocks noChangeArrowheads="1"/>
          </p:cNvSpPr>
          <p:nvPr/>
        </p:nvSpPr>
        <p:spPr bwMode="auto">
          <a:xfrm>
            <a:off x="4305300" y="2060575"/>
            <a:ext cx="4679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GB" altLang="en-US" sz="1800">
                <a:solidFill>
                  <a:srgbClr val="008000"/>
                </a:solidFill>
              </a:rPr>
              <a:t>Stage 1 – bacterial removal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GB" altLang="en-US" sz="1600" b="0">
                <a:solidFill>
                  <a:srgbClr val="000000"/>
                </a:solidFill>
              </a:rPr>
              <a:t>	How good are the wipes in removing microbial contaminants? (not killing effect)</a:t>
            </a:r>
            <a:endParaRPr lang="en-GB" altLang="en-US" sz="1000" b="0">
              <a:solidFill>
                <a:srgbClr val="000000"/>
              </a:solidFill>
            </a:endParaRPr>
          </a:p>
        </p:txBody>
      </p:sp>
      <p:sp>
        <p:nvSpPr>
          <p:cNvPr id="73731" name="Rectangle 13"/>
          <p:cNvSpPr>
            <a:spLocks noChangeArrowheads="1"/>
          </p:cNvSpPr>
          <p:nvPr/>
        </p:nvSpPr>
        <p:spPr bwMode="auto">
          <a:xfrm>
            <a:off x="142875" y="3500438"/>
            <a:ext cx="4305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000000"/>
                </a:solidFill>
              </a:rPr>
              <a:t>Prevent transfer of bioburden from the wipe to other surfaces</a:t>
            </a:r>
          </a:p>
        </p:txBody>
      </p:sp>
      <p:sp>
        <p:nvSpPr>
          <p:cNvPr id="73746" name="Rectangle 15"/>
          <p:cNvSpPr>
            <a:spLocks noChangeArrowheads="1"/>
          </p:cNvSpPr>
          <p:nvPr/>
        </p:nvSpPr>
        <p:spPr bwMode="auto">
          <a:xfrm>
            <a:off x="4305300" y="3500438"/>
            <a:ext cx="43926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800">
                <a:solidFill>
                  <a:srgbClr val="FF0000"/>
                </a:solidFill>
              </a:rPr>
              <a:t>Stage 2 – bacterial transfer </a:t>
            </a:r>
            <a:r>
              <a:rPr lang="ja-JP" altLang="en-GB" sz="1800">
                <a:solidFill>
                  <a:srgbClr val="FF0000"/>
                </a:solidFill>
              </a:rPr>
              <a:t>“</a:t>
            </a:r>
            <a:r>
              <a:rPr lang="en-GB" altLang="ja-JP" sz="1800">
                <a:solidFill>
                  <a:srgbClr val="FF0000"/>
                </a:solidFill>
              </a:rPr>
              <a:t>adpression tests</a:t>
            </a:r>
            <a:r>
              <a:rPr lang="ja-JP" altLang="en-GB" sz="1800">
                <a:solidFill>
                  <a:srgbClr val="FF0000"/>
                </a:solidFill>
              </a:rPr>
              <a:t>”</a:t>
            </a:r>
            <a:endParaRPr lang="en-GB" altLang="ja-JP" sz="180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Can the wipes transfer survivors to other surfaces (i.e. cross-contaminate)?</a:t>
            </a:r>
          </a:p>
        </p:txBody>
      </p:sp>
      <p:sp>
        <p:nvSpPr>
          <p:cNvPr id="73732" name="Rectangle 14"/>
          <p:cNvSpPr>
            <a:spLocks noChangeArrowheads="1"/>
          </p:cNvSpPr>
          <p:nvPr/>
        </p:nvSpPr>
        <p:spPr bwMode="auto">
          <a:xfrm>
            <a:off x="128588" y="5157788"/>
            <a:ext cx="3887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solidFill>
                  <a:srgbClr val="000000"/>
                </a:solidFill>
              </a:rPr>
              <a:t>Where antimicrobial is present – kill the microbial bioburden </a:t>
            </a:r>
          </a:p>
        </p:txBody>
      </p:sp>
      <p:sp>
        <p:nvSpPr>
          <p:cNvPr id="73747" name="Rectangle 16"/>
          <p:cNvSpPr>
            <a:spLocks noChangeArrowheads="1"/>
          </p:cNvSpPr>
          <p:nvPr/>
        </p:nvSpPr>
        <p:spPr bwMode="auto">
          <a:xfrm>
            <a:off x="4365625" y="5157788"/>
            <a:ext cx="4475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800">
                <a:solidFill>
                  <a:srgbClr val="3366FF"/>
                </a:solidFill>
              </a:rPr>
              <a:t>Stage 3 – Antimicrobial activity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1600" b="0">
                <a:solidFill>
                  <a:srgbClr val="000000"/>
                </a:solidFill>
              </a:rPr>
              <a:t>	Can the wipes kill the bacteria they remove?</a:t>
            </a:r>
          </a:p>
        </p:txBody>
      </p:sp>
      <p:sp>
        <p:nvSpPr>
          <p:cNvPr id="47113" name="TextBox 24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776288" y="14288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SPORICIDES &amp; SURFACE APPLICATIONS</a:t>
            </a:r>
          </a:p>
        </p:txBody>
      </p:sp>
      <p:sp>
        <p:nvSpPr>
          <p:cNvPr id="47115" name="Pentagon 12"/>
          <p:cNvSpPr>
            <a:spLocks noChangeArrowheads="1"/>
          </p:cNvSpPr>
          <p:nvPr/>
        </p:nvSpPr>
        <p:spPr bwMode="auto">
          <a:xfrm>
            <a:off x="34925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47116" name="Group 20"/>
          <p:cNvGrpSpPr>
            <a:grpSpLocks/>
          </p:cNvGrpSpPr>
          <p:nvPr/>
        </p:nvGrpSpPr>
        <p:grpSpPr bwMode="auto">
          <a:xfrm>
            <a:off x="8977313" y="-26988"/>
            <a:ext cx="944562" cy="6048376"/>
            <a:chOff x="8977218" y="-26988"/>
            <a:chExt cx="944657" cy="6048276"/>
          </a:xfrm>
        </p:grpSpPr>
        <p:pic>
          <p:nvPicPr>
            <p:cNvPr id="4711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218" y="2132856"/>
              <a:ext cx="93854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718" y="76470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328498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4" descr="university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2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4653136"/>
              <a:ext cx="93610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7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3745" grpId="0"/>
      <p:bldP spid="73731" grpId="0"/>
      <p:bldP spid="73731" grpId="1"/>
      <p:bldP spid="73746" grpId="0"/>
      <p:bldP spid="73732" grpId="0"/>
      <p:bldP spid="73732" grpId="1"/>
      <p:bldP spid="737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93" name="Group 57"/>
          <p:cNvGraphicFramePr>
            <a:graphicFrameLocks noGrp="1"/>
          </p:cNvGraphicFramePr>
          <p:nvPr/>
        </p:nvGraphicFramePr>
        <p:xfrm>
          <a:off x="200025" y="1484313"/>
          <a:ext cx="8640763" cy="4760799"/>
        </p:xfrm>
        <a:graphic>
          <a:graphicData uri="http://schemas.openxmlformats.org/drawingml/2006/table">
            <a:tbl>
              <a:tblPr/>
              <a:tblGrid>
                <a:gridCol w="1820863"/>
                <a:gridCol w="2408237"/>
                <a:gridCol w="4411663"/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Wipes</a:t>
                      </a:r>
                    </a:p>
                  </a:txBody>
                  <a:tcPr marL="91444" marR="91444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Bacterial Removal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(log</a:t>
                      </a:r>
                      <a:r>
                        <a:rPr kumimoji="0" lang="en-US" alt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10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cfu/disk ± SD)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500 g surface pressure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Bacterial transfer following 10 s wiping time at 500 g surface pressure</a:t>
                      </a:r>
                      <a:endParaRPr kumimoji="0" lang="en-GB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Negative control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1.13 (± 0.36)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NaOCl soaked wipe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2.02 (± 0.21)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A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4.09 (± 0.79)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 spore transferred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B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0.22 (± 0.07)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0 to TNTC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C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1.30 (± 0.33)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0 to TNTC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D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0.57 (± 0.07)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1 to TNTC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E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+0.08 (± 0.08)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F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1.14 (± 0.65)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1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83 to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G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0.67 (± 0.11)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 of ≤43 bacteria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H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0.88 (± 0.13)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2 to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WIPE J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0.84 (± 0.66)</a:t>
                      </a: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5 consecutive transfers. From 40 to TNTC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949"/>
                    </a:solidFill>
                  </a:tcPr>
                </a:tc>
              </a:tr>
            </a:tbl>
          </a:graphicData>
        </a:graphic>
      </p:graphicFrame>
      <p:sp>
        <p:nvSpPr>
          <p:cNvPr id="49207" name="Text Box 2"/>
          <p:cNvSpPr txBox="1">
            <a:spLocks noChangeArrowheads="1"/>
          </p:cNvSpPr>
          <p:nvPr/>
        </p:nvSpPr>
        <p:spPr bwMode="auto">
          <a:xfrm>
            <a:off x="7938" y="620713"/>
            <a:ext cx="87836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1600" b="0"/>
              <a:t>USE OF WIPE BASED PRODUCTS – efficacy testing against </a:t>
            </a:r>
            <a:r>
              <a:rPr lang="en-GB" altLang="en-US" sz="1600" b="0" i="1"/>
              <a:t>C. difficile</a:t>
            </a:r>
            <a:r>
              <a:rPr lang="en-GB" altLang="en-US" sz="1600" b="0"/>
              <a:t> NCTC12727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altLang="en-US" sz="1100" b="0">
                <a:solidFill>
                  <a:srgbClr val="000000"/>
                </a:solidFill>
              </a:rPr>
              <a:t>Siani </a:t>
            </a:r>
            <a:r>
              <a:rPr lang="en-GB" altLang="en-US" sz="1100" b="0" i="1">
                <a:solidFill>
                  <a:srgbClr val="000000"/>
                </a:solidFill>
              </a:rPr>
              <a:t>et al. AJIC </a:t>
            </a:r>
            <a:r>
              <a:rPr lang="en-GB" altLang="en-US" sz="1100" b="0">
                <a:solidFill>
                  <a:srgbClr val="000000"/>
                </a:solidFill>
              </a:rPr>
              <a:t>2011; 39(3), 212-218 </a:t>
            </a:r>
            <a:endParaRPr lang="en-GB" altLang="en-US" sz="1100" b="0" i="1">
              <a:solidFill>
                <a:srgbClr val="000000"/>
              </a:solidFill>
            </a:endParaRPr>
          </a:p>
        </p:txBody>
      </p:sp>
      <p:sp>
        <p:nvSpPr>
          <p:cNvPr id="49208" name="Text Box 14"/>
          <p:cNvSpPr txBox="1">
            <a:spLocks noChangeArrowheads="1"/>
          </p:cNvSpPr>
          <p:nvPr/>
        </p:nvSpPr>
        <p:spPr bwMode="auto">
          <a:xfrm>
            <a:off x="776288" y="14288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SPORICIDES &amp; SURFACE APPLICATIONS</a:t>
            </a:r>
          </a:p>
        </p:txBody>
      </p:sp>
      <p:sp>
        <p:nvSpPr>
          <p:cNvPr id="49209" name="Pentagon 12"/>
          <p:cNvSpPr>
            <a:spLocks noChangeArrowheads="1"/>
          </p:cNvSpPr>
          <p:nvPr/>
        </p:nvSpPr>
        <p:spPr bwMode="auto">
          <a:xfrm>
            <a:off x="34925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49210" name="Group 10"/>
          <p:cNvGrpSpPr>
            <a:grpSpLocks/>
          </p:cNvGrpSpPr>
          <p:nvPr/>
        </p:nvGrpSpPr>
        <p:grpSpPr bwMode="auto">
          <a:xfrm>
            <a:off x="8977313" y="-26988"/>
            <a:ext cx="944562" cy="6048376"/>
            <a:chOff x="8977218" y="-26988"/>
            <a:chExt cx="944657" cy="6048276"/>
          </a:xfrm>
        </p:grpSpPr>
        <p:pic>
          <p:nvPicPr>
            <p:cNvPr id="4921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218" y="2132856"/>
              <a:ext cx="93854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4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718" y="76470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5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328498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6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4653136"/>
              <a:ext cx="93610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211" name="TextBox 15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27</a:t>
            </a:r>
          </a:p>
        </p:txBody>
      </p:sp>
      <p:sp>
        <p:nvSpPr>
          <p:cNvPr id="49212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73050" y="765175"/>
            <a:ext cx="8351838" cy="1839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1600" dirty="0">
                <a:latin typeface="Verdana"/>
                <a:ea typeface="MS PGothic" charset="0"/>
                <a:cs typeface="Verdana"/>
              </a:rPr>
              <a:t>APPROPRIATE TEST PROTOCOLS  FOR DIFFERENT STAGES</a:t>
            </a:r>
          </a:p>
          <a:p>
            <a:pPr marL="285741" indent="-285741">
              <a:lnSpc>
                <a:spcPct val="140000"/>
              </a:lnSpc>
              <a:buFontTx/>
              <a:buChar char="-"/>
              <a:defRPr/>
            </a:pPr>
            <a:r>
              <a:rPr lang="en-US" sz="1600" dirty="0">
                <a:latin typeface="Verdana"/>
                <a:ea typeface="MS PGothic" charset="0"/>
                <a:cs typeface="Verdana"/>
              </a:rPr>
              <a:t>Intelligent design (formulation)</a:t>
            </a:r>
          </a:p>
          <a:p>
            <a:pPr marL="285741" indent="-285741">
              <a:lnSpc>
                <a:spcPct val="140000"/>
              </a:lnSpc>
              <a:buFontTx/>
              <a:buChar char="-"/>
              <a:defRPr/>
            </a:pPr>
            <a:r>
              <a:rPr lang="en-US" sz="1600" dirty="0">
                <a:latin typeface="Verdana"/>
                <a:ea typeface="MS PGothic" charset="0"/>
                <a:cs typeface="Verdana"/>
              </a:rPr>
              <a:t>Formulation/applicator combinations </a:t>
            </a:r>
            <a:r>
              <a:rPr lang="en-US" sz="1600" b="0" dirty="0">
                <a:latin typeface="Verdana"/>
                <a:ea typeface="MS PGothic" charset="0"/>
                <a:cs typeface="Verdana"/>
              </a:rPr>
              <a:t>(can be used for product documentation)</a:t>
            </a:r>
          </a:p>
          <a:p>
            <a:pPr marL="285741" indent="-285741">
              <a:lnSpc>
                <a:spcPct val="140000"/>
              </a:lnSpc>
              <a:buFontTx/>
              <a:buChar char="-"/>
              <a:defRPr/>
            </a:pPr>
            <a:r>
              <a:rPr lang="en-US" sz="1600" dirty="0">
                <a:latin typeface="Verdana"/>
                <a:ea typeface="MS PGothic" charset="0"/>
                <a:cs typeface="Verdana"/>
              </a:rPr>
              <a:t>Standard tests (product claim)</a:t>
            </a:r>
          </a:p>
        </p:txBody>
      </p:sp>
      <p:sp>
        <p:nvSpPr>
          <p:cNvPr id="50178" name="Oval 5"/>
          <p:cNvSpPr>
            <a:spLocks noChangeArrowheads="1"/>
          </p:cNvSpPr>
          <p:nvPr/>
        </p:nvSpPr>
        <p:spPr bwMode="auto">
          <a:xfrm>
            <a:off x="3009900" y="2852738"/>
            <a:ext cx="3816350" cy="2160587"/>
          </a:xfrm>
          <a:prstGeom prst="ellipse">
            <a:avLst/>
          </a:prstGeom>
          <a:solidFill>
            <a:srgbClr val="FFFF66">
              <a:alpha val="58823"/>
            </a:srgbClr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lIns="91437" tIns="45719" rIns="91437" bIns="45719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79" name="Oval 15"/>
          <p:cNvSpPr>
            <a:spLocks noChangeArrowheads="1"/>
          </p:cNvSpPr>
          <p:nvPr/>
        </p:nvSpPr>
        <p:spPr bwMode="auto">
          <a:xfrm>
            <a:off x="4449763" y="4437063"/>
            <a:ext cx="3429000" cy="1800225"/>
          </a:xfrm>
          <a:prstGeom prst="ellipse">
            <a:avLst/>
          </a:prstGeom>
          <a:solidFill>
            <a:srgbClr val="00FF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0" name="Oval 16"/>
          <p:cNvSpPr>
            <a:spLocks noChangeArrowheads="1"/>
          </p:cNvSpPr>
          <p:nvPr/>
        </p:nvSpPr>
        <p:spPr bwMode="auto">
          <a:xfrm>
            <a:off x="3513138" y="4364038"/>
            <a:ext cx="2016125" cy="1295400"/>
          </a:xfrm>
          <a:prstGeom prst="ellipse">
            <a:avLst/>
          </a:prstGeom>
          <a:solidFill>
            <a:srgbClr val="B1E7ED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1" name="Oval 17"/>
          <p:cNvSpPr>
            <a:spLocks noChangeArrowheads="1"/>
          </p:cNvSpPr>
          <p:nvPr/>
        </p:nvSpPr>
        <p:spPr bwMode="auto">
          <a:xfrm>
            <a:off x="1136650" y="4076700"/>
            <a:ext cx="3816350" cy="2376488"/>
          </a:xfrm>
          <a:prstGeom prst="ellipse">
            <a:avLst/>
          </a:prstGeom>
          <a:solidFill>
            <a:srgbClr val="FF3399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3513138" y="3573463"/>
            <a:ext cx="287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/>
              <a:t>DELIVERY SYSTEM</a:t>
            </a:r>
          </a:p>
        </p:txBody>
      </p:sp>
      <p:sp>
        <p:nvSpPr>
          <p:cNvPr id="50183" name="Rectangle 2"/>
          <p:cNvSpPr>
            <a:spLocks noChangeArrowheads="1"/>
          </p:cNvSpPr>
          <p:nvPr/>
        </p:nvSpPr>
        <p:spPr bwMode="auto">
          <a:xfrm>
            <a:off x="1425575" y="5013325"/>
            <a:ext cx="211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FORMULATION</a:t>
            </a:r>
          </a:p>
        </p:txBody>
      </p:sp>
      <p:sp>
        <p:nvSpPr>
          <p:cNvPr id="50184" name="Rectangle 3"/>
          <p:cNvSpPr>
            <a:spLocks noChangeArrowheads="1"/>
          </p:cNvSpPr>
          <p:nvPr/>
        </p:nvSpPr>
        <p:spPr bwMode="auto">
          <a:xfrm>
            <a:off x="3536950" y="4652963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TARGET</a:t>
            </a:r>
          </a:p>
          <a:p>
            <a:pPr algn="ctr" eaLnBrk="1" hangingPunct="1"/>
            <a:r>
              <a:rPr lang="en-US" altLang="en-US" sz="1800"/>
              <a:t>MICROORGANISM</a:t>
            </a:r>
          </a:p>
        </p:txBody>
      </p:sp>
      <p:sp>
        <p:nvSpPr>
          <p:cNvPr id="50185" name="Rectangle 4"/>
          <p:cNvSpPr>
            <a:spLocks noChangeArrowheads="1"/>
          </p:cNvSpPr>
          <p:nvPr/>
        </p:nvSpPr>
        <p:spPr bwMode="auto">
          <a:xfrm>
            <a:off x="5357813" y="50847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SURFACES</a:t>
            </a:r>
          </a:p>
        </p:txBody>
      </p:sp>
      <p:sp>
        <p:nvSpPr>
          <p:cNvPr id="50186" name="TextBox 15"/>
          <p:cNvSpPr txBox="1">
            <a:spLocks noChangeArrowheads="1"/>
          </p:cNvSpPr>
          <p:nvPr/>
        </p:nvSpPr>
        <p:spPr bwMode="auto">
          <a:xfrm>
            <a:off x="4763" y="6538913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28</a:t>
            </a:r>
          </a:p>
        </p:txBody>
      </p:sp>
      <p:sp>
        <p:nvSpPr>
          <p:cNvPr id="50187" name="Text Box 14"/>
          <p:cNvSpPr txBox="1">
            <a:spLocks noChangeArrowheads="1"/>
          </p:cNvSpPr>
          <p:nvPr/>
        </p:nvSpPr>
        <p:spPr bwMode="auto">
          <a:xfrm>
            <a:off x="776288" y="14288"/>
            <a:ext cx="7170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2675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SPORICIDES &amp; SURFACE APPLICATIONS</a:t>
            </a:r>
          </a:p>
        </p:txBody>
      </p:sp>
      <p:sp>
        <p:nvSpPr>
          <p:cNvPr id="50188" name="Pentagon 12"/>
          <p:cNvSpPr>
            <a:spLocks noChangeArrowheads="1"/>
          </p:cNvSpPr>
          <p:nvPr/>
        </p:nvSpPr>
        <p:spPr bwMode="auto">
          <a:xfrm>
            <a:off x="34925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A8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50189" name="Group 20"/>
          <p:cNvGrpSpPr>
            <a:grpSpLocks/>
          </p:cNvGrpSpPr>
          <p:nvPr/>
        </p:nvGrpSpPr>
        <p:grpSpPr bwMode="auto">
          <a:xfrm>
            <a:off x="8977313" y="-26988"/>
            <a:ext cx="944562" cy="6048376"/>
            <a:chOff x="8977218" y="-26988"/>
            <a:chExt cx="944657" cy="6048276"/>
          </a:xfrm>
        </p:grpSpPr>
        <p:pic>
          <p:nvPicPr>
            <p:cNvPr id="5019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218" y="2132856"/>
              <a:ext cx="938548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2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718" y="76470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3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3284984"/>
              <a:ext cx="9205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4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448" y="4653136"/>
              <a:ext cx="936104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90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>
            <a:spLocks noChangeArrowheads="1"/>
          </p:cNvSpPr>
          <p:nvPr/>
        </p:nvSpPr>
        <p:spPr bwMode="auto">
          <a:xfrm>
            <a:off x="1857375" y="2058988"/>
            <a:ext cx="53848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081088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081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</a:rPr>
              <a:t>ENDOSPORES AND SUSCEPTIBILITY TO BIOCIDES </a:t>
            </a:r>
          </a:p>
        </p:txBody>
      </p:sp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35" name="Pentagon 5"/>
          <p:cNvSpPr>
            <a:spLocks noChangeArrowheads="1"/>
          </p:cNvSpPr>
          <p:nvPr/>
        </p:nvSpPr>
        <p:spPr bwMode="auto">
          <a:xfrm>
            <a:off x="560388" y="2854325"/>
            <a:ext cx="647700" cy="358775"/>
          </a:xfrm>
          <a:prstGeom prst="homePlate">
            <a:avLst>
              <a:gd name="adj" fmla="val 5014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8436" name="Picture 10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3157" r="3081" b="2550"/>
          <a:stretch>
            <a:fillRect/>
          </a:stretch>
        </p:blipFill>
        <p:spPr bwMode="auto">
          <a:xfrm>
            <a:off x="6969125" y="2276475"/>
            <a:ext cx="2719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pic>
        <p:nvPicPr>
          <p:cNvPr id="18438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-26988"/>
            <a:ext cx="9366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7"/>
          <p:cNvSpPr txBox="1">
            <a:spLocks noChangeArrowheads="1"/>
          </p:cNvSpPr>
          <p:nvPr/>
        </p:nvSpPr>
        <p:spPr bwMode="auto">
          <a:xfrm>
            <a:off x="127000" y="123825"/>
            <a:ext cx="7273925" cy="461963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THANK YOU</a:t>
            </a:r>
          </a:p>
        </p:txBody>
      </p:sp>
      <p:pic>
        <p:nvPicPr>
          <p:cNvPr id="512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125538"/>
            <a:ext cx="3302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 descr="http://upload.wikimedia.org/wikipedia/commons/b/bb/Redwood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924175"/>
            <a:ext cx="42195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14"/>
          <p:cNvSpPr txBox="1">
            <a:spLocks noChangeArrowheads="1"/>
          </p:cNvSpPr>
          <p:nvPr/>
        </p:nvSpPr>
        <p:spPr bwMode="auto">
          <a:xfrm>
            <a:off x="3175" y="6538913"/>
            <a:ext cx="44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/>
              <a:t>29</a:t>
            </a:r>
          </a:p>
        </p:txBody>
      </p:sp>
      <p:grpSp>
        <p:nvGrpSpPr>
          <p:cNvPr id="51205" name="Group 18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51207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4" descr="university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4721225" y="6381750"/>
            <a:ext cx="19510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/>
          <a:lstStyle/>
          <a:p>
            <a:endParaRPr lang="en-US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4721225" y="4149725"/>
            <a:ext cx="0" cy="2232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7" tIns="45719" rIns="91437" bIns="45719"/>
          <a:lstStyle/>
          <a:p>
            <a:endParaRPr lang="en-US"/>
          </a:p>
        </p:txBody>
      </p:sp>
      <p:pic>
        <p:nvPicPr>
          <p:cNvPr id="19460" name="Picture 7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2052638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6288" y="1766888"/>
            <a:ext cx="23050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/>
          <a:p>
            <a:pPr>
              <a:defRPr/>
            </a:pPr>
            <a:endParaRPr lang="en-US" sz="1600" dirty="0">
              <a:latin typeface="Verdana"/>
              <a:ea typeface="MS PGothic" charset="0"/>
              <a:cs typeface="Verdan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0025" y="2997200"/>
            <a:ext cx="2911475" cy="360363"/>
          </a:xfrm>
          <a:prstGeom prst="rect">
            <a:avLst/>
          </a:prstGeom>
          <a:solidFill>
            <a:srgbClr val="081D5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91437" tIns="45719" rIns="91437" bIns="45719"/>
          <a:lstStyle/>
          <a:p>
            <a:pPr>
              <a:defRPr/>
            </a:pPr>
            <a:endParaRPr lang="en-US" sz="1600" dirty="0">
              <a:latin typeface="Verdana"/>
              <a:ea typeface="MS PGothic" charset="0"/>
              <a:cs typeface="Verdan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76288" y="4679950"/>
            <a:ext cx="2305050" cy="3333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/>
          <a:lstStyle/>
          <a:p>
            <a:pPr>
              <a:defRPr/>
            </a:pPr>
            <a:endParaRPr lang="en-US" sz="1600" dirty="0">
              <a:latin typeface="Verdana"/>
              <a:ea typeface="MS PGothic" charset="0"/>
              <a:cs typeface="Verdana"/>
            </a:endParaRPr>
          </a:p>
        </p:txBody>
      </p:sp>
      <p:grpSp>
        <p:nvGrpSpPr>
          <p:cNvPr id="19464" name="Group 1"/>
          <p:cNvGrpSpPr>
            <a:grpSpLocks/>
          </p:cNvGrpSpPr>
          <p:nvPr/>
        </p:nvGrpSpPr>
        <p:grpSpPr bwMode="auto">
          <a:xfrm>
            <a:off x="200025" y="1700213"/>
            <a:ext cx="7345363" cy="3630612"/>
            <a:chOff x="631825" y="1700213"/>
            <a:chExt cx="5854700" cy="3632662"/>
          </a:xfrm>
        </p:grpSpPr>
        <p:sp>
          <p:nvSpPr>
            <p:cNvPr id="19480" name="Text Box 3"/>
            <p:cNvSpPr txBox="1">
              <a:spLocks noChangeArrowheads="1"/>
            </p:cNvSpPr>
            <p:nvPr/>
          </p:nvSpPr>
          <p:spPr bwMode="auto">
            <a:xfrm>
              <a:off x="3320660" y="1785938"/>
              <a:ext cx="3165865" cy="354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6700" indent="-2667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</a:pPr>
              <a:endParaRPr lang="en-GB" altLang="en-US" sz="1800">
                <a:solidFill>
                  <a:schemeClr val="tx2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prions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bacterial spores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protozoal cysts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mycobacteria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naked viruses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vegetative Gram-negative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fungi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protozoa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vegetative Gram-positive</a:t>
              </a:r>
              <a:endParaRPr lang="en-GB" altLang="en-US" sz="1800" baseline="30000">
                <a:solidFill>
                  <a:schemeClr val="tx2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GB" altLang="en-US" sz="1800">
                  <a:solidFill>
                    <a:schemeClr val="tx2"/>
                  </a:solidFill>
                </a:rPr>
                <a:t>enveloped viruses</a:t>
              </a:r>
            </a:p>
          </p:txBody>
        </p:sp>
        <p:sp>
          <p:nvSpPr>
            <p:cNvPr id="19481" name="Text Box 4"/>
            <p:cNvSpPr txBox="1">
              <a:spLocks noChangeArrowheads="1"/>
            </p:cNvSpPr>
            <p:nvPr/>
          </p:nvSpPr>
          <p:spPr bwMode="auto">
            <a:xfrm>
              <a:off x="631825" y="1749425"/>
              <a:ext cx="2232049" cy="329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en-US" sz="1600">
                  <a:solidFill>
                    <a:schemeClr val="tx2"/>
                  </a:solidFill>
                </a:rPr>
                <a:t>Low</a:t>
              </a: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r>
                <a:rPr lang="en-GB" altLang="en-US" sz="1600">
                  <a:solidFill>
                    <a:schemeClr val="bg1"/>
                  </a:solidFill>
                </a:rPr>
                <a:t>Level of susceptibility</a:t>
              </a: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r"/>
              <a:endParaRPr lang="en-GB" altLang="en-US" sz="1600">
                <a:solidFill>
                  <a:schemeClr val="bg1"/>
                </a:solidFill>
              </a:endParaRPr>
            </a:p>
            <a:p>
              <a:pPr algn="ctr"/>
              <a:r>
                <a:rPr lang="en-GB" altLang="en-US" sz="1600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19482" name="AutoShape 12"/>
            <p:cNvSpPr>
              <a:spLocks noChangeArrowheads="1"/>
            </p:cNvSpPr>
            <p:nvPr/>
          </p:nvSpPr>
          <p:spPr bwMode="auto">
            <a:xfrm rot="5400000">
              <a:off x="1333455" y="3311613"/>
              <a:ext cx="3529012" cy="306211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79 h 21600"/>
                <a:gd name="T14" fmla="*/ 20411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187" y="0"/>
                  </a:moveTo>
                  <a:lnTo>
                    <a:pt x="19187" y="5479"/>
                  </a:lnTo>
                  <a:lnTo>
                    <a:pt x="3375" y="5479"/>
                  </a:lnTo>
                  <a:lnTo>
                    <a:pt x="3375" y="16121"/>
                  </a:lnTo>
                  <a:lnTo>
                    <a:pt x="19187" y="16121"/>
                  </a:lnTo>
                  <a:lnTo>
                    <a:pt x="19187" y="21600"/>
                  </a:lnTo>
                  <a:lnTo>
                    <a:pt x="21600" y="10800"/>
                  </a:lnTo>
                  <a:lnTo>
                    <a:pt x="19187" y="0"/>
                  </a:lnTo>
                  <a:close/>
                </a:path>
                <a:path w="21600" h="21600">
                  <a:moveTo>
                    <a:pt x="1350" y="5479"/>
                  </a:moveTo>
                  <a:lnTo>
                    <a:pt x="1350" y="16121"/>
                  </a:lnTo>
                  <a:lnTo>
                    <a:pt x="2700" y="16121"/>
                  </a:lnTo>
                  <a:lnTo>
                    <a:pt x="2700" y="5479"/>
                  </a:lnTo>
                  <a:lnTo>
                    <a:pt x="1350" y="5479"/>
                  </a:lnTo>
                  <a:close/>
                </a:path>
                <a:path w="21600" h="21600">
                  <a:moveTo>
                    <a:pt x="0" y="5479"/>
                  </a:moveTo>
                  <a:lnTo>
                    <a:pt x="0" y="16121"/>
                  </a:lnTo>
                  <a:lnTo>
                    <a:pt x="675" y="16121"/>
                  </a:lnTo>
                  <a:lnTo>
                    <a:pt x="675" y="5479"/>
                  </a:lnTo>
                  <a:lnTo>
                    <a:pt x="0" y="5479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5" name="Group 20"/>
          <p:cNvGrpSpPr>
            <a:grpSpLocks/>
          </p:cNvGrpSpPr>
          <p:nvPr/>
        </p:nvGrpSpPr>
        <p:grpSpPr bwMode="auto">
          <a:xfrm>
            <a:off x="6229350" y="2249488"/>
            <a:ext cx="2487613" cy="458787"/>
            <a:chOff x="7356920" y="2286555"/>
            <a:chExt cx="3494005" cy="571059"/>
          </a:xfrm>
        </p:grpSpPr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284492" y="2286555"/>
              <a:ext cx="2566433" cy="50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"/>
                </a:spcAft>
              </a:pPr>
              <a:r>
                <a:rPr lang="en-GB" alt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SPORICIDES</a:t>
              </a:r>
            </a:p>
          </p:txBody>
        </p:sp>
        <p:sp>
          <p:nvSpPr>
            <p:cNvPr id="19479" name="Notched Right Arrow 20"/>
            <p:cNvSpPr>
              <a:spLocks noChangeArrowheads="1"/>
            </p:cNvSpPr>
            <p:nvPr/>
          </p:nvSpPr>
          <p:spPr bwMode="auto">
            <a:xfrm rot="10800000">
              <a:off x="7356920" y="2286555"/>
              <a:ext cx="856462" cy="571059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600"/>
            </a:p>
          </p:txBody>
        </p:sp>
      </p:grpSp>
      <p:sp>
        <p:nvSpPr>
          <p:cNvPr id="19466" name="TextBox 21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467" name="Right Bracket 1"/>
          <p:cNvSpPr>
            <a:spLocks/>
          </p:cNvSpPr>
          <p:nvPr/>
        </p:nvSpPr>
        <p:spPr bwMode="auto">
          <a:xfrm>
            <a:off x="7404100" y="2636838"/>
            <a:ext cx="212725" cy="2663825"/>
          </a:xfrm>
          <a:prstGeom prst="rightBracket">
            <a:avLst>
              <a:gd name="adj" fmla="val 834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7764463" y="3284538"/>
            <a:ext cx="7048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"/>
              </a:spcAft>
            </a:pPr>
            <a:r>
              <a:rPr lang="en-GB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HLD</a:t>
            </a:r>
          </a:p>
        </p:txBody>
      </p:sp>
      <p:sp>
        <p:nvSpPr>
          <p:cNvPr id="19469" name="Pentagon 24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grpSp>
        <p:nvGrpSpPr>
          <p:cNvPr id="19470" name="Group 2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19474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4" descr="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1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  <p:sp>
        <p:nvSpPr>
          <p:cNvPr id="19472" name="Right Bracket 1"/>
          <p:cNvSpPr>
            <a:spLocks/>
          </p:cNvSpPr>
          <p:nvPr/>
        </p:nvSpPr>
        <p:spPr bwMode="auto">
          <a:xfrm>
            <a:off x="8624888" y="2205038"/>
            <a:ext cx="215900" cy="3168650"/>
          </a:xfrm>
          <a:prstGeom prst="rightBracket">
            <a:avLst>
              <a:gd name="adj" fmla="val 8357"/>
            </a:avLst>
          </a:prstGeom>
          <a:noFill/>
          <a:ln w="57150">
            <a:solidFill>
              <a:srgbClr val="11FF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608763" y="1341438"/>
            <a:ext cx="22621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"/>
              </a:spcAft>
            </a:pPr>
            <a:r>
              <a:rPr lang="en-GB" altLang="en-US" sz="1800">
                <a:solidFill>
                  <a:srgbClr val="11FF1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-231775" y="1125538"/>
            <a:ext cx="8928100" cy="4719637"/>
            <a:chOff x="187325" y="1412875"/>
            <a:chExt cx="8927826" cy="4718022"/>
          </a:xfrm>
        </p:grpSpPr>
        <p:pic>
          <p:nvPicPr>
            <p:cNvPr id="20492" name="Picture 41" descr="DS1813.5 02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6" t="22360" b="9169"/>
            <a:stretch>
              <a:fillRect/>
            </a:stretch>
          </p:blipFill>
          <p:spPr bwMode="auto">
            <a:xfrm>
              <a:off x="2936875" y="2636838"/>
              <a:ext cx="3209925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Rectangle 31"/>
            <p:cNvSpPr>
              <a:spLocks noChangeArrowheads="1"/>
            </p:cNvSpPr>
            <p:nvPr/>
          </p:nvSpPr>
          <p:spPr bwMode="auto">
            <a:xfrm>
              <a:off x="6164080" y="2204939"/>
              <a:ext cx="2158934" cy="2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SPORE CORE</a:t>
              </a:r>
            </a:p>
          </p:txBody>
        </p:sp>
        <p:sp>
          <p:nvSpPr>
            <p:cNvPr id="20494" name="Rectangle 41"/>
            <p:cNvSpPr>
              <a:spLocks noChangeArrowheads="1"/>
            </p:cNvSpPr>
            <p:nvPr/>
          </p:nvSpPr>
          <p:spPr bwMode="auto">
            <a:xfrm>
              <a:off x="187325" y="3150972"/>
              <a:ext cx="2504998" cy="2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SPORE COATS</a:t>
              </a:r>
            </a:p>
          </p:txBody>
        </p:sp>
        <p:cxnSp>
          <p:nvCxnSpPr>
            <p:cNvPr id="20495" name="Straight Arrow Connector 52"/>
            <p:cNvCxnSpPr>
              <a:cxnSpLocks noChangeShapeType="1"/>
              <a:stCxn id="20499" idx="1"/>
            </p:cNvCxnSpPr>
            <p:nvPr/>
          </p:nvCxnSpPr>
          <p:spPr bwMode="auto">
            <a:xfrm flipH="1">
              <a:off x="4867846" y="4920087"/>
              <a:ext cx="2015349" cy="923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6" name="Straight Arrow Connector 54"/>
            <p:cNvCxnSpPr>
              <a:cxnSpLocks noChangeShapeType="1"/>
            </p:cNvCxnSpPr>
            <p:nvPr/>
          </p:nvCxnSpPr>
          <p:spPr bwMode="auto">
            <a:xfrm flipH="1">
              <a:off x="4592639" y="2924249"/>
              <a:ext cx="1571350" cy="129691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Straight Arrow Connector 50"/>
            <p:cNvCxnSpPr>
              <a:cxnSpLocks noChangeShapeType="1"/>
            </p:cNvCxnSpPr>
            <p:nvPr/>
          </p:nvCxnSpPr>
          <p:spPr bwMode="auto">
            <a:xfrm>
              <a:off x="2432050" y="3429000"/>
              <a:ext cx="1357313" cy="487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8" name="Rectangle 42"/>
            <p:cNvSpPr>
              <a:spLocks noChangeArrowheads="1"/>
            </p:cNvSpPr>
            <p:nvPr/>
          </p:nvSpPr>
          <p:spPr bwMode="auto">
            <a:xfrm>
              <a:off x="1784301" y="1412875"/>
              <a:ext cx="2122423" cy="2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EXOSPORIUM</a:t>
              </a:r>
            </a:p>
          </p:txBody>
        </p:sp>
        <p:sp>
          <p:nvSpPr>
            <p:cNvPr id="20499" name="Rectangle 32"/>
            <p:cNvSpPr>
              <a:spLocks noChangeArrowheads="1"/>
            </p:cNvSpPr>
            <p:nvPr/>
          </p:nvSpPr>
          <p:spPr bwMode="auto">
            <a:xfrm>
              <a:off x="6883195" y="4797007"/>
              <a:ext cx="1584276" cy="24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CORTEX</a:t>
              </a:r>
            </a:p>
          </p:txBody>
        </p:sp>
        <p:cxnSp>
          <p:nvCxnSpPr>
            <p:cNvPr id="20500" name="Straight Arrow Connector 48"/>
            <p:cNvCxnSpPr>
              <a:cxnSpLocks noChangeShapeType="1"/>
              <a:endCxn id="20512" idx="0"/>
            </p:cNvCxnSpPr>
            <p:nvPr/>
          </p:nvCxnSpPr>
          <p:spPr bwMode="auto">
            <a:xfrm>
              <a:off x="2936875" y="1844675"/>
              <a:ext cx="2011363" cy="1076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1" name="Text Box 54"/>
            <p:cNvSpPr txBox="1">
              <a:spLocks noChangeArrowheads="1"/>
            </p:cNvSpPr>
            <p:nvPr/>
          </p:nvSpPr>
          <p:spPr bwMode="auto">
            <a:xfrm>
              <a:off x="753888" y="4796039"/>
              <a:ext cx="2333920" cy="33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INNER MEMBRANE</a:t>
              </a:r>
            </a:p>
          </p:txBody>
        </p:sp>
        <p:sp>
          <p:nvSpPr>
            <p:cNvPr id="20502" name="Oval 5"/>
            <p:cNvSpPr>
              <a:spLocks noChangeArrowheads="1"/>
            </p:cNvSpPr>
            <p:nvPr/>
          </p:nvSpPr>
          <p:spPr bwMode="auto">
            <a:xfrm>
              <a:off x="3800364" y="3789069"/>
              <a:ext cx="288916" cy="28730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03" name="Oval 6"/>
            <p:cNvSpPr>
              <a:spLocks noChangeArrowheads="1"/>
            </p:cNvSpPr>
            <p:nvPr/>
          </p:nvSpPr>
          <p:spPr bwMode="auto">
            <a:xfrm>
              <a:off x="4592503" y="4797007"/>
              <a:ext cx="288916" cy="28730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0504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923744" y="4796039"/>
              <a:ext cx="1224098" cy="6479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rc 10"/>
            <p:cNvSpPr/>
            <p:nvPr/>
          </p:nvSpPr>
          <p:spPr bwMode="auto">
            <a:xfrm flipH="1" flipV="1">
              <a:off x="4160716" y="4364615"/>
              <a:ext cx="576244" cy="431652"/>
            </a:xfrm>
            <a:prstGeom prst="arc">
              <a:avLst>
                <a:gd name="adj1" fmla="val 15804016"/>
                <a:gd name="adj2" fmla="val 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endParaRPr>
            </a:p>
          </p:txBody>
        </p:sp>
        <p:sp>
          <p:nvSpPr>
            <p:cNvPr id="20506" name="Oval 16"/>
            <p:cNvSpPr>
              <a:spLocks noChangeArrowheads="1"/>
            </p:cNvSpPr>
            <p:nvPr/>
          </p:nvSpPr>
          <p:spPr bwMode="auto">
            <a:xfrm rot="1272113">
              <a:off x="4376609" y="3068433"/>
              <a:ext cx="1295360" cy="5047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507" name="TextBox 18"/>
            <p:cNvSpPr txBox="1">
              <a:spLocks noChangeArrowheads="1"/>
            </p:cNvSpPr>
            <p:nvPr/>
          </p:nvSpPr>
          <p:spPr bwMode="auto">
            <a:xfrm>
              <a:off x="488941" y="3573195"/>
              <a:ext cx="2069733" cy="33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Barrier to biocides</a:t>
              </a:r>
            </a:p>
          </p:txBody>
        </p:sp>
        <p:sp>
          <p:nvSpPr>
            <p:cNvPr id="20508" name="TextBox 70"/>
            <p:cNvSpPr txBox="1">
              <a:spLocks noChangeArrowheads="1"/>
            </p:cNvSpPr>
            <p:nvPr/>
          </p:nvSpPr>
          <p:spPr bwMode="auto">
            <a:xfrm>
              <a:off x="3944823" y="1412875"/>
              <a:ext cx="2599610" cy="58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Degradation ?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Persistence on surfaces</a:t>
              </a:r>
            </a:p>
          </p:txBody>
        </p:sp>
        <p:sp>
          <p:nvSpPr>
            <p:cNvPr id="20509" name="TextBox 71"/>
            <p:cNvSpPr txBox="1">
              <a:spLocks noChangeArrowheads="1"/>
            </p:cNvSpPr>
            <p:nvPr/>
          </p:nvSpPr>
          <p:spPr bwMode="auto">
            <a:xfrm>
              <a:off x="6379973" y="2636686"/>
              <a:ext cx="2735178" cy="156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Small Acid Soluble Proteins (SASPs)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Protection of nucleic acid</a:t>
              </a:r>
            </a:p>
            <a:p>
              <a:pPr eaLnBrk="1" hangingPunct="1"/>
              <a:endParaRPr lang="en-US" altLang="en-US" sz="1600" b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Low water content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Protection of proteins</a:t>
              </a:r>
            </a:p>
          </p:txBody>
        </p:sp>
        <p:sp>
          <p:nvSpPr>
            <p:cNvPr id="20510" name="TextBox 73"/>
            <p:cNvSpPr txBox="1">
              <a:spLocks noChangeArrowheads="1"/>
            </p:cNvSpPr>
            <p:nvPr/>
          </p:nvSpPr>
          <p:spPr bwMode="auto">
            <a:xfrm>
              <a:off x="6379973" y="5228754"/>
              <a:ext cx="2735178" cy="83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Barrier to biocides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Physical pressure to inner membrane</a:t>
              </a:r>
            </a:p>
          </p:txBody>
        </p:sp>
        <p:sp>
          <p:nvSpPr>
            <p:cNvPr id="20511" name="TextBox 74"/>
            <p:cNvSpPr txBox="1">
              <a:spLocks noChangeArrowheads="1"/>
            </p:cNvSpPr>
            <p:nvPr/>
          </p:nvSpPr>
          <p:spPr bwMode="auto">
            <a:xfrm>
              <a:off x="787781" y="5300182"/>
              <a:ext cx="2423987" cy="83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Highly compressed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Barrier to biocide</a:t>
              </a:r>
            </a:p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Barrier to rehydration</a:t>
              </a:r>
            </a:p>
          </p:txBody>
        </p:sp>
        <p:sp>
          <p:nvSpPr>
            <p:cNvPr id="20512" name="Oval 16"/>
            <p:cNvSpPr>
              <a:spLocks noChangeArrowheads="1"/>
            </p:cNvSpPr>
            <p:nvPr/>
          </p:nvSpPr>
          <p:spPr bwMode="auto">
            <a:xfrm rot="-1306247">
              <a:off x="3224120" y="3141449"/>
              <a:ext cx="1295360" cy="5047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0513" name="Straight Arrow Connector 48"/>
            <p:cNvCxnSpPr>
              <a:cxnSpLocks noChangeShapeType="1"/>
              <a:endCxn id="20512" idx="0"/>
            </p:cNvCxnSpPr>
            <p:nvPr/>
          </p:nvCxnSpPr>
          <p:spPr bwMode="auto">
            <a:xfrm>
              <a:off x="2936875" y="1844675"/>
              <a:ext cx="841375" cy="13144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808538" y="476250"/>
            <a:ext cx="3751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0">
                <a:solidFill>
                  <a:srgbClr val="000000"/>
                </a:solidFill>
              </a:rPr>
              <a:t>Leggett </a:t>
            </a:r>
            <a:r>
              <a:rPr lang="en-US" altLang="en-US" sz="1100" b="0" i="1">
                <a:solidFill>
                  <a:srgbClr val="000000"/>
                </a:solidFill>
              </a:rPr>
              <a:t>et al. J Appl Microbiol </a:t>
            </a:r>
            <a:r>
              <a:rPr lang="en-US" altLang="en-US" sz="1100" b="0">
                <a:solidFill>
                  <a:srgbClr val="000000"/>
                </a:solidFill>
              </a:rPr>
              <a:t>2012; 113: 485-98. </a:t>
            </a:r>
          </a:p>
        </p:txBody>
      </p:sp>
      <p:sp>
        <p:nvSpPr>
          <p:cNvPr id="20483" name="TextBox 32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20484" name="Group 35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2048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4" descr="university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Pentagon 28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20487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452438" y="1125538"/>
            <a:ext cx="8674100" cy="4894262"/>
            <a:chOff x="378262" y="1412875"/>
            <a:chExt cx="8675928" cy="4894190"/>
          </a:xfrm>
        </p:grpSpPr>
        <p:pic>
          <p:nvPicPr>
            <p:cNvPr id="22540" name="Picture 41" descr="DS1813.5 02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6" t="22360" b="9169"/>
            <a:stretch>
              <a:fillRect/>
            </a:stretch>
          </p:blipFill>
          <p:spPr bwMode="auto">
            <a:xfrm>
              <a:off x="2936875" y="2636838"/>
              <a:ext cx="3209925" cy="31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Rectangle 31"/>
            <p:cNvSpPr>
              <a:spLocks noChangeArrowheads="1"/>
            </p:cNvSpPr>
            <p:nvPr/>
          </p:nvSpPr>
          <p:spPr bwMode="auto">
            <a:xfrm>
              <a:off x="6032824" y="2205162"/>
              <a:ext cx="2157534" cy="2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SPORE CORE</a:t>
              </a:r>
            </a:p>
          </p:txBody>
        </p:sp>
        <p:cxnSp>
          <p:nvCxnSpPr>
            <p:cNvPr id="22542" name="Straight Arrow Connector 52"/>
            <p:cNvCxnSpPr>
              <a:cxnSpLocks noChangeShapeType="1"/>
              <a:endCxn id="22550" idx="6"/>
            </p:cNvCxnSpPr>
            <p:nvPr/>
          </p:nvCxnSpPr>
          <p:spPr bwMode="auto">
            <a:xfrm flipH="1">
              <a:off x="4881563" y="4941032"/>
              <a:ext cx="1798612" cy="6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Straight Arrow Connector 54"/>
            <p:cNvCxnSpPr>
              <a:cxnSpLocks noChangeShapeType="1"/>
            </p:cNvCxnSpPr>
            <p:nvPr/>
          </p:nvCxnSpPr>
          <p:spPr bwMode="auto">
            <a:xfrm flipH="1">
              <a:off x="4592639" y="2852469"/>
              <a:ext cx="1583479" cy="136869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Straight Arrow Connector 50"/>
            <p:cNvCxnSpPr>
              <a:cxnSpLocks noChangeShapeType="1"/>
            </p:cNvCxnSpPr>
            <p:nvPr/>
          </p:nvCxnSpPr>
          <p:spPr bwMode="auto">
            <a:xfrm>
              <a:off x="2432050" y="3429000"/>
              <a:ext cx="1357313" cy="487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5" name="Rectangle 42"/>
            <p:cNvSpPr>
              <a:spLocks noChangeArrowheads="1"/>
            </p:cNvSpPr>
            <p:nvPr/>
          </p:nvSpPr>
          <p:spPr bwMode="auto">
            <a:xfrm>
              <a:off x="991243" y="1412875"/>
              <a:ext cx="2122607" cy="2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EXOSPORIUM</a:t>
              </a:r>
            </a:p>
          </p:txBody>
        </p:sp>
        <p:sp>
          <p:nvSpPr>
            <p:cNvPr id="22546" name="Rectangle 32"/>
            <p:cNvSpPr>
              <a:spLocks noChangeArrowheads="1"/>
            </p:cNvSpPr>
            <p:nvPr/>
          </p:nvSpPr>
          <p:spPr bwMode="auto">
            <a:xfrm>
              <a:off x="6680560" y="4724925"/>
              <a:ext cx="1584414" cy="2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CORTEX</a:t>
              </a:r>
            </a:p>
          </p:txBody>
        </p:sp>
        <p:cxnSp>
          <p:nvCxnSpPr>
            <p:cNvPr id="22547" name="Straight Arrow Connector 48"/>
            <p:cNvCxnSpPr>
              <a:cxnSpLocks noChangeShapeType="1"/>
              <a:endCxn id="22558" idx="0"/>
            </p:cNvCxnSpPr>
            <p:nvPr/>
          </p:nvCxnSpPr>
          <p:spPr bwMode="auto">
            <a:xfrm>
              <a:off x="2936875" y="1844675"/>
              <a:ext cx="2011363" cy="1076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8" name="Text Box 54"/>
            <p:cNvSpPr txBox="1">
              <a:spLocks noChangeArrowheads="1"/>
            </p:cNvSpPr>
            <p:nvPr/>
          </p:nvSpPr>
          <p:spPr bwMode="auto">
            <a:xfrm>
              <a:off x="378262" y="5538091"/>
              <a:ext cx="2334479" cy="33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</a:rPr>
                <a:t>INNER MEMBRANE</a:t>
              </a:r>
            </a:p>
          </p:txBody>
        </p:sp>
        <p:sp>
          <p:nvSpPr>
            <p:cNvPr id="22549" name="Oval 5"/>
            <p:cNvSpPr>
              <a:spLocks noChangeArrowheads="1"/>
            </p:cNvSpPr>
            <p:nvPr/>
          </p:nvSpPr>
          <p:spPr bwMode="auto">
            <a:xfrm>
              <a:off x="3800673" y="3789738"/>
              <a:ext cx="288941" cy="28738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0" name="Oval 6"/>
            <p:cNvSpPr>
              <a:spLocks noChangeArrowheads="1"/>
            </p:cNvSpPr>
            <p:nvPr/>
          </p:nvSpPr>
          <p:spPr bwMode="auto">
            <a:xfrm>
              <a:off x="4592881" y="4797961"/>
              <a:ext cx="288941" cy="2873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2551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2719606" y="4730310"/>
              <a:ext cx="1562976" cy="7862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Arc 10"/>
            <p:cNvSpPr/>
            <p:nvPr/>
          </p:nvSpPr>
          <p:spPr bwMode="auto">
            <a:xfrm flipH="1" flipV="1">
              <a:off x="4160484" y="4365582"/>
              <a:ext cx="576383" cy="431794"/>
            </a:xfrm>
            <a:prstGeom prst="arc">
              <a:avLst>
                <a:gd name="adj1" fmla="val 15804016"/>
                <a:gd name="adj2" fmla="val 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Verdana"/>
                <a:ea typeface="MS PGothic" charset="0"/>
                <a:cs typeface="Verdana"/>
              </a:endParaRPr>
            </a:p>
          </p:txBody>
        </p:sp>
        <p:sp>
          <p:nvSpPr>
            <p:cNvPr id="22553" name="Oval 16"/>
            <p:cNvSpPr>
              <a:spLocks noChangeArrowheads="1"/>
            </p:cNvSpPr>
            <p:nvPr/>
          </p:nvSpPr>
          <p:spPr bwMode="auto">
            <a:xfrm rot="1272113">
              <a:off x="4376969" y="3068899"/>
              <a:ext cx="1295473" cy="50490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554" name="TextBox 18"/>
            <p:cNvSpPr txBox="1">
              <a:spLocks noChangeArrowheads="1"/>
            </p:cNvSpPr>
            <p:nvPr/>
          </p:nvSpPr>
          <p:spPr bwMode="auto">
            <a:xfrm>
              <a:off x="415493" y="3658882"/>
              <a:ext cx="2592174" cy="156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0">
                  <a:solidFill>
                    <a:srgbClr val="000000"/>
                  </a:solidFill>
                </a:rPr>
                <a:t>Hypochlorites, chlorine dioxide, hydrogen peroxide, ozone, glutaraldehyde, </a:t>
              </a:r>
              <a:r>
                <a:rPr lang="en-US" altLang="en-US" sz="1600" b="0" i="1">
                  <a:solidFill>
                    <a:srgbClr val="000000"/>
                  </a:solidFill>
                </a:rPr>
                <a:t>ethylene oxide</a:t>
              </a:r>
              <a:r>
                <a:rPr lang="en-US" altLang="en-US" sz="1600" b="0">
                  <a:solidFill>
                    <a:srgbClr val="000000"/>
                  </a:solidFill>
                </a:rPr>
                <a:t>, iodine, chlorhexidine</a:t>
              </a:r>
            </a:p>
          </p:txBody>
        </p:sp>
        <p:sp>
          <p:nvSpPr>
            <p:cNvPr id="22555" name="TextBox 70"/>
            <p:cNvSpPr txBox="1">
              <a:spLocks noChangeArrowheads="1"/>
            </p:cNvSpPr>
            <p:nvPr/>
          </p:nvSpPr>
          <p:spPr bwMode="auto">
            <a:xfrm>
              <a:off x="1207289" y="1628109"/>
              <a:ext cx="1892359" cy="33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Oxidising agents</a:t>
              </a:r>
            </a:p>
          </p:txBody>
        </p:sp>
        <p:sp>
          <p:nvSpPr>
            <p:cNvPr id="22556" name="TextBox 71"/>
            <p:cNvSpPr txBox="1">
              <a:spLocks noChangeArrowheads="1"/>
            </p:cNvSpPr>
            <p:nvPr/>
          </p:nvSpPr>
          <p:spPr bwMode="auto">
            <a:xfrm>
              <a:off x="6320361" y="2492219"/>
              <a:ext cx="2733829" cy="33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solidFill>
                    <a:srgbClr val="000000"/>
                  </a:solidFill>
                </a:rPr>
                <a:t>Hydrogen peroxide</a:t>
              </a:r>
            </a:p>
          </p:txBody>
        </p:sp>
        <p:sp>
          <p:nvSpPr>
            <p:cNvPr id="22557" name="TextBox 73"/>
            <p:cNvSpPr txBox="1">
              <a:spLocks noChangeArrowheads="1"/>
            </p:cNvSpPr>
            <p:nvPr/>
          </p:nvSpPr>
          <p:spPr bwMode="auto">
            <a:xfrm>
              <a:off x="5743884" y="5229829"/>
              <a:ext cx="2952990" cy="107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600" b="0">
                  <a:solidFill>
                    <a:srgbClr val="000000"/>
                  </a:solidFill>
                </a:rPr>
                <a:t>Alkali, hypochlorites, chlorine dioxide,</a:t>
              </a:r>
              <a:r>
                <a:rPr lang="en-US" altLang="en-US" sz="1600" b="0" i="1">
                  <a:solidFill>
                    <a:srgbClr val="000000"/>
                  </a:solidFill>
                </a:rPr>
                <a:t>ozone</a:t>
              </a:r>
              <a:r>
                <a:rPr lang="en-US" altLang="en-US" sz="1600" b="0">
                  <a:solidFill>
                    <a:srgbClr val="000000"/>
                  </a:solidFill>
                </a:rPr>
                <a:t>, </a:t>
              </a:r>
              <a:r>
                <a:rPr lang="en-US" altLang="en-US" sz="1600" b="0" i="1">
                  <a:solidFill>
                    <a:srgbClr val="000000"/>
                  </a:solidFill>
                </a:rPr>
                <a:t>glutaraldehyde</a:t>
              </a:r>
              <a:r>
                <a:rPr lang="en-US" altLang="en-US" sz="1600" b="0">
                  <a:solidFill>
                    <a:srgbClr val="000000"/>
                  </a:solidFill>
                </a:rPr>
                <a:t>, iodine c</a:t>
              </a:r>
              <a:r>
                <a:rPr lang="en-US" altLang="en-US" sz="1600" b="0" i="1">
                  <a:solidFill>
                    <a:srgbClr val="000000"/>
                  </a:solidFill>
                </a:rPr>
                <a:t>hlorhexidine</a:t>
              </a:r>
              <a:r>
                <a:rPr lang="en-US" altLang="en-US" sz="1600" b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2558" name="Oval 16"/>
            <p:cNvSpPr>
              <a:spLocks noChangeArrowheads="1"/>
            </p:cNvSpPr>
            <p:nvPr/>
          </p:nvSpPr>
          <p:spPr bwMode="auto">
            <a:xfrm rot="-1306247">
              <a:off x="3224379" y="3141936"/>
              <a:ext cx="1295473" cy="50490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22559" name="Straight Arrow Connector 48"/>
            <p:cNvCxnSpPr>
              <a:cxnSpLocks noChangeShapeType="1"/>
              <a:endCxn id="22558" idx="0"/>
            </p:cNvCxnSpPr>
            <p:nvPr/>
          </p:nvCxnSpPr>
          <p:spPr bwMode="auto">
            <a:xfrm>
              <a:off x="2936875" y="1844675"/>
              <a:ext cx="841375" cy="13144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0" name="Rectangle 41"/>
          <p:cNvSpPr>
            <a:spLocks noChangeArrowheads="1"/>
          </p:cNvSpPr>
          <p:nvPr/>
        </p:nvSpPr>
        <p:spPr bwMode="auto">
          <a:xfrm>
            <a:off x="260350" y="2924175"/>
            <a:ext cx="250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</a:rPr>
              <a:t>SPORE COATS</a:t>
            </a:r>
          </a:p>
        </p:txBody>
      </p:sp>
      <p:sp>
        <p:nvSpPr>
          <p:cNvPr id="22531" name="TextBox 30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5</a:t>
            </a:r>
          </a:p>
        </p:txBody>
      </p:sp>
      <p:grpSp>
        <p:nvGrpSpPr>
          <p:cNvPr id="22532" name="Group 33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22536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4" descr="university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Pentagon 28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22535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9"/>
          <p:cNvSpPr>
            <a:spLocks noChangeArrowheads="1"/>
          </p:cNvSpPr>
          <p:nvPr/>
        </p:nvSpPr>
        <p:spPr bwMode="auto">
          <a:xfrm>
            <a:off x="71438" y="1214438"/>
            <a:ext cx="31734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"/>
              </a:spcAft>
            </a:pPr>
            <a:r>
              <a:rPr lang="en-GB" altLang="en-US" sz="1800">
                <a:solidFill>
                  <a:srgbClr val="000000"/>
                </a:solidFill>
              </a:rPr>
              <a:t>SPORICIDAL ACTIVITY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00025" y="1614488"/>
            <a:ext cx="2879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marL="266700" indent="-2667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600" b="0">
                <a:solidFill>
                  <a:srgbClr val="000000"/>
                </a:solidFill>
              </a:rPr>
              <a:t>Ethylene oxide 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Glutaraldehyde 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Formaldehyde </a:t>
            </a:r>
          </a:p>
          <a:p>
            <a:r>
              <a:rPr lang="en-GB" altLang="en-US" sz="1600" b="0" i="1">
                <a:solidFill>
                  <a:srgbClr val="000000"/>
                </a:solidFill>
              </a:rPr>
              <a:t>ortho</a:t>
            </a:r>
            <a:r>
              <a:rPr lang="en-GB" altLang="en-US" sz="1600" b="0">
                <a:solidFill>
                  <a:srgbClr val="000000"/>
                </a:solidFill>
              </a:rPr>
              <a:t>-phthalaldehyde </a:t>
            </a:r>
          </a:p>
        </p:txBody>
      </p:sp>
      <p:sp>
        <p:nvSpPr>
          <p:cNvPr id="24579" name="Rectangle 16"/>
          <p:cNvSpPr>
            <a:spLocks noChangeArrowheads="1"/>
          </p:cNvSpPr>
          <p:nvPr/>
        </p:nvSpPr>
        <p:spPr bwMode="auto">
          <a:xfrm>
            <a:off x="2792413" y="1557338"/>
            <a:ext cx="2952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Hydrogen peroxide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Peracetic acid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Chlorine dioxide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Ozone</a:t>
            </a:r>
          </a:p>
        </p:txBody>
      </p:sp>
      <p:sp>
        <p:nvSpPr>
          <p:cNvPr id="24580" name="Rectangle 29"/>
          <p:cNvSpPr>
            <a:spLocks noChangeArrowheads="1"/>
          </p:cNvSpPr>
          <p:nvPr/>
        </p:nvSpPr>
        <p:spPr bwMode="auto">
          <a:xfrm>
            <a:off x="101600" y="3689350"/>
            <a:ext cx="35829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"/>
              </a:spcAft>
            </a:pPr>
            <a:r>
              <a:rPr lang="en-GB" altLang="en-GB" sz="1800">
                <a:solidFill>
                  <a:srgbClr val="000000"/>
                </a:solidFill>
              </a:rPr>
              <a:t>“</a:t>
            </a:r>
            <a:r>
              <a:rPr lang="en-GB" altLang="en-US" sz="1800">
                <a:solidFill>
                  <a:srgbClr val="000000"/>
                </a:solidFill>
              </a:rPr>
              <a:t>SPORISTATIC</a:t>
            </a:r>
            <a:r>
              <a:rPr lang="en-GB" altLang="en-GB" sz="1800">
                <a:solidFill>
                  <a:srgbClr val="000000"/>
                </a:solidFill>
              </a:rPr>
              <a:t>”</a:t>
            </a:r>
            <a:r>
              <a:rPr lang="en-GB" altLang="en-US" sz="1800">
                <a:solidFill>
                  <a:srgbClr val="000000"/>
                </a:solidFill>
              </a:rPr>
              <a:t> ACTIVITY</a:t>
            </a:r>
          </a:p>
        </p:txBody>
      </p:sp>
      <p:sp>
        <p:nvSpPr>
          <p:cNvPr id="24581" name="Rectangle 23"/>
          <p:cNvSpPr>
            <a:spLocks noChangeArrowheads="1"/>
          </p:cNvSpPr>
          <p:nvPr/>
        </p:nvSpPr>
        <p:spPr bwMode="auto">
          <a:xfrm>
            <a:off x="5168900" y="1557338"/>
            <a:ext cx="3600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Sodium hypochlorite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Sodium dichlororisocyanurate (?)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Chloramine-T</a:t>
            </a: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Calcium hypochlorite</a:t>
            </a:r>
          </a:p>
          <a:p>
            <a:pPr eaLnBrk="1" hangingPunct="1"/>
            <a:endParaRPr lang="en-GB" altLang="en-US" sz="1600" b="0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1600" b="0">
                <a:solidFill>
                  <a:srgbClr val="000000"/>
                </a:solidFill>
              </a:rPr>
              <a:t>Iodine and iodophors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953000" y="3644900"/>
            <a:ext cx="3700463" cy="13160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lIns="91437" tIns="45719" rIns="91437" bIns="45719">
            <a:spAutoFit/>
          </a:bodyPr>
          <a:lstStyle>
            <a:lvl1pPr marL="265113" indent="-265113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Highly reactive compounds</a:t>
            </a:r>
          </a:p>
          <a:p>
            <a:pPr>
              <a:lnSpc>
                <a:spcPct val="150000"/>
              </a:lnSpc>
            </a:pPr>
            <a:r>
              <a:rPr lang="en-GB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High-level disinfection</a:t>
            </a:r>
          </a:p>
          <a:p>
            <a:pPr>
              <a:lnSpc>
                <a:spcPct val="150000"/>
              </a:lnSpc>
            </a:pPr>
            <a:r>
              <a:rPr lang="en-GB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formulations</a:t>
            </a:r>
          </a:p>
        </p:txBody>
      </p:sp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201613" y="4076700"/>
            <a:ext cx="7704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marL="266700" indent="-266700" defTabSz="1192213" eaLnBrk="0" hangingPunct="0"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1192213" eaLnBrk="0" hangingPunct="0"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1192213" eaLnBrk="0" hangingPunct="0"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1192213" eaLnBrk="0" hangingPunct="0"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1192213" eaLnBrk="0" hangingPunct="0"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1192213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1192213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1192213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1192213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600" b="0">
                <a:solidFill>
                  <a:srgbClr val="000000"/>
                </a:solidFill>
              </a:rPr>
              <a:t>Phenols and cresols	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Quaternary ammonium compounds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Biguanides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Organic acids and esters</a:t>
            </a:r>
          </a:p>
          <a:p>
            <a:r>
              <a:rPr lang="en-GB" altLang="en-US" sz="1600" b="0">
                <a:solidFill>
                  <a:srgbClr val="000000"/>
                </a:solidFill>
              </a:rPr>
              <a:t>Alcohols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953000" y="5589588"/>
            <a:ext cx="3744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100" b="0">
                <a:solidFill>
                  <a:srgbClr val="000000"/>
                </a:solidFill>
              </a:rPr>
              <a:t>Russell AD. </a:t>
            </a:r>
            <a:r>
              <a:rPr lang="en-GB" altLang="en-US" sz="1100" b="0" i="1">
                <a:solidFill>
                  <a:srgbClr val="000000"/>
                </a:solidFill>
              </a:rPr>
              <a:t>Clin Microbiol Rev</a:t>
            </a:r>
            <a:r>
              <a:rPr lang="en-GB" altLang="en-US" sz="1100" b="0">
                <a:solidFill>
                  <a:srgbClr val="000000"/>
                </a:solidFill>
              </a:rPr>
              <a:t> 1990;</a:t>
            </a:r>
            <a:r>
              <a:rPr lang="en-GB" altLang="en-US" sz="1100" b="0" i="1">
                <a:solidFill>
                  <a:srgbClr val="000000"/>
                </a:solidFill>
              </a:rPr>
              <a:t> </a:t>
            </a:r>
            <a:r>
              <a:rPr lang="en-GB" altLang="en-US" sz="1100" b="0">
                <a:solidFill>
                  <a:srgbClr val="000000"/>
                </a:solidFill>
              </a:rPr>
              <a:t>3:99-119.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24586" name="Group 24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24590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Pentagon 28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588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24589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3"/>
          <p:cNvGraphicFramePr>
            <a:graphicFrameLocks noChangeAspect="1"/>
          </p:cNvGraphicFramePr>
          <p:nvPr/>
        </p:nvGraphicFramePr>
        <p:xfrm>
          <a:off x="488950" y="1284288"/>
          <a:ext cx="70231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Document" r:id="rId3" imgW="7023100" imgH="4521200" progId="Word.Document.12">
                  <p:embed/>
                </p:oleObj>
              </mc:Choice>
              <mc:Fallback>
                <p:oleObj name="Document" r:id="rId3" imgW="7023100" imgH="45212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284288"/>
                        <a:ext cx="70231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457825" y="431800"/>
            <a:ext cx="3240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0">
                <a:solidFill>
                  <a:srgbClr val="000000"/>
                </a:solidFill>
              </a:rPr>
              <a:t>Maillard J-Y. </a:t>
            </a:r>
            <a:r>
              <a:rPr lang="en-US" altLang="en-US" sz="1100" b="0" i="1">
                <a:solidFill>
                  <a:srgbClr val="000000"/>
                </a:solidFill>
              </a:rPr>
              <a:t>J Hosp Infect </a:t>
            </a:r>
            <a:r>
              <a:rPr lang="en-US" altLang="en-US" sz="1100" b="0">
                <a:solidFill>
                  <a:srgbClr val="000000"/>
                </a:solidFill>
              </a:rPr>
              <a:t>2011; 77:204-9. 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847725" y="5661025"/>
            <a:ext cx="8137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Results difficult to compare </a:t>
            </a:r>
            <a:r>
              <a:rPr lang="en-US" altLang="en-US" sz="1600" b="0">
                <a:solidFill>
                  <a:srgbClr val="000000"/>
                </a:solidFill>
              </a:rPr>
              <a:t>- different methods</a:t>
            </a:r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273050" y="836613"/>
            <a:ext cx="688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Examples of sporicidal activity of NaOCl and NADCC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847725" y="6092825"/>
            <a:ext cx="8137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000000"/>
                </a:solidFill>
              </a:rPr>
              <a:t>Results from suspension tests are not necessarily the same as those from a carrier test</a:t>
            </a:r>
          </a:p>
        </p:txBody>
      </p:sp>
      <p:sp>
        <p:nvSpPr>
          <p:cNvPr id="25606" name="TextBox 13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25607" name="Group 16"/>
          <p:cNvGrpSpPr>
            <a:grpSpLocks/>
          </p:cNvGrpSpPr>
          <p:nvPr/>
        </p:nvGrpSpPr>
        <p:grpSpPr bwMode="auto">
          <a:xfrm>
            <a:off x="8985250" y="-26988"/>
            <a:ext cx="936625" cy="6335713"/>
            <a:chOff x="8984723" y="-26988"/>
            <a:chExt cx="937152" cy="6336307"/>
          </a:xfrm>
        </p:grpSpPr>
        <p:pic>
          <p:nvPicPr>
            <p:cNvPr id="25616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4" descr="university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ight Arrow 15"/>
          <p:cNvSpPr>
            <a:spLocks noChangeArrowheads="1"/>
          </p:cNvSpPr>
          <p:nvPr/>
        </p:nvSpPr>
        <p:spPr bwMode="auto">
          <a:xfrm>
            <a:off x="560388" y="5732463"/>
            <a:ext cx="215900" cy="21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09" name="Right Arrow 16"/>
          <p:cNvSpPr>
            <a:spLocks noChangeArrowheads="1"/>
          </p:cNvSpPr>
          <p:nvPr/>
        </p:nvSpPr>
        <p:spPr bwMode="auto">
          <a:xfrm>
            <a:off x="560388" y="6165850"/>
            <a:ext cx="2159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0" name="Oval 1"/>
          <p:cNvSpPr>
            <a:spLocks noChangeArrowheads="1"/>
          </p:cNvSpPr>
          <p:nvPr/>
        </p:nvSpPr>
        <p:spPr bwMode="auto">
          <a:xfrm>
            <a:off x="5673725" y="2060575"/>
            <a:ext cx="719138" cy="6477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1" name="Oval 18"/>
          <p:cNvSpPr>
            <a:spLocks noChangeArrowheads="1"/>
          </p:cNvSpPr>
          <p:nvPr/>
        </p:nvSpPr>
        <p:spPr bwMode="auto">
          <a:xfrm>
            <a:off x="6753225" y="2349500"/>
            <a:ext cx="720725" cy="358775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2" name="Oval 19"/>
          <p:cNvSpPr>
            <a:spLocks noChangeArrowheads="1"/>
          </p:cNvSpPr>
          <p:nvPr/>
        </p:nvSpPr>
        <p:spPr bwMode="auto">
          <a:xfrm>
            <a:off x="6753225" y="3068638"/>
            <a:ext cx="720725" cy="6477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3" name="Pentagon 28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14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25615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8" name="Group 46"/>
          <p:cNvGraphicFramePr>
            <a:graphicFrameLocks noGrp="1"/>
          </p:cNvGraphicFramePr>
          <p:nvPr/>
        </p:nvGraphicFramePr>
        <p:xfrm>
          <a:off x="200025" y="2349500"/>
          <a:ext cx="7993063" cy="3952875"/>
        </p:xfrm>
        <a:graphic>
          <a:graphicData uri="http://schemas.openxmlformats.org/drawingml/2006/table">
            <a:tbl>
              <a:tblPr/>
              <a:tblGrid>
                <a:gridCol w="1835088"/>
                <a:gridCol w="4181332"/>
                <a:gridCol w="1976643"/>
              </a:tblGrid>
              <a:tr h="549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BIOCIDES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COMPOSITION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TRANSMISSION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70% ethanol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Alcohol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High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8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HiBi Scrub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Chlorhexidine digluconate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High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Flash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MS PGothic" charset="0"/>
                        <a:cs typeface="Verdana"/>
                      </a:endParaRP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Benzisothiazolinone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High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Steri-7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MS PGothic" charset="0"/>
                        <a:cs typeface="Verdana"/>
                      </a:endParaRP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Isothiazolin-benzalkonium chloride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High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87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Virusolve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MS PGothic" charset="0"/>
                        <a:cs typeface="Verdana"/>
                      </a:endParaRP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Alkyl triamine/bromine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Low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31912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Chlor-clean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Sodium dichloroisocyanurate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nill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  <a:tr h="858669"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Hydrogen peroxide vapour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Hydrogen peroxide vapour (400 ppm 1 min)</a:t>
                      </a:r>
                    </a:p>
                    <a:p>
                      <a:pPr marL="31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MS PGothic" charset="0"/>
                        <a:cs typeface="Verdana"/>
                      </a:endParaRP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MS PGothic" charset="0"/>
                          <a:cs typeface="Verdana"/>
                        </a:rPr>
                        <a:t>nill</a:t>
                      </a:r>
                    </a:p>
                  </a:txBody>
                  <a:tcPr marL="63456" marR="63456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FF1C"/>
                    </a:solidFill>
                  </a:tcPr>
                </a:tc>
              </a:tr>
            </a:tbl>
          </a:graphicData>
        </a:graphic>
      </p:graphicFrame>
      <p:sp>
        <p:nvSpPr>
          <p:cNvPr id="26663" name="Text Box 3"/>
          <p:cNvSpPr txBox="1">
            <a:spLocks noChangeArrowheads="1"/>
          </p:cNvSpPr>
          <p:nvPr/>
        </p:nvSpPr>
        <p:spPr bwMode="auto">
          <a:xfrm>
            <a:off x="273050" y="836613"/>
            <a:ext cx="864076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000">
                <a:solidFill>
                  <a:schemeClr val="tx2"/>
                </a:solidFill>
              </a:rPr>
              <a:t>Biocides efficacy against the transmission of </a:t>
            </a:r>
            <a:r>
              <a:rPr lang="en-GB" altLang="en-US" sz="2000" i="1">
                <a:solidFill>
                  <a:schemeClr val="tx2"/>
                </a:solidFill>
              </a:rPr>
              <a:t>C. difficile</a:t>
            </a:r>
          </a:p>
          <a:p>
            <a:pPr algn="r">
              <a:lnSpc>
                <a:spcPct val="150000"/>
              </a:lnSpc>
            </a:pPr>
            <a:r>
              <a:rPr lang="en-GB" altLang="en-US" sz="1100" b="0">
                <a:solidFill>
                  <a:schemeClr val="tx2"/>
                </a:solidFill>
              </a:rPr>
              <a:t>Lawley </a:t>
            </a:r>
            <a:r>
              <a:rPr lang="en-GB" altLang="en-US" sz="1100" b="0" i="1">
                <a:solidFill>
                  <a:schemeClr val="tx2"/>
                </a:solidFill>
              </a:rPr>
              <a:t>et al. Appl Environ Microbiol </a:t>
            </a:r>
            <a:r>
              <a:rPr lang="en-GB" altLang="en-US" sz="1100" b="0">
                <a:solidFill>
                  <a:schemeClr val="tx2"/>
                </a:solidFill>
              </a:rPr>
              <a:t>2010; 76: 6895-900</a:t>
            </a:r>
          </a:p>
          <a:p>
            <a:pPr>
              <a:lnSpc>
                <a:spcPct val="150000"/>
              </a:lnSpc>
            </a:pPr>
            <a:r>
              <a:rPr lang="en-GB" altLang="en-US" sz="1600" b="0">
                <a:solidFill>
                  <a:schemeClr val="tx2"/>
                </a:solidFill>
              </a:rPr>
              <a:t>Murine model – disinfection of cages (15 mL for 10 min)</a:t>
            </a:r>
          </a:p>
        </p:txBody>
      </p:sp>
      <p:grpSp>
        <p:nvGrpSpPr>
          <p:cNvPr id="26664" name="Group 8"/>
          <p:cNvGrpSpPr>
            <a:grpSpLocks/>
          </p:cNvGrpSpPr>
          <p:nvPr/>
        </p:nvGrpSpPr>
        <p:grpSpPr bwMode="auto">
          <a:xfrm>
            <a:off x="8985250" y="-26988"/>
            <a:ext cx="936625" cy="6337301"/>
            <a:chOff x="8984723" y="-26988"/>
            <a:chExt cx="937152" cy="6336307"/>
          </a:xfrm>
        </p:grpSpPr>
        <p:pic>
          <p:nvPicPr>
            <p:cNvPr id="26669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51733" y="3070630"/>
              <a:ext cx="1800199" cy="93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0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42051" y="1257812"/>
              <a:ext cx="1821771" cy="93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1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517397" y="4905164"/>
              <a:ext cx="1872209" cy="93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2" name="Picture 4" descr="universit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0" y="-26988"/>
              <a:ext cx="936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65" name="TextBox 13"/>
          <p:cNvSpPr txBox="1">
            <a:spLocks noChangeArrowheads="1"/>
          </p:cNvSpPr>
          <p:nvPr/>
        </p:nvSpPr>
        <p:spPr bwMode="auto">
          <a:xfrm>
            <a:off x="68263" y="6538913"/>
            <a:ext cx="31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6666" name="Pentagon 28"/>
          <p:cNvSpPr>
            <a:spLocks noChangeArrowheads="1"/>
          </p:cNvSpPr>
          <p:nvPr/>
        </p:nvSpPr>
        <p:spPr bwMode="auto">
          <a:xfrm>
            <a:off x="57150" y="44450"/>
            <a:ext cx="647700" cy="360363"/>
          </a:xfrm>
          <a:prstGeom prst="homePlate">
            <a:avLst>
              <a:gd name="adj" fmla="val 4992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667" name="Text Box 3"/>
          <p:cNvSpPr txBox="1">
            <a:spLocks noChangeArrowheads="1"/>
          </p:cNvSpPr>
          <p:nvPr/>
        </p:nvSpPr>
        <p:spPr bwMode="auto">
          <a:xfrm>
            <a:off x="749300" y="14288"/>
            <a:ext cx="837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</a:rPr>
              <a:t>ENDOSPORES &amp; SUSCEPTIBILITY TO BIOCIDES</a:t>
            </a:r>
          </a:p>
        </p:txBody>
      </p:sp>
      <p:sp>
        <p:nvSpPr>
          <p:cNvPr id="26668" name="Text Box 186"/>
          <p:cNvSpPr txBox="1">
            <a:spLocks noChangeArrowheads="1"/>
          </p:cNvSpPr>
          <p:nvPr/>
        </p:nvSpPr>
        <p:spPr bwMode="auto">
          <a:xfrm>
            <a:off x="4375150" y="6596063"/>
            <a:ext cx="5510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</a:rPr>
              <a:t>J-Y Maillard – WFHSS Lille 2015</a:t>
            </a:r>
            <a:endParaRPr lang="en-US" altLang="en-US" sz="8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17058</TotalTime>
  <Pages>15</Pages>
  <Words>2561</Words>
  <Application>Microsoft Office PowerPoint</Application>
  <PresentationFormat>A4 Paper (210x297 mm)</PresentationFormat>
  <Paragraphs>769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Gothic</vt:lpstr>
      <vt:lpstr>MS PGothic</vt:lpstr>
      <vt:lpstr>MS PGothic</vt:lpstr>
      <vt:lpstr>Arial</vt:lpstr>
      <vt:lpstr>Calibri</vt:lpstr>
      <vt:lpstr>Times</vt:lpstr>
      <vt:lpstr>Times New Roman</vt:lpstr>
      <vt:lpstr>Verdana</vt:lpstr>
      <vt:lpstr>Wingdings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Brighton Unversity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Jean Yves Maillard</dc:creator>
  <cp:keywords/>
  <dc:description/>
  <cp:lastModifiedBy>key4events</cp:lastModifiedBy>
  <cp:revision>945</cp:revision>
  <cp:lastPrinted>2015-09-17T15:34:04Z</cp:lastPrinted>
  <dcterms:created xsi:type="dcterms:W3CDTF">2002-09-13T12:15:11Z</dcterms:created>
  <dcterms:modified xsi:type="dcterms:W3CDTF">2015-10-09T08:19:36Z</dcterms:modified>
</cp:coreProperties>
</file>