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92" r:id="rId3"/>
    <p:sldId id="291"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10" r:id="rId19"/>
    <p:sldId id="311" r:id="rId20"/>
    <p:sldId id="312" r:id="rId21"/>
    <p:sldId id="320" r:id="rId22"/>
    <p:sldId id="313" r:id="rId23"/>
    <p:sldId id="314" r:id="rId24"/>
    <p:sldId id="315" r:id="rId25"/>
    <p:sldId id="316" r:id="rId26"/>
    <p:sldId id="321" r:id="rId27"/>
    <p:sldId id="322" r:id="rId28"/>
    <p:sldId id="319"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C80"/>
    <a:srgbClr val="5177C2"/>
    <a:srgbClr val="4D88D4"/>
    <a:srgbClr val="617598"/>
    <a:srgbClr val="2C4C75"/>
    <a:srgbClr val="94BB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0" d="100"/>
          <a:sy n="60" d="100"/>
        </p:scale>
        <p:origin x="-744" y="-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7C4EE-D43C-4121-8848-AF9861DE644B}" type="datetimeFigureOut">
              <a:rPr lang="fr-FR" smtClean="0"/>
              <a:pPr/>
              <a:t>01/09/2015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B9898-CC79-4D36-8822-E5AB0C9768C5}" type="slidenum">
              <a:rPr lang="fr-FR" smtClean="0"/>
              <a:pPr/>
              <a:t>‹N°›</a:t>
            </a:fld>
            <a:endParaRPr lang="fr-FR"/>
          </a:p>
        </p:txBody>
      </p:sp>
    </p:spTree>
    <p:extLst>
      <p:ext uri="{BB962C8B-B14F-4D97-AF65-F5344CB8AC3E}">
        <p14:creationId xmlns:p14="http://schemas.microsoft.com/office/powerpoint/2010/main" xmlns="" val="321501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1CB9898-CC79-4D36-8822-E5AB0C9768C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Espace réservé de l'image des diapositives 1"/>
          <p:cNvSpPr>
            <a:spLocks noGrp="1" noRot="1" noChangeAspect="1" noTextEdit="1"/>
          </p:cNvSpPr>
          <p:nvPr>
            <p:ph type="sldImg"/>
          </p:nvPr>
        </p:nvSpPr>
        <p:spPr>
          <a:ln/>
        </p:spPr>
      </p:sp>
      <p:sp>
        <p:nvSpPr>
          <p:cNvPr id="406531" name="Espace réservé des commentaires 2"/>
          <p:cNvSpPr>
            <a:spLocks noGrp="1"/>
          </p:cNvSpPr>
          <p:nvPr>
            <p:ph type="body" idx="1"/>
          </p:nvPr>
        </p:nvSpPr>
        <p:spPr>
          <a:noFill/>
          <a:ln/>
        </p:spPr>
        <p:txBody>
          <a:bodyPr/>
          <a:lstStyle/>
          <a:p>
            <a:endParaRPr lang="fr-FR" smtClean="0"/>
          </a:p>
        </p:txBody>
      </p:sp>
      <p:sp>
        <p:nvSpPr>
          <p:cNvPr id="406532" name="Espace réservé du numéro de diapositive 3"/>
          <p:cNvSpPr>
            <a:spLocks noGrp="1"/>
          </p:cNvSpPr>
          <p:nvPr>
            <p:ph type="sldNum" sz="quarter" idx="5"/>
          </p:nvPr>
        </p:nvSpPr>
        <p:spPr>
          <a:noFill/>
        </p:spPr>
        <p:txBody>
          <a:bodyPr/>
          <a:lstStyle/>
          <a:p>
            <a:fld id="{25765E91-7DB3-4AF1-8D45-8AEABB68C746}" type="slidenum">
              <a:rPr lang="fr-FR" smtClean="0"/>
              <a:pPr/>
              <a:t>16</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0C037A-1496-45AD-A1DF-101F990552BC}"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7ADC3F4-E3C9-46B6-B3C3-3046DDFFBCA9}"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1CB9898-CC79-4D36-8822-E5AB0C9768C5}"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1CB9898-CC79-4D36-8822-E5AB0C9768C5}"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28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1CB9898-CC79-4D36-8822-E5AB0C9768C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Formation F 2</a:t>
            </a:r>
            <a:endParaRPr lang="fr-FR"/>
          </a:p>
        </p:txBody>
      </p:sp>
      <p:sp>
        <p:nvSpPr>
          <p:cNvPr id="5" name="Espace réservé du numéro de diapositive 4"/>
          <p:cNvSpPr>
            <a:spLocks noGrp="1"/>
          </p:cNvSpPr>
          <p:nvPr>
            <p:ph type="sldNum" sz="quarter" idx="11"/>
          </p:nvPr>
        </p:nvSpPr>
        <p:spPr/>
        <p:txBody>
          <a:bodyPr/>
          <a:lstStyle/>
          <a:p>
            <a:pPr>
              <a:defRPr/>
            </a:pPr>
            <a:fld id="{8096CD1E-53A0-4D96-8106-DC7C5968EEC7}"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DFA76B4-E43A-43F7-90D8-5723B25E26AB}" type="datetime1">
              <a:rPr lang="fr-FR" smtClean="0"/>
              <a:pPr/>
              <a:t>01/09/2015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pPr/>
              <a:t>‹N°›</a:t>
            </a:fld>
            <a:endParaRPr lang="fr-FR"/>
          </a:p>
        </p:txBody>
      </p:sp>
      <p:pic>
        <p:nvPicPr>
          <p:cNvPr id="10" name="Image 9"/>
          <p:cNvPicPr>
            <a:picLocks noChangeAspect="1"/>
          </p:cNvPicPr>
          <p:nvPr userDrawn="1"/>
        </p:nvPicPr>
        <p:blipFill>
          <a:blip r:embed="rId2" cstate="print"/>
          <a:stretch>
            <a:fillRect/>
          </a:stretch>
        </p:blipFill>
        <p:spPr>
          <a:xfrm>
            <a:off x="-2" y="27"/>
            <a:ext cx="12192002" cy="1089706"/>
          </a:xfrm>
          <a:prstGeom prst="rect">
            <a:avLst/>
          </a:prstGeom>
        </p:spPr>
      </p:pic>
    </p:spTree>
    <p:extLst>
      <p:ext uri="{BB962C8B-B14F-4D97-AF65-F5344CB8AC3E}">
        <p14:creationId xmlns:p14="http://schemas.microsoft.com/office/powerpoint/2010/main" xmlns="" val="1303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14E4BA-EFD7-41A0-A8CB-FECF8AB988D7}" type="datetime1">
              <a:rPr lang="fr-FR" smtClean="0"/>
              <a:pPr/>
              <a:t>01/09/2015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65096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EA095C-6332-40FA-80F4-D314206FD2A5}" type="datetime1">
              <a:rPr lang="fr-FR" smtClean="0"/>
              <a:pPr/>
              <a:t>01/09/2015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97171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48D2A1-0FFF-443C-9356-8CFBDDCFDB5C}" type="datetime1">
              <a:rPr lang="fr-FR" smtClean="0"/>
              <a:pPr/>
              <a:t>01/09/2015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pPr/>
              <a:t>‹N°›</a:t>
            </a:fld>
            <a:endParaRPr lang="fr-FR"/>
          </a:p>
        </p:txBody>
      </p:sp>
      <p:pic>
        <p:nvPicPr>
          <p:cNvPr id="15" name="Image 14"/>
          <p:cNvPicPr>
            <a:picLocks noChangeAspect="1"/>
          </p:cNvPicPr>
          <p:nvPr userDrawn="1"/>
        </p:nvPicPr>
        <p:blipFill>
          <a:blip r:embed="rId2" cstate="print"/>
          <a:stretch>
            <a:fillRect/>
          </a:stretch>
        </p:blipFill>
        <p:spPr>
          <a:xfrm>
            <a:off x="-2" y="27"/>
            <a:ext cx="12192002" cy="1089706"/>
          </a:xfrm>
          <a:prstGeom prst="rect">
            <a:avLst/>
          </a:prstGeom>
        </p:spPr>
      </p:pic>
    </p:spTree>
    <p:extLst>
      <p:ext uri="{BB962C8B-B14F-4D97-AF65-F5344CB8AC3E}">
        <p14:creationId xmlns:p14="http://schemas.microsoft.com/office/powerpoint/2010/main" xmlns="" val="26180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3FD9A24-0871-46B9-930E-BD67AF0F7C5D}" type="datetime1">
              <a:rPr lang="fr-FR" smtClean="0"/>
              <a:pPr/>
              <a:t>01/09/2015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401873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C374A0-ED25-494D-9B68-1783A4BDE0F1}" type="datetime1">
              <a:rPr lang="fr-FR" smtClean="0"/>
              <a:pPr/>
              <a:t>01/09/2015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111789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7D979FF-CF72-498D-B3E3-B21F6B94079A}" type="datetime1">
              <a:rPr lang="fr-FR" smtClean="0"/>
              <a:pPr/>
              <a:t>01/09/2015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42736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CF2F3F-C87B-4D09-BFB3-E0115C6C01F4}" type="datetime1">
              <a:rPr lang="fr-FR" smtClean="0"/>
              <a:pPr/>
              <a:t>01/09/2015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278300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70EC3B-9E2F-414A-970F-170B1F7885CF}" type="datetime1">
              <a:rPr lang="fr-FR" smtClean="0"/>
              <a:pPr/>
              <a:t>01/09/2015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167638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65DE32E-5226-4DD3-97D4-56E94DE1E625}" type="datetime1">
              <a:rPr lang="fr-FR" smtClean="0"/>
              <a:pPr/>
              <a:t>01/09/2015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18227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A54E4B-3D61-4F0B-A100-E4C084F56451}" type="datetime1">
              <a:rPr lang="fr-FR" smtClean="0"/>
              <a:pPr/>
              <a:t>01/09/2015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251091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C1DF9-4800-4641-9EC1-32E7063AFA5E}" type="datetime1">
              <a:rPr lang="fr-FR" smtClean="0"/>
              <a:pPr/>
              <a:t>01/09/2015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C6FA-3382-4AC8-891A-48023CB5D0D0}" type="slidenum">
              <a:rPr lang="fr-FR" smtClean="0"/>
              <a:pPr/>
              <a:t>‹N°›</a:t>
            </a:fld>
            <a:endParaRPr lang="fr-FR"/>
          </a:p>
        </p:txBody>
      </p:sp>
    </p:spTree>
    <p:extLst>
      <p:ext uri="{BB962C8B-B14F-4D97-AF65-F5344CB8AC3E}">
        <p14:creationId xmlns:p14="http://schemas.microsoft.com/office/powerpoint/2010/main" xmlns="" val="278831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gmed.sante.gouv.fr/htm/10/dm/sdm/info_steri_lisateur_sterrad.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fr.wikipedia.org/wiki/Supervis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algn="ctr">
              <a:buNone/>
            </a:pPr>
            <a:endParaRPr lang="fr-FR" sz="4400" b="1" dirty="0" smtClean="0">
              <a:solidFill>
                <a:schemeClr val="accent6"/>
              </a:solidFill>
              <a:latin typeface="Comic Sans MS" pitchFamily="66" charset="0"/>
              <a:ea typeface="+mj-ea"/>
              <a:cs typeface="+mj-cs"/>
            </a:endParaRPr>
          </a:p>
          <a:p>
            <a:pPr marL="0" algn="ctr">
              <a:buNone/>
            </a:pPr>
            <a:r>
              <a:rPr lang="fr-FR" sz="4400" b="1" dirty="0" smtClean="0">
                <a:solidFill>
                  <a:srgbClr val="002060"/>
                </a:solidFill>
                <a:latin typeface="Comic Sans MS" pitchFamily="66" charset="0"/>
                <a:ea typeface="+mj-ea"/>
                <a:cs typeface="+mj-cs"/>
              </a:rPr>
              <a:t>Paramètres critiques, libération paramétrique et supervision de la stérilisation par la vapeur d’eau</a:t>
            </a:r>
          </a:p>
        </p:txBody>
      </p:sp>
      <p:sp>
        <p:nvSpPr>
          <p:cNvPr id="4" name="Rectangle 3"/>
          <p:cNvSpPr/>
          <p:nvPr/>
        </p:nvSpPr>
        <p:spPr>
          <a:xfrm>
            <a:off x="2100262" y="4725873"/>
            <a:ext cx="7991475" cy="1754326"/>
          </a:xfrm>
          <a:prstGeom prst="rect">
            <a:avLst/>
          </a:prstGeom>
        </p:spPr>
        <p:txBody>
          <a:bodyPr wrap="square">
            <a:spAutoFit/>
          </a:bodyPr>
          <a:lstStyle/>
          <a:p>
            <a:pPr algn="ctr">
              <a:spcAft>
                <a:spcPts val="1200"/>
              </a:spcAft>
            </a:pPr>
            <a:endParaRPr lang="en-GB" b="1" dirty="0" smtClean="0">
              <a:latin typeface="+mj-lt"/>
            </a:endParaRPr>
          </a:p>
          <a:p>
            <a:pPr algn="ctr">
              <a:spcAft>
                <a:spcPts val="1200"/>
              </a:spcAft>
            </a:pPr>
            <a:r>
              <a:rPr lang="en-GB" sz="2000" b="1" dirty="0" smtClean="0">
                <a:latin typeface="Arial" pitchFamily="34" charset="0"/>
                <a:cs typeface="Arial" pitchFamily="34" charset="0"/>
              </a:rPr>
              <a:t>Dr </a:t>
            </a:r>
            <a:r>
              <a:rPr lang="en-GB" sz="2000" b="1" dirty="0">
                <a:latin typeface="Arial" pitchFamily="34" charset="0"/>
                <a:cs typeface="Arial" pitchFamily="34" charset="0"/>
              </a:rPr>
              <a:t>Dominique </a:t>
            </a:r>
            <a:r>
              <a:rPr lang="en-GB" sz="2000" b="1" dirty="0" smtClean="0">
                <a:latin typeface="Arial" pitchFamily="34" charset="0"/>
                <a:cs typeface="Arial" pitchFamily="34" charset="0"/>
              </a:rPr>
              <a:t>GOULLET</a:t>
            </a:r>
          </a:p>
          <a:p>
            <a:pPr algn="ctr">
              <a:spcAft>
                <a:spcPts val="1200"/>
              </a:spcAft>
            </a:pPr>
            <a:r>
              <a:rPr lang="en-GB" sz="2000" b="1" dirty="0" err="1" smtClean="0">
                <a:latin typeface="Arial" pitchFamily="34" charset="0"/>
                <a:cs typeface="Arial" pitchFamily="34" charset="0"/>
              </a:rPr>
              <a:t>Praticien</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Hospitalier</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Honoraire</a:t>
            </a:r>
            <a:r>
              <a:rPr lang="en-GB" sz="2000" b="1" dirty="0" smtClean="0">
                <a:latin typeface="Arial" pitchFamily="34" charset="0"/>
                <a:cs typeface="Arial" pitchFamily="34" charset="0"/>
              </a:rPr>
              <a:t> des </a:t>
            </a:r>
            <a:r>
              <a:rPr lang="en-GB" sz="2000" b="1" dirty="0" err="1" smtClean="0">
                <a:latin typeface="Arial" pitchFamily="34" charset="0"/>
                <a:cs typeface="Arial" pitchFamily="34" charset="0"/>
              </a:rPr>
              <a:t>Hôpitaux</a:t>
            </a:r>
            <a:r>
              <a:rPr lang="en-GB" sz="2000" b="1" dirty="0" smtClean="0">
                <a:latin typeface="Arial" pitchFamily="34" charset="0"/>
                <a:cs typeface="Arial" pitchFamily="34" charset="0"/>
              </a:rPr>
              <a:t> de Lyon </a:t>
            </a:r>
            <a:r>
              <a:rPr lang="en-GB" sz="2000" b="1" dirty="0">
                <a:latin typeface="Arial" pitchFamily="34" charset="0"/>
                <a:cs typeface="Arial" pitchFamily="34" charset="0"/>
              </a:rPr>
              <a:t>(</a:t>
            </a:r>
            <a:r>
              <a:rPr lang="en-GB" sz="2000" b="1" dirty="0" smtClean="0">
                <a:latin typeface="Arial" pitchFamily="34" charset="0"/>
                <a:cs typeface="Arial" pitchFamily="34" charset="0"/>
              </a:rPr>
              <a:t>France)</a:t>
            </a:r>
          </a:p>
          <a:p>
            <a:pPr algn="ctr">
              <a:spcAft>
                <a:spcPts val="1200"/>
              </a:spcAft>
            </a:pPr>
            <a:r>
              <a:rPr lang="en-GB" sz="2000" b="1" dirty="0" err="1" smtClean="0">
                <a:latin typeface="Arial" pitchFamily="34" charset="0"/>
                <a:cs typeface="Arial" pitchFamily="34" charset="0"/>
              </a:rPr>
              <a:t>Président</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Honoraire</a:t>
            </a:r>
            <a:r>
              <a:rPr lang="en-GB" sz="2000" b="1" dirty="0" smtClean="0">
                <a:latin typeface="Arial" pitchFamily="34" charset="0"/>
                <a:cs typeface="Arial" pitchFamily="34" charset="0"/>
              </a:rPr>
              <a:t> de </a:t>
            </a:r>
            <a:r>
              <a:rPr lang="en-GB" sz="2000" b="1" dirty="0" err="1" smtClean="0">
                <a:latin typeface="Arial" pitchFamily="34" charset="0"/>
                <a:cs typeface="Arial" pitchFamily="34" charset="0"/>
              </a:rPr>
              <a:t>l’Association</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Française</a:t>
            </a:r>
            <a:r>
              <a:rPr lang="en-GB" sz="2000" b="1" dirty="0" smtClean="0">
                <a:latin typeface="Arial" pitchFamily="34" charset="0"/>
                <a:cs typeface="Arial" pitchFamily="34" charset="0"/>
              </a:rPr>
              <a:t> de </a:t>
            </a:r>
            <a:r>
              <a:rPr lang="en-GB" sz="2000" b="1" dirty="0" err="1" smtClean="0">
                <a:latin typeface="Arial" pitchFamily="34" charset="0"/>
                <a:cs typeface="Arial" pitchFamily="34" charset="0"/>
              </a:rPr>
              <a:t>Stérilisation</a:t>
            </a:r>
            <a:endParaRPr lang="fr-FR" sz="2000" dirty="0">
              <a:latin typeface="Arial" pitchFamily="34" charset="0"/>
              <a:cs typeface="Arial" pitchFamily="34" charset="0"/>
            </a:endParaRPr>
          </a:p>
        </p:txBody>
      </p:sp>
      <p:pic>
        <p:nvPicPr>
          <p:cNvPr id="5" name="Picture 2" descr="LOGO HCL"/>
          <p:cNvPicPr>
            <a:picLocks noChangeAspect="1" noChangeArrowheads="1"/>
          </p:cNvPicPr>
          <p:nvPr/>
        </p:nvPicPr>
        <p:blipFill>
          <a:blip r:embed="rId3" cstate="print"/>
          <a:srcRect/>
          <a:stretch>
            <a:fillRect/>
          </a:stretch>
        </p:blipFill>
        <p:spPr bwMode="auto">
          <a:xfrm>
            <a:off x="10270746" y="5570956"/>
            <a:ext cx="627321" cy="477309"/>
          </a:xfrm>
          <a:prstGeom prst="rect">
            <a:avLst/>
          </a:prstGeom>
          <a:noFill/>
          <a:ln w="9525">
            <a:noFill/>
            <a:miter lim="800000"/>
            <a:headEnd/>
            <a:tailEnd/>
          </a:ln>
        </p:spPr>
      </p:pic>
      <p:pic>
        <p:nvPicPr>
          <p:cNvPr id="6" name="Picture 3" descr="Logo AFS HD Definitif avec inscription"/>
          <p:cNvPicPr>
            <a:picLocks noChangeAspect="1" noChangeArrowheads="1"/>
          </p:cNvPicPr>
          <p:nvPr/>
        </p:nvPicPr>
        <p:blipFill>
          <a:blip r:embed="rId4" cstate="print"/>
          <a:srcRect/>
          <a:stretch>
            <a:fillRect/>
          </a:stretch>
        </p:blipFill>
        <p:spPr bwMode="auto">
          <a:xfrm>
            <a:off x="10294638" y="6120981"/>
            <a:ext cx="659218" cy="329609"/>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7E38C6FA-3382-4AC8-891A-48023CB5D0D0}"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450" y="1306957"/>
            <a:ext cx="11087100" cy="490537"/>
          </a:xfrm>
        </p:spPr>
        <p:txBody>
          <a:bodyPr>
            <a:noAutofit/>
          </a:bodyPr>
          <a:lstStyle/>
          <a:p>
            <a:r>
              <a:rPr lang="fr-FR" sz="3200" b="1" dirty="0" smtClean="0">
                <a:solidFill>
                  <a:srgbClr val="002060"/>
                </a:solidFill>
                <a:latin typeface="Arial" pitchFamily="34" charset="0"/>
                <a:cs typeface="Arial" pitchFamily="34" charset="0"/>
              </a:rPr>
              <a:t>Conditions pour que la libération paramétrique soit appliquée</a:t>
            </a:r>
            <a:r>
              <a:rPr lang="fr-FR" sz="3600" b="1"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(NF EN ISO 14 937) (5)</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232835" y="2307265"/>
            <a:ext cx="10310283" cy="4550735"/>
          </a:xfrm>
        </p:spPr>
        <p:txBody>
          <a:bodyPr>
            <a:normAutofit fontScale="55000" lnSpcReduction="20000"/>
          </a:bodyPr>
          <a:lstStyle/>
          <a:p>
            <a:r>
              <a:rPr lang="fr-FR" sz="4500" b="1" dirty="0" smtClean="0">
                <a:solidFill>
                  <a:srgbClr val="C00000"/>
                </a:solidFill>
                <a:latin typeface="Arial" pitchFamily="34" charset="0"/>
                <a:cs typeface="Arial" pitchFamily="34" charset="0"/>
              </a:rPr>
              <a:t>E.11 Libération du produit après stérilisation</a:t>
            </a:r>
          </a:p>
          <a:p>
            <a:endParaRPr lang="fr-FR" sz="800" i="1" dirty="0" smtClean="0">
              <a:solidFill>
                <a:srgbClr val="C00000"/>
              </a:solidFill>
            </a:endParaRPr>
          </a:p>
          <a:p>
            <a:pPr lvl="1">
              <a:lnSpc>
                <a:spcPct val="120000"/>
              </a:lnSpc>
              <a:buFont typeface="Wingdings" pitchFamily="2" charset="2"/>
              <a:buChar char="Ø"/>
            </a:pPr>
            <a:r>
              <a:rPr lang="fr-FR" sz="4400" dirty="0" smtClean="0">
                <a:latin typeface="Arial" pitchFamily="34" charset="0"/>
                <a:cs typeface="Arial" pitchFamily="34" charset="0"/>
              </a:rPr>
              <a:t>E.11. 2« Il faut que </a:t>
            </a:r>
            <a:r>
              <a:rPr lang="fr-FR" sz="4400" b="1" dirty="0" smtClean="0">
                <a:latin typeface="Arial" pitchFamily="34" charset="0"/>
                <a:cs typeface="Arial" pitchFamily="34" charset="0"/>
              </a:rPr>
              <a:t>tous les paramètres </a:t>
            </a:r>
            <a:r>
              <a:rPr lang="fr-FR" sz="4400" dirty="0" smtClean="0">
                <a:latin typeface="Arial" pitchFamily="34" charset="0"/>
                <a:cs typeface="Arial" pitchFamily="34" charset="0"/>
              </a:rPr>
              <a:t>du procédé soient </a:t>
            </a:r>
            <a:r>
              <a:rPr lang="fr-FR" sz="4400" b="1" dirty="0" smtClean="0">
                <a:latin typeface="Arial" pitchFamily="34" charset="0"/>
                <a:cs typeface="Arial" pitchFamily="34" charset="0"/>
              </a:rPr>
              <a:t>identifiés et surveillés </a:t>
            </a:r>
            <a:r>
              <a:rPr lang="fr-FR" sz="4400" dirty="0" smtClean="0">
                <a:latin typeface="Arial" pitchFamily="34" charset="0"/>
                <a:cs typeface="Arial" pitchFamily="34" charset="0"/>
              </a:rPr>
              <a:t>; pour la libération du produit, il faut que les valeurs des paramètres du procédé se trouvent dans les </a:t>
            </a:r>
            <a:r>
              <a:rPr lang="fr-FR" sz="4400" b="1" dirty="0" smtClean="0">
                <a:latin typeface="Arial" pitchFamily="34" charset="0"/>
                <a:cs typeface="Arial" pitchFamily="34" charset="0"/>
              </a:rPr>
              <a:t>tolérances spécifiées</a:t>
            </a:r>
            <a:r>
              <a:rPr lang="fr-FR" sz="4400" dirty="0" smtClean="0">
                <a:latin typeface="Arial" pitchFamily="34" charset="0"/>
                <a:cs typeface="Arial" pitchFamily="34" charset="0"/>
              </a:rPr>
              <a:t>.</a:t>
            </a:r>
          </a:p>
          <a:p>
            <a:pPr lvl="1">
              <a:lnSpc>
                <a:spcPct val="120000"/>
              </a:lnSpc>
            </a:pPr>
            <a:endParaRPr lang="fr-FR" sz="1000" dirty="0" smtClean="0">
              <a:latin typeface="Arial" pitchFamily="34" charset="0"/>
              <a:cs typeface="Arial" pitchFamily="34" charset="0"/>
            </a:endParaRPr>
          </a:p>
          <a:p>
            <a:pPr lvl="1">
              <a:lnSpc>
                <a:spcPct val="120000"/>
              </a:lnSpc>
              <a:buNone/>
            </a:pPr>
            <a:r>
              <a:rPr lang="fr-FR" sz="2800" dirty="0" smtClean="0">
                <a:latin typeface="Arial" pitchFamily="34" charset="0"/>
                <a:cs typeface="Arial" pitchFamily="34" charset="0"/>
              </a:rPr>
              <a:t>	</a:t>
            </a:r>
            <a:r>
              <a:rPr lang="fr-FR" sz="3300" dirty="0" smtClean="0">
                <a:latin typeface="Arial" pitchFamily="34" charset="0"/>
                <a:cs typeface="Arial" pitchFamily="34" charset="0"/>
              </a:rPr>
              <a:t> </a:t>
            </a:r>
            <a:r>
              <a:rPr lang="fr-FR" sz="4400" dirty="0" smtClean="0">
                <a:latin typeface="Arial" pitchFamily="34" charset="0"/>
                <a:cs typeface="Arial" pitchFamily="34" charset="0"/>
              </a:rPr>
              <a:t>Il convient que la libération paramétrique soit supportée par une </a:t>
            </a:r>
            <a:r>
              <a:rPr lang="fr-FR" sz="4400" b="1" dirty="0" smtClean="0">
                <a:latin typeface="Arial" pitchFamily="34" charset="0"/>
                <a:cs typeface="Arial" pitchFamily="34" charset="0"/>
              </a:rPr>
              <a:t>expérience étendue </a:t>
            </a:r>
            <a:r>
              <a:rPr lang="fr-FR" sz="4400" dirty="0" smtClean="0">
                <a:latin typeface="Arial" pitchFamily="34" charset="0"/>
                <a:cs typeface="Arial" pitchFamily="34" charset="0"/>
              </a:rPr>
              <a:t>avec le procédé de stérilisation. </a:t>
            </a:r>
            <a:endParaRPr lang="fr-FR" sz="2800" dirty="0" smtClean="0">
              <a:latin typeface="Arial" pitchFamily="34" charset="0"/>
              <a:cs typeface="Arial" pitchFamily="34" charset="0"/>
            </a:endParaRPr>
          </a:p>
          <a:p>
            <a:pPr lvl="1">
              <a:lnSpc>
                <a:spcPct val="120000"/>
              </a:lnSpc>
              <a:buNone/>
            </a:pPr>
            <a:endParaRPr lang="fr-FR" sz="1000" dirty="0" smtClean="0">
              <a:latin typeface="Arial" pitchFamily="34" charset="0"/>
              <a:cs typeface="Arial" pitchFamily="34" charset="0"/>
            </a:endParaRPr>
          </a:p>
          <a:p>
            <a:pPr lvl="1">
              <a:lnSpc>
                <a:spcPct val="120000"/>
              </a:lnSpc>
              <a:buNone/>
            </a:pPr>
            <a:r>
              <a:rPr lang="fr-FR" sz="2800" dirty="0" smtClean="0">
                <a:latin typeface="Arial" pitchFamily="34" charset="0"/>
                <a:cs typeface="Arial" pitchFamily="34" charset="0"/>
              </a:rPr>
              <a:t>	</a:t>
            </a:r>
            <a:r>
              <a:rPr lang="fr-FR" sz="4400" dirty="0" smtClean="0">
                <a:latin typeface="Arial" pitchFamily="34" charset="0"/>
                <a:cs typeface="Arial" pitchFamily="34" charset="0"/>
              </a:rPr>
              <a:t>En général, la libération paramétrique est justifiée pour un </a:t>
            </a:r>
            <a:r>
              <a:rPr lang="fr-FR" sz="4400" b="1" dirty="0" smtClean="0">
                <a:latin typeface="Arial" pitchFamily="34" charset="0"/>
                <a:cs typeface="Arial" pitchFamily="34" charset="0"/>
              </a:rPr>
              <a:t>procédé de stérilisation défini </a:t>
            </a:r>
            <a:r>
              <a:rPr lang="fr-FR" sz="4400" dirty="0" smtClean="0">
                <a:latin typeface="Arial" pitchFamily="34" charset="0"/>
                <a:cs typeface="Arial" pitchFamily="34" charset="0"/>
              </a:rPr>
              <a:t>et pour un produit défini plutôt que pour une application générique ».</a:t>
            </a:r>
            <a:endParaRPr lang="fr-FR" sz="45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10</a:t>
            </a:fld>
            <a:endParaRPr lang="fr-F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71181"/>
            <a:ext cx="10515600" cy="1325563"/>
          </a:xfrm>
        </p:spPr>
        <p:txBody>
          <a:bodyPr>
            <a:normAutofit/>
          </a:bodyPr>
          <a:lstStyle/>
          <a:p>
            <a:r>
              <a:rPr lang="fr-FR" sz="3200" b="1" dirty="0" smtClean="0">
                <a:solidFill>
                  <a:srgbClr val="002060"/>
                </a:solidFill>
                <a:latin typeface="Arial" pitchFamily="34" charset="0"/>
                <a:cs typeface="Arial" pitchFamily="34" charset="0"/>
              </a:rPr>
              <a:t>On parle de paramètres critiques</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225403" y="1956391"/>
            <a:ext cx="10528300" cy="4699591"/>
          </a:xfrm>
        </p:spPr>
        <p:txBody>
          <a:bodyPr>
            <a:normAutofit fontScale="62500" lnSpcReduction="20000"/>
          </a:bodyPr>
          <a:lstStyle/>
          <a:p>
            <a:pPr>
              <a:lnSpc>
                <a:spcPct val="120000"/>
              </a:lnSpc>
            </a:pPr>
            <a:r>
              <a:rPr lang="fr-FR" sz="3700" b="1" dirty="0" smtClean="0">
                <a:solidFill>
                  <a:srgbClr val="C00000"/>
                </a:solidFill>
                <a:latin typeface="Arial" pitchFamily="34" charset="0"/>
                <a:cs typeface="Arial" pitchFamily="34" charset="0"/>
              </a:rPr>
              <a:t>(variables critiques du procédé) </a:t>
            </a:r>
            <a:r>
              <a:rPr lang="fr-FR" sz="3700" dirty="0" smtClean="0">
                <a:latin typeface="Arial" pitchFamily="34" charset="0"/>
                <a:cs typeface="Arial" pitchFamily="34" charset="0"/>
              </a:rPr>
              <a:t>= « paramètres identifiés comme </a:t>
            </a:r>
            <a:r>
              <a:rPr lang="fr-FR" sz="3700" b="1" dirty="0" smtClean="0">
                <a:latin typeface="Arial" pitchFamily="34" charset="0"/>
                <a:cs typeface="Arial" pitchFamily="34" charset="0"/>
              </a:rPr>
              <a:t>indispensables</a:t>
            </a:r>
            <a:r>
              <a:rPr lang="fr-FR" sz="3700" dirty="0" smtClean="0">
                <a:latin typeface="Arial" pitchFamily="34" charset="0"/>
                <a:cs typeface="Arial" pitchFamily="34" charset="0"/>
              </a:rPr>
              <a:t> au processus de stérilisation (et qui nécessitent une surveillance) »</a:t>
            </a:r>
          </a:p>
          <a:p>
            <a:pPr>
              <a:lnSpc>
                <a:spcPct val="120000"/>
              </a:lnSpc>
            </a:pPr>
            <a:endParaRPr lang="fr-FR" sz="800" dirty="0" smtClean="0">
              <a:latin typeface="Arial" pitchFamily="34" charset="0"/>
              <a:cs typeface="Arial" pitchFamily="34" charset="0"/>
            </a:endParaRPr>
          </a:p>
          <a:p>
            <a:pPr>
              <a:lnSpc>
                <a:spcPct val="120000"/>
              </a:lnSpc>
              <a:spcBef>
                <a:spcPts val="0"/>
              </a:spcBef>
            </a:pPr>
            <a:r>
              <a:rPr lang="fr-FR" sz="3700" b="1" dirty="0" smtClean="0">
                <a:solidFill>
                  <a:srgbClr val="C00000"/>
                </a:solidFill>
                <a:latin typeface="Arial" pitchFamily="34" charset="0"/>
                <a:cs typeface="Arial" pitchFamily="34" charset="0"/>
              </a:rPr>
              <a:t>(variables du procédé)</a:t>
            </a:r>
            <a:r>
              <a:rPr lang="fr-FR" sz="3700" b="1" dirty="0" smtClean="0">
                <a:latin typeface="Arial" pitchFamily="34" charset="0"/>
                <a:cs typeface="Arial" pitchFamily="34" charset="0"/>
              </a:rPr>
              <a:t>  = </a:t>
            </a:r>
            <a:r>
              <a:rPr lang="fr-FR" sz="3700" b="1" dirty="0" err="1" smtClean="0">
                <a:solidFill>
                  <a:srgbClr val="C00000"/>
                </a:solidFill>
                <a:latin typeface="Arial" pitchFamily="34" charset="0"/>
                <a:cs typeface="Arial" pitchFamily="34" charset="0"/>
              </a:rPr>
              <a:t>process</a:t>
            </a:r>
            <a:r>
              <a:rPr lang="fr-FR" sz="3700" b="1" dirty="0" smtClean="0">
                <a:solidFill>
                  <a:srgbClr val="C00000"/>
                </a:solidFill>
                <a:latin typeface="Arial" pitchFamily="34" charset="0"/>
                <a:cs typeface="Arial" pitchFamily="34" charset="0"/>
              </a:rPr>
              <a:t> variable </a:t>
            </a:r>
            <a:r>
              <a:rPr lang="fr-FR" sz="3700" b="1" dirty="0" smtClean="0">
                <a:latin typeface="Arial" pitchFamily="34" charset="0"/>
                <a:cs typeface="Arial" pitchFamily="34" charset="0"/>
              </a:rPr>
              <a:t>=</a:t>
            </a:r>
          </a:p>
          <a:p>
            <a:pPr>
              <a:lnSpc>
                <a:spcPct val="120000"/>
              </a:lnSpc>
              <a:spcBef>
                <a:spcPts val="0"/>
              </a:spcBef>
              <a:buNone/>
            </a:pPr>
            <a:r>
              <a:rPr lang="fr-FR" sz="3700" b="1" dirty="0" smtClean="0">
                <a:latin typeface="Arial" pitchFamily="34" charset="0"/>
                <a:cs typeface="Arial" pitchFamily="34" charset="0"/>
              </a:rPr>
              <a:t>	« </a:t>
            </a:r>
            <a:r>
              <a:rPr lang="en-US" sz="3700" dirty="0" smtClean="0">
                <a:latin typeface="Arial" pitchFamily="34" charset="0"/>
                <a:cs typeface="Arial" pitchFamily="34" charset="0"/>
              </a:rPr>
              <a:t>conditions </a:t>
            </a:r>
            <a:r>
              <a:rPr lang="en-US" sz="3700" dirty="0" err="1" smtClean="0">
                <a:latin typeface="Arial" pitchFamily="34" charset="0"/>
                <a:cs typeface="Arial" pitchFamily="34" charset="0"/>
              </a:rPr>
              <a:t>dans</a:t>
            </a:r>
            <a:r>
              <a:rPr lang="en-US" sz="3700" dirty="0" smtClean="0">
                <a:latin typeface="Arial" pitchFamily="34" charset="0"/>
                <a:cs typeface="Arial" pitchFamily="34" charset="0"/>
              </a:rPr>
              <a:t> un </a:t>
            </a:r>
            <a:r>
              <a:rPr lang="en-US" sz="3700" dirty="0" err="1" smtClean="0">
                <a:latin typeface="Arial" pitchFamily="34" charset="0"/>
                <a:cs typeface="Arial" pitchFamily="34" charset="0"/>
              </a:rPr>
              <a:t>procédé</a:t>
            </a:r>
            <a:r>
              <a:rPr lang="en-US" sz="3700" dirty="0" smtClean="0">
                <a:latin typeface="Arial" pitchFamily="34" charset="0"/>
                <a:cs typeface="Arial" pitchFamily="34" charset="0"/>
              </a:rPr>
              <a:t> de </a:t>
            </a:r>
            <a:r>
              <a:rPr lang="en-US" sz="3700" dirty="0" err="1" smtClean="0">
                <a:latin typeface="Arial" pitchFamily="34" charset="0"/>
                <a:cs typeface="Arial" pitchFamily="34" charset="0"/>
              </a:rPr>
              <a:t>stérilisation</a:t>
            </a:r>
            <a:r>
              <a:rPr lang="en-US" sz="3700" dirty="0" smtClean="0">
                <a:latin typeface="Arial" pitchFamily="34" charset="0"/>
                <a:cs typeface="Arial" pitchFamily="34" charset="0"/>
              </a:rPr>
              <a:t>, pour </a:t>
            </a:r>
            <a:r>
              <a:rPr lang="en-US" sz="3700" dirty="0" err="1" smtClean="0">
                <a:latin typeface="Arial" pitchFamily="34" charset="0"/>
                <a:cs typeface="Arial" pitchFamily="34" charset="0"/>
              </a:rPr>
              <a:t>lesquelles</a:t>
            </a:r>
            <a:r>
              <a:rPr lang="en-US" sz="3700" dirty="0" smtClean="0">
                <a:latin typeface="Arial" pitchFamily="34" charset="0"/>
                <a:cs typeface="Arial" pitchFamily="34" charset="0"/>
              </a:rPr>
              <a:t> un </a:t>
            </a:r>
            <a:r>
              <a:rPr lang="en-US" sz="3700" b="1" dirty="0" err="1" smtClean="0">
                <a:latin typeface="Arial" pitchFamily="34" charset="0"/>
                <a:cs typeface="Arial" pitchFamily="34" charset="0"/>
              </a:rPr>
              <a:t>changement</a:t>
            </a:r>
            <a:r>
              <a:rPr lang="en-US" sz="3700" b="1" dirty="0" smtClean="0">
                <a:latin typeface="Arial" pitchFamily="34" charset="0"/>
                <a:cs typeface="Arial" pitchFamily="34" charset="0"/>
              </a:rPr>
              <a:t> </a:t>
            </a:r>
            <a:r>
              <a:rPr lang="en-US" sz="3700" b="1" dirty="0" err="1" smtClean="0">
                <a:latin typeface="Arial" pitchFamily="34" charset="0"/>
                <a:cs typeface="Arial" pitchFamily="34" charset="0"/>
              </a:rPr>
              <a:t>peut</a:t>
            </a:r>
            <a:r>
              <a:rPr lang="en-US" sz="3700" b="1" dirty="0" smtClean="0">
                <a:latin typeface="Arial" pitchFamily="34" charset="0"/>
                <a:cs typeface="Arial" pitchFamily="34" charset="0"/>
              </a:rPr>
              <a:t> </a:t>
            </a:r>
            <a:r>
              <a:rPr lang="en-US" sz="3700" b="1" dirty="0" err="1" smtClean="0">
                <a:latin typeface="Arial" pitchFamily="34" charset="0"/>
                <a:cs typeface="Arial" pitchFamily="34" charset="0"/>
              </a:rPr>
              <a:t>altérer</a:t>
            </a:r>
            <a:r>
              <a:rPr lang="en-US" sz="3700" b="1" dirty="0" smtClean="0">
                <a:latin typeface="Arial" pitchFamily="34" charset="0"/>
                <a:cs typeface="Arial" pitchFamily="34" charset="0"/>
              </a:rPr>
              <a:t> </a:t>
            </a:r>
            <a:r>
              <a:rPr lang="en-US" sz="3700" b="1" dirty="0" err="1" smtClean="0">
                <a:latin typeface="Arial" pitchFamily="34" charset="0"/>
                <a:cs typeface="Arial" pitchFamily="34" charset="0"/>
              </a:rPr>
              <a:t>l’efficacité</a:t>
            </a:r>
            <a:r>
              <a:rPr lang="en-US" sz="3700" b="1" dirty="0" smtClean="0">
                <a:latin typeface="Arial" pitchFamily="34" charset="0"/>
                <a:cs typeface="Arial" pitchFamily="34" charset="0"/>
              </a:rPr>
              <a:t> </a:t>
            </a:r>
            <a:r>
              <a:rPr lang="en-US" sz="3700" b="1" dirty="0" err="1" smtClean="0">
                <a:latin typeface="Arial" pitchFamily="34" charset="0"/>
                <a:cs typeface="Arial" pitchFamily="34" charset="0"/>
              </a:rPr>
              <a:t>microbiologique</a:t>
            </a:r>
            <a:r>
              <a:rPr lang="en-US" sz="3700" dirty="0" smtClean="0">
                <a:latin typeface="Arial" pitchFamily="34" charset="0"/>
                <a:cs typeface="Arial" pitchFamily="34" charset="0"/>
              </a:rPr>
              <a:t> </a:t>
            </a:r>
            <a:r>
              <a:rPr lang="fr-FR" sz="2600" dirty="0" smtClean="0">
                <a:latin typeface="Arial" pitchFamily="34" charset="0"/>
                <a:cs typeface="Arial" pitchFamily="34" charset="0"/>
              </a:rPr>
              <a:t>(NF EN ISO 11 140-1)</a:t>
            </a:r>
            <a:r>
              <a:rPr lang="fr-FR" sz="3100" dirty="0" smtClean="0">
                <a:latin typeface="Arial" pitchFamily="34" charset="0"/>
                <a:cs typeface="Arial" pitchFamily="34" charset="0"/>
              </a:rPr>
              <a:t> »</a:t>
            </a:r>
          </a:p>
          <a:p>
            <a:pPr>
              <a:lnSpc>
                <a:spcPct val="120000"/>
              </a:lnSpc>
              <a:buNone/>
            </a:pPr>
            <a:endParaRPr lang="fr-FR" sz="800" dirty="0" smtClean="0">
              <a:solidFill>
                <a:schemeClr val="tx2"/>
              </a:solidFill>
              <a:latin typeface="Arial" pitchFamily="34" charset="0"/>
              <a:cs typeface="Arial" pitchFamily="34" charset="0"/>
            </a:endParaRPr>
          </a:p>
          <a:p>
            <a:pPr>
              <a:lnSpc>
                <a:spcPct val="120000"/>
              </a:lnSpc>
            </a:pPr>
            <a:r>
              <a:rPr lang="fr-FR" sz="3700" b="1" dirty="0" smtClean="0">
                <a:solidFill>
                  <a:srgbClr val="C00000"/>
                </a:solidFill>
                <a:latin typeface="Arial" pitchFamily="34" charset="0"/>
                <a:cs typeface="Arial" pitchFamily="34" charset="0"/>
              </a:rPr>
              <a:t>7.1.2 « Les paramètres du cycle identifiés comme étant critiques </a:t>
            </a:r>
            <a:r>
              <a:rPr lang="fr-FR" sz="3700" dirty="0" smtClean="0">
                <a:latin typeface="Arial" pitchFamily="34" charset="0"/>
                <a:cs typeface="Arial" pitchFamily="34" charset="0"/>
              </a:rPr>
              <a:t>pour le cycle de fonctionnement doivent être reproductibles dans les tolérances qui permettent de satisfaire aux exigences de performances de l‘article » </a:t>
            </a:r>
            <a:r>
              <a:rPr lang="fr-FR" sz="2600" dirty="0" smtClean="0">
                <a:latin typeface="Arial" pitchFamily="34" charset="0"/>
                <a:cs typeface="Arial" pitchFamily="34" charset="0"/>
              </a:rPr>
              <a:t>(Pr EN 285)</a:t>
            </a:r>
          </a:p>
          <a:p>
            <a:endParaRPr lang="fr-FR" sz="1400" b="1" dirty="0" smtClean="0">
              <a:latin typeface="Arial" pitchFamily="34" charset="0"/>
              <a:cs typeface="Arial" pitchFamily="34" charset="0"/>
            </a:endParaRPr>
          </a:p>
          <a:p>
            <a:r>
              <a:rPr lang="fr-FR" sz="2600" b="1" dirty="0" smtClean="0"/>
              <a:t>NF EN ISO 11140-1</a:t>
            </a:r>
            <a:r>
              <a:rPr lang="fr-FR" sz="2600" dirty="0" smtClean="0"/>
              <a:t> : 2015 Stérilisation des produits de santé - Indicateurs chimiques - Partie 1 : exigences générales</a:t>
            </a:r>
          </a:p>
          <a:p>
            <a:r>
              <a:rPr lang="fr-FR" sz="2600" b="1" dirty="0" smtClean="0"/>
              <a:t>Pr EN 285</a:t>
            </a:r>
            <a:r>
              <a:rPr lang="fr-FR" sz="2600" dirty="0" smtClean="0"/>
              <a:t>:2014 Stérilisation — Stérilisateurs à la vapeur d'eau - Grands stérilisateurs</a:t>
            </a:r>
          </a:p>
          <a:p>
            <a:pPr>
              <a:lnSpc>
                <a:spcPct val="120000"/>
              </a:lnSpc>
            </a:pPr>
            <a:endParaRPr lang="fr-FR" sz="2600" dirty="0" smtClean="0">
              <a:latin typeface="Arial" pitchFamily="34" charset="0"/>
              <a:cs typeface="Arial" pitchFamily="34" charset="0"/>
            </a:endParaRPr>
          </a:p>
          <a:p>
            <a:pPr>
              <a:lnSpc>
                <a:spcPct val="120000"/>
              </a:lnSpc>
            </a:pPr>
            <a:endParaRPr lang="fr-FR"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a:xfrm>
            <a:off x="444796" y="6356461"/>
            <a:ext cx="2743200" cy="365125"/>
          </a:xfrm>
        </p:spPr>
        <p:txBody>
          <a:bodyPr/>
          <a:lstStyle/>
          <a:p>
            <a:pPr>
              <a:defRPr/>
            </a:pPr>
            <a:fld id="{235A312A-7D59-4701-AAE4-3E63EC30F5B2}" type="slidenum">
              <a:rPr lang="fr-FR" smtClean="0"/>
              <a:pPr>
                <a:defRPr/>
              </a:pPr>
              <a:t>11</a:t>
            </a:fld>
            <a:endParaRPr lang="fr-F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4864" y="1154779"/>
            <a:ext cx="10079567" cy="490537"/>
          </a:xfrm>
        </p:spPr>
        <p:txBody>
          <a:bodyPr>
            <a:noAutofit/>
          </a:bodyPr>
          <a:lstStyle/>
          <a:p>
            <a:r>
              <a:rPr lang="fr-FR" sz="3200" b="1" dirty="0" smtClean="0">
                <a:solidFill>
                  <a:srgbClr val="002060"/>
                </a:solidFill>
                <a:latin typeface="Arial" pitchFamily="34" charset="0"/>
                <a:cs typeface="Arial" pitchFamily="34" charset="0"/>
              </a:rPr>
              <a:t>Paramètres critiques pour la stérilisation par la vapeur d’eau</a:t>
            </a:r>
            <a:endParaRPr lang="fr-FR" sz="3200" b="1" dirty="0">
              <a:solidFill>
                <a:srgbClr val="002060"/>
              </a:solidFill>
              <a:latin typeface="Arial" pitchFamily="34" charset="0"/>
              <a:cs typeface="Arial" pitchFamily="34" charset="0"/>
            </a:endParaRPr>
          </a:p>
        </p:txBody>
      </p:sp>
      <p:graphicFrame>
        <p:nvGraphicFramePr>
          <p:cNvPr id="5" name="Espace réservé du contenu 4"/>
          <p:cNvGraphicFramePr>
            <a:graphicFrameLocks noGrp="1"/>
          </p:cNvGraphicFramePr>
          <p:nvPr>
            <p:ph idx="1"/>
          </p:nvPr>
        </p:nvGraphicFramePr>
        <p:xfrm>
          <a:off x="1127642" y="1933539"/>
          <a:ext cx="10769599" cy="4668520"/>
        </p:xfrm>
        <a:graphic>
          <a:graphicData uri="http://schemas.openxmlformats.org/drawingml/2006/table">
            <a:tbl>
              <a:tblPr firstRow="1" bandRow="1">
                <a:tableStyleId>{5C22544A-7EE6-4342-B048-85BDC9FD1C3A}</a:tableStyleId>
              </a:tblPr>
              <a:tblGrid>
                <a:gridCol w="2153920"/>
                <a:gridCol w="2288060"/>
                <a:gridCol w="2019779"/>
                <a:gridCol w="2153920"/>
                <a:gridCol w="2153920"/>
              </a:tblGrid>
              <a:tr h="370840">
                <a:tc>
                  <a:txBody>
                    <a:bodyPr/>
                    <a:lstStyle/>
                    <a:p>
                      <a:pPr algn="ctr"/>
                      <a:r>
                        <a:rPr lang="fr-FR" dirty="0" smtClean="0">
                          <a:solidFill>
                            <a:schemeClr val="tx1"/>
                          </a:solidFill>
                          <a:latin typeface="Arial" pitchFamily="34" charset="0"/>
                          <a:cs typeface="Arial" pitchFamily="34" charset="0"/>
                        </a:rPr>
                        <a:t>Paramètre critique</a:t>
                      </a:r>
                      <a:endParaRPr lang="fr-FR" dirty="0">
                        <a:solidFill>
                          <a:schemeClr val="tx1"/>
                        </a:solidFill>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chemeClr val="tx1"/>
                          </a:solidFill>
                          <a:latin typeface="Arial" pitchFamily="34" charset="0"/>
                          <a:cs typeface="Arial" pitchFamily="34" charset="0"/>
                        </a:rPr>
                        <a:t>Cible</a:t>
                      </a:r>
                      <a:endParaRPr lang="fr-FR" dirty="0">
                        <a:solidFill>
                          <a:schemeClr val="tx1"/>
                        </a:solidFill>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chemeClr val="tx1"/>
                          </a:solidFill>
                          <a:latin typeface="Arial" pitchFamily="34" charset="0"/>
                          <a:cs typeface="Arial" pitchFamily="34" charset="0"/>
                        </a:rPr>
                        <a:t>Moyen d’obtention</a:t>
                      </a:r>
                      <a:endParaRPr lang="fr-FR" dirty="0">
                        <a:solidFill>
                          <a:schemeClr val="tx1"/>
                        </a:solidFill>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dirty="0" smtClean="0">
                          <a:solidFill>
                            <a:schemeClr val="tx1"/>
                          </a:solidFill>
                          <a:latin typeface="Arial" pitchFamily="34" charset="0"/>
                          <a:cs typeface="Arial" pitchFamily="34" charset="0"/>
                        </a:rPr>
                        <a:t>Moyen de vérification</a:t>
                      </a:r>
                      <a:endParaRPr lang="fr-FR" dirty="0">
                        <a:solidFill>
                          <a:schemeClr val="tx1"/>
                        </a:solidFill>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solidFill>
                          <a:schemeClr val="tx1"/>
                        </a:solidFill>
                      </a:endParaRPr>
                    </a:p>
                  </a:txBody>
                  <a:tcPr/>
                </a:tc>
              </a:tr>
              <a:tr h="370840">
                <a:tc>
                  <a:txBody>
                    <a:bodyPr/>
                    <a:lstStyle/>
                    <a:p>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Dans la chambre</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Dans le DM</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latin typeface="Arial" pitchFamily="34" charset="0"/>
                          <a:cs typeface="Arial" pitchFamily="34" charset="0"/>
                        </a:rPr>
                        <a:t>Température</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 134°C</a:t>
                      </a:r>
                      <a:r>
                        <a:rPr lang="fr-FR" baseline="0" dirty="0" smtClean="0">
                          <a:latin typeface="Arial" pitchFamily="34" charset="0"/>
                          <a:cs typeface="Arial" pitchFamily="34" charset="0"/>
                        </a:rPr>
                        <a:t> </a:t>
                      </a:r>
                    </a:p>
                    <a:p>
                      <a:pPr algn="ctr"/>
                      <a:r>
                        <a:rPr lang="fr-FR" sz="1600" baseline="0" dirty="0" smtClean="0">
                          <a:latin typeface="Arial" pitchFamily="34" charset="0"/>
                          <a:cs typeface="Arial" pitchFamily="34" charset="0"/>
                        </a:rPr>
                        <a:t>(-0/+3°C)</a:t>
                      </a:r>
                      <a:endParaRPr lang="fr-FR" sz="20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Régulation à 134,</a:t>
                      </a:r>
                      <a:r>
                        <a:rPr lang="fr-FR" baseline="0" dirty="0" smtClean="0">
                          <a:latin typeface="Arial" pitchFamily="34" charset="0"/>
                          <a:cs typeface="Arial" pitchFamily="34" charset="0"/>
                        </a:rPr>
                        <a:t>5°C </a:t>
                      </a:r>
                      <a:r>
                        <a:rPr lang="fr-FR" baseline="0" dirty="0" err="1" smtClean="0">
                          <a:latin typeface="Arial" pitchFamily="34" charset="0"/>
                          <a:cs typeface="Arial" pitchFamily="34" charset="0"/>
                        </a:rPr>
                        <a:t>p.e</a:t>
                      </a:r>
                      <a:r>
                        <a:rPr lang="fr-FR" baseline="0" dirty="0" smtClean="0">
                          <a:latin typeface="Arial" pitchFamily="34" charset="0"/>
                          <a:cs typeface="Arial" pitchFamily="34" charset="0"/>
                        </a:rPr>
                        <a:t>.</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Diagramme </a:t>
                      </a:r>
                    </a:p>
                    <a:p>
                      <a:pPr algn="ctr"/>
                      <a:r>
                        <a:rPr lang="fr-FR" sz="1400" dirty="0" smtClean="0">
                          <a:latin typeface="Arial" pitchFamily="34" charset="0"/>
                          <a:cs typeface="Arial" pitchFamily="34" charset="0"/>
                        </a:rPr>
                        <a:t>+ analyse</a:t>
                      </a:r>
                      <a:r>
                        <a:rPr lang="fr-FR" sz="1400" baseline="0" dirty="0" smtClean="0">
                          <a:latin typeface="Arial" pitchFamily="34" charset="0"/>
                          <a:cs typeface="Arial" pitchFamily="34" charset="0"/>
                        </a:rPr>
                        <a:t> </a:t>
                      </a:r>
                      <a:r>
                        <a:rPr lang="fr-FR" sz="1400" baseline="0" dirty="0" err="1" smtClean="0">
                          <a:latin typeface="Arial" pitchFamily="34" charset="0"/>
                          <a:cs typeface="Arial" pitchFamily="34" charset="0"/>
                        </a:rPr>
                        <a:t>electr</a:t>
                      </a:r>
                      <a:r>
                        <a:rPr lang="fr-FR" sz="1400" baseline="0" dirty="0" smtClean="0">
                          <a:latin typeface="Arial" pitchFamily="34" charset="0"/>
                          <a:cs typeface="Arial" pitchFamily="34" charset="0"/>
                        </a:rPr>
                        <a:t>.</a:t>
                      </a:r>
                      <a:endParaRPr lang="fr-FR" sz="14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Capteur embarqué ?</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latin typeface="Arial" pitchFamily="34" charset="0"/>
                          <a:cs typeface="Arial" pitchFamily="34" charset="0"/>
                        </a:rPr>
                        <a:t>Temps</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dirty="0" smtClean="0">
                          <a:latin typeface="Arial" pitchFamily="34" charset="0"/>
                          <a:cs typeface="Arial" pitchFamily="34" charset="0"/>
                        </a:rPr>
                        <a:t>≥ 18 min </a:t>
                      </a:r>
                    </a:p>
                    <a:p>
                      <a:pPr marL="0" algn="ctr" defTabSz="914400" rtl="0" eaLnBrk="1" latinLnBrk="0" hangingPunct="1"/>
                      <a:r>
                        <a:rPr lang="fr-FR" sz="1600" kern="1200" baseline="0" dirty="0" smtClean="0">
                          <a:solidFill>
                            <a:schemeClr val="dk1"/>
                          </a:solidFill>
                          <a:latin typeface="Arial" pitchFamily="34" charset="0"/>
                          <a:ea typeface="+mn-ea"/>
                          <a:cs typeface="Arial" pitchFamily="34" charset="0"/>
                        </a:rPr>
                        <a:t>(-0/+…)</a:t>
                      </a:r>
                      <a:endParaRPr lang="fr-FR" sz="1600" kern="1200" baseline="0" dirty="0">
                        <a:solidFill>
                          <a:schemeClr val="dk1"/>
                        </a:solidFill>
                        <a:latin typeface="Arial" pitchFamily="34" charset="0"/>
                        <a:ea typeface="+mn-ea"/>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Réglage à 19 min </a:t>
                      </a:r>
                      <a:r>
                        <a:rPr lang="fr-FR" dirty="0" err="1" smtClean="0">
                          <a:latin typeface="Arial" pitchFamily="34" charset="0"/>
                          <a:cs typeface="Arial" pitchFamily="34" charset="0"/>
                        </a:rPr>
                        <a:t>p.e</a:t>
                      </a:r>
                      <a:r>
                        <a:rPr lang="fr-FR" dirty="0" smtClean="0">
                          <a:latin typeface="Arial" pitchFamily="34" charset="0"/>
                          <a:cs typeface="Arial" pitchFamily="34" charset="0"/>
                        </a:rPr>
                        <a:t>.</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Diagramme </a:t>
                      </a:r>
                    </a:p>
                    <a:p>
                      <a:pPr algn="ctr"/>
                      <a:r>
                        <a:rPr lang="fr-FR" sz="1400" dirty="0" smtClean="0">
                          <a:latin typeface="Arial" pitchFamily="34" charset="0"/>
                          <a:cs typeface="Arial" pitchFamily="34" charset="0"/>
                        </a:rPr>
                        <a:t>+</a:t>
                      </a:r>
                      <a:r>
                        <a:rPr lang="fr-FR" sz="1400" baseline="0" dirty="0" smtClean="0">
                          <a:latin typeface="Arial" pitchFamily="34" charset="0"/>
                          <a:cs typeface="Arial" pitchFamily="34" charset="0"/>
                        </a:rPr>
                        <a:t> a</a:t>
                      </a:r>
                      <a:r>
                        <a:rPr lang="fr-FR" sz="1400" dirty="0" smtClean="0">
                          <a:latin typeface="Arial" pitchFamily="34" charset="0"/>
                          <a:cs typeface="Arial" pitchFamily="34" charset="0"/>
                        </a:rPr>
                        <a:t>nalyse </a:t>
                      </a:r>
                      <a:r>
                        <a:rPr lang="fr-FR" sz="1400" dirty="0" err="1" smtClean="0">
                          <a:latin typeface="Arial" pitchFamily="34" charset="0"/>
                          <a:cs typeface="Arial" pitchFamily="34" charset="0"/>
                        </a:rPr>
                        <a:t>electr</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Capteur embarqué ?</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latin typeface="Arial" pitchFamily="34" charset="0"/>
                          <a:cs typeface="Arial" pitchFamily="34" charset="0"/>
                        </a:rPr>
                        <a:t>Saturation vapeur</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&lt; 1°C </a:t>
                      </a:r>
                    </a:p>
                    <a:p>
                      <a:pPr algn="ctr"/>
                      <a:r>
                        <a:rPr lang="fr-FR" sz="1600" dirty="0" smtClean="0">
                          <a:latin typeface="Arial" pitchFamily="34" charset="0"/>
                          <a:cs typeface="Arial" pitchFamily="34" charset="0"/>
                        </a:rPr>
                        <a:t>(P°&lt; 90 mbar)</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Cycle avec vides et pulsations validé</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Comparaison diagrammes t° mesurées et </a:t>
                      </a:r>
                      <a:r>
                        <a:rPr lang="fr-FR" dirty="0" err="1" smtClean="0">
                          <a:latin typeface="Arial" pitchFamily="34" charset="0"/>
                          <a:cs typeface="Arial" pitchFamily="34" charset="0"/>
                        </a:rPr>
                        <a:t>Vtp</a:t>
                      </a: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 +</a:t>
                      </a:r>
                      <a:r>
                        <a:rPr lang="fr-FR" baseline="0" dirty="0" smtClean="0">
                          <a:latin typeface="Arial" pitchFamily="34" charset="0"/>
                          <a:cs typeface="Arial" pitchFamily="34" charset="0"/>
                        </a:rPr>
                        <a:t> </a:t>
                      </a:r>
                      <a:r>
                        <a:rPr lang="fr-FR" dirty="0" smtClean="0">
                          <a:latin typeface="Arial" pitchFamily="34" charset="0"/>
                          <a:cs typeface="Arial" pitchFamily="34" charset="0"/>
                        </a:rPr>
                        <a:t>BD</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Capteur embarqué</a:t>
                      </a:r>
                      <a:r>
                        <a:rPr lang="fr-FR" baseline="0" dirty="0" smtClean="0">
                          <a:latin typeface="Arial" pitchFamily="34" charset="0"/>
                          <a:cs typeface="Arial" pitchFamily="34" charset="0"/>
                        </a:rPr>
                        <a:t> ?</a:t>
                      </a:r>
                    </a:p>
                    <a:p>
                      <a:pPr algn="ctr"/>
                      <a:r>
                        <a:rPr lang="fr-FR" baseline="0" dirty="0" smtClean="0">
                          <a:latin typeface="Arial" pitchFamily="34" charset="0"/>
                          <a:cs typeface="Arial" pitchFamily="34" charset="0"/>
                        </a:rPr>
                        <a:t> + vérification absence GNC</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latin typeface="Arial" pitchFamily="34" charset="0"/>
                          <a:cs typeface="Arial" pitchFamily="34" charset="0"/>
                        </a:rPr>
                        <a:t>Exposition à</a:t>
                      </a:r>
                      <a:r>
                        <a:rPr lang="fr-FR" baseline="0" dirty="0" smtClean="0">
                          <a:latin typeface="Arial" pitchFamily="34" charset="0"/>
                          <a:cs typeface="Arial" pitchFamily="34" charset="0"/>
                        </a:rPr>
                        <a:t> l’agent stérilisant</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Traitement</a:t>
                      </a:r>
                      <a:r>
                        <a:rPr lang="fr-FR" baseline="0" dirty="0" smtClean="0">
                          <a:latin typeface="Arial" pitchFamily="34" charset="0"/>
                          <a:cs typeface="Arial" pitchFamily="34" charset="0"/>
                        </a:rPr>
                        <a:t> par un cycle de stérilisation</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DM introduit dans le stérilisateur, cycle lancé</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latin typeface="Arial" pitchFamily="34" charset="0"/>
                          <a:cs typeface="Arial" pitchFamily="34" charset="0"/>
                        </a:rPr>
                        <a:t>Virage de l’indicateur d’exposition</a:t>
                      </a: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cs typeface="Arial" pitchFamily="34" charset="0"/>
                        </a:rPr>
                        <a:t>Virage de l’indicateur d’exposition</a:t>
                      </a:r>
                    </a:p>
                    <a:p>
                      <a:pPr algn="ctr"/>
                      <a:endParaRPr lang="fr-FR"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12</a:t>
            </a:fld>
            <a:endParaRPr lang="fr-F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3045" y="1272844"/>
            <a:ext cx="10079567" cy="490537"/>
          </a:xfrm>
        </p:spPr>
        <p:txBody>
          <a:bodyPr>
            <a:noAutofit/>
          </a:bodyPr>
          <a:lstStyle/>
          <a:p>
            <a:r>
              <a:rPr lang="fr-FR" sz="3200" b="1" dirty="0" smtClean="0">
                <a:solidFill>
                  <a:srgbClr val="002060"/>
                </a:solidFill>
                <a:latin typeface="Arial" pitchFamily="34" charset="0"/>
                <a:cs typeface="Arial" pitchFamily="34" charset="0"/>
              </a:rPr>
              <a:t>Paramètres critiques pour la stérilisation par diffusion H</a:t>
            </a:r>
            <a:r>
              <a:rPr lang="fr-FR" sz="3200" b="1" baseline="-25000" dirty="0" smtClean="0">
                <a:solidFill>
                  <a:srgbClr val="002060"/>
                </a:solidFill>
                <a:latin typeface="Arial" pitchFamily="34" charset="0"/>
                <a:cs typeface="Arial" pitchFamily="34" charset="0"/>
              </a:rPr>
              <a:t>2</a:t>
            </a:r>
            <a:r>
              <a:rPr lang="fr-FR" sz="3200" b="1" dirty="0" smtClean="0">
                <a:solidFill>
                  <a:srgbClr val="002060"/>
                </a:solidFill>
                <a:latin typeface="Arial" pitchFamily="34" charset="0"/>
                <a:cs typeface="Arial" pitchFamily="34" charset="0"/>
              </a:rPr>
              <a:t>O</a:t>
            </a:r>
            <a:r>
              <a:rPr lang="fr-FR" sz="3200" b="1" baseline="-25000" dirty="0" smtClean="0">
                <a:solidFill>
                  <a:srgbClr val="002060"/>
                </a:solidFill>
                <a:latin typeface="Arial" pitchFamily="34" charset="0"/>
                <a:cs typeface="Arial" pitchFamily="34" charset="0"/>
              </a:rPr>
              <a:t>2</a:t>
            </a:r>
            <a:endParaRPr lang="fr-FR" sz="3200" b="1" baseline="-25000" dirty="0">
              <a:solidFill>
                <a:srgbClr val="002060"/>
              </a:solidFill>
              <a:latin typeface="Arial" pitchFamily="34" charset="0"/>
              <a:cs typeface="Arial" pitchFamily="34" charset="0"/>
            </a:endParaRPr>
          </a:p>
        </p:txBody>
      </p:sp>
      <p:graphicFrame>
        <p:nvGraphicFramePr>
          <p:cNvPr id="5" name="Espace réservé du contenu 4"/>
          <p:cNvGraphicFramePr>
            <a:graphicFrameLocks noGrp="1"/>
          </p:cNvGraphicFramePr>
          <p:nvPr>
            <p:ph idx="1"/>
          </p:nvPr>
        </p:nvGraphicFramePr>
        <p:xfrm>
          <a:off x="1117010" y="2091218"/>
          <a:ext cx="10769599" cy="4552950"/>
        </p:xfrm>
        <a:graphic>
          <a:graphicData uri="http://schemas.openxmlformats.org/drawingml/2006/table">
            <a:tbl>
              <a:tblPr firstRow="1" bandRow="1">
                <a:tableStyleId>{5C22544A-7EE6-4342-B048-85BDC9FD1C3A}</a:tableStyleId>
              </a:tblPr>
              <a:tblGrid>
                <a:gridCol w="2298700"/>
                <a:gridCol w="1993900"/>
                <a:gridCol w="2552700"/>
                <a:gridCol w="1770379"/>
                <a:gridCol w="2153920"/>
              </a:tblGrid>
              <a:tr h="370840">
                <a:tc>
                  <a:txBody>
                    <a:bodyPr/>
                    <a:lstStyle/>
                    <a:p>
                      <a:pPr algn="ctr"/>
                      <a:r>
                        <a:rPr lang="fr-FR" sz="1600" dirty="0" smtClean="0">
                          <a:solidFill>
                            <a:schemeClr val="tx1"/>
                          </a:solidFill>
                          <a:latin typeface="Arial" pitchFamily="34" charset="0"/>
                          <a:cs typeface="Arial" pitchFamily="34" charset="0"/>
                        </a:rPr>
                        <a:t>Paramètre critique</a:t>
                      </a:r>
                      <a:endParaRPr lang="fr-FR" sz="1600" dirty="0">
                        <a:solidFill>
                          <a:schemeClr val="tx1"/>
                        </a:solidFill>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dirty="0" smtClean="0">
                          <a:solidFill>
                            <a:schemeClr val="tx1"/>
                          </a:solidFill>
                          <a:latin typeface="Arial" pitchFamily="34" charset="0"/>
                          <a:cs typeface="Arial" pitchFamily="34" charset="0"/>
                        </a:rPr>
                        <a:t>Cible</a:t>
                      </a:r>
                      <a:endParaRPr lang="fr-FR" sz="1600" dirty="0">
                        <a:solidFill>
                          <a:schemeClr val="tx1"/>
                        </a:solidFill>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dirty="0" smtClean="0">
                          <a:solidFill>
                            <a:schemeClr val="tx1"/>
                          </a:solidFill>
                          <a:latin typeface="Arial" pitchFamily="34" charset="0"/>
                          <a:cs typeface="Arial" pitchFamily="34" charset="0"/>
                        </a:rPr>
                        <a:t>Moyen d’obtention</a:t>
                      </a:r>
                      <a:endParaRPr lang="fr-FR" sz="1600" dirty="0">
                        <a:solidFill>
                          <a:schemeClr val="tx1"/>
                        </a:solidFill>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600" dirty="0" smtClean="0">
                          <a:solidFill>
                            <a:schemeClr val="tx1"/>
                          </a:solidFill>
                          <a:latin typeface="Arial" pitchFamily="34" charset="0"/>
                          <a:cs typeface="Arial" pitchFamily="34" charset="0"/>
                        </a:rPr>
                        <a:t>Moyen de vérification</a:t>
                      </a:r>
                      <a:endParaRPr lang="fr-FR" sz="1600" dirty="0">
                        <a:solidFill>
                          <a:schemeClr val="tx1"/>
                        </a:solidFill>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solidFill>
                          <a:schemeClr val="tx1"/>
                        </a:solidFill>
                      </a:endParaRPr>
                    </a:p>
                  </a:txBody>
                  <a:tcPr/>
                </a:tc>
              </a:tr>
              <a:tr h="367030">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Dans la chambre</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Dans le DM</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400" dirty="0" smtClean="0">
                          <a:latin typeface="Arial" pitchFamily="34" charset="0"/>
                          <a:cs typeface="Arial" pitchFamily="34" charset="0"/>
                        </a:rPr>
                        <a:t>Température</a:t>
                      </a:r>
                    </a:p>
                    <a:p>
                      <a:pPr algn="ctr"/>
                      <a:r>
                        <a:rPr lang="fr-FR" sz="1400" dirty="0" smtClean="0">
                          <a:latin typeface="Arial" pitchFamily="34" charset="0"/>
                          <a:cs typeface="Arial" pitchFamily="34" charset="0"/>
                        </a:rPr>
                        <a:t>chambre </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50-54°C</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err="1" smtClean="0">
                          <a:latin typeface="Arial" pitchFamily="34" charset="0"/>
                          <a:cs typeface="Arial" pitchFamily="34" charset="0"/>
                        </a:rPr>
                        <a:t>Pré-reglage</a:t>
                      </a:r>
                      <a:r>
                        <a:rPr lang="fr-FR" sz="1400" dirty="0" smtClean="0">
                          <a:latin typeface="Arial" pitchFamily="34" charset="0"/>
                          <a:cs typeface="Arial" pitchFamily="34" charset="0"/>
                        </a:rPr>
                        <a:t> selon cycle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Arial" pitchFamily="34" charset="0"/>
                          <a:cs typeface="Arial" pitchFamily="34" charset="0"/>
                        </a:rPr>
                        <a:t>Analyse </a:t>
                      </a:r>
                      <a:r>
                        <a:rPr lang="fr-FR" sz="1400" dirty="0" err="1" smtClean="0">
                          <a:latin typeface="Arial" pitchFamily="34" charset="0"/>
                          <a:cs typeface="Arial" pitchFamily="34" charset="0"/>
                        </a:rPr>
                        <a:t>electr</a:t>
                      </a:r>
                      <a:r>
                        <a:rPr lang="fr-FR" sz="1400" dirty="0" smtClean="0">
                          <a:latin typeface="Arial" pitchFamily="34" charset="0"/>
                          <a:cs typeface="Arial" pitchFamily="34" charset="0"/>
                        </a:rPr>
                        <a:t>. + supervision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Validation</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400" dirty="0" smtClean="0">
                          <a:latin typeface="Arial" pitchFamily="34" charset="0"/>
                          <a:cs typeface="Arial" pitchFamily="34" charset="0"/>
                        </a:rPr>
                        <a:t>Pression</a:t>
                      </a:r>
                    </a:p>
                    <a:p>
                      <a:pPr algn="ctr"/>
                      <a:r>
                        <a:rPr lang="fr-FR" sz="1400" dirty="0" smtClean="0">
                          <a:latin typeface="Arial" pitchFamily="34" charset="0"/>
                          <a:cs typeface="Arial" pitchFamily="34" charset="0"/>
                        </a:rPr>
                        <a:t> - chambre </a:t>
                      </a:r>
                    </a:p>
                    <a:p>
                      <a:pPr algn="ctr"/>
                      <a:r>
                        <a:rPr lang="fr-FR" sz="1400" dirty="0" smtClean="0">
                          <a:latin typeface="Arial" pitchFamily="34" charset="0"/>
                          <a:cs typeface="Arial" pitchFamily="34" charset="0"/>
                        </a:rPr>
                        <a:t>- vaporisateur</a:t>
                      </a:r>
                    </a:p>
                    <a:p>
                      <a:pPr algn="ctr"/>
                      <a:r>
                        <a:rPr lang="fr-FR" sz="1400" dirty="0" smtClean="0">
                          <a:latin typeface="Arial" pitchFamily="34" charset="0"/>
                          <a:cs typeface="Arial" pitchFamily="34" charset="0"/>
                        </a:rPr>
                        <a:t>- condenseur</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Selon cycles</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err="1" smtClean="0">
                          <a:latin typeface="Arial" pitchFamily="34" charset="0"/>
                          <a:cs typeface="Arial" pitchFamily="34" charset="0"/>
                        </a:rPr>
                        <a:t>Pré-reglage</a:t>
                      </a:r>
                      <a:r>
                        <a:rPr lang="fr-FR" sz="1400" dirty="0" smtClean="0">
                          <a:latin typeface="Arial" pitchFamily="34" charset="0"/>
                          <a:cs typeface="Arial" pitchFamily="34" charset="0"/>
                        </a:rPr>
                        <a:t> selon cycle</a:t>
                      </a:r>
                    </a:p>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Arial" pitchFamily="34" charset="0"/>
                          <a:cs typeface="Arial" pitchFamily="34" charset="0"/>
                        </a:rPr>
                        <a:t>Analyse </a:t>
                      </a:r>
                      <a:r>
                        <a:rPr lang="fr-FR" sz="1400" dirty="0" err="1" smtClean="0">
                          <a:latin typeface="Arial" pitchFamily="34" charset="0"/>
                          <a:cs typeface="Arial" pitchFamily="34" charset="0"/>
                        </a:rPr>
                        <a:t>electr</a:t>
                      </a:r>
                      <a:r>
                        <a:rPr lang="fr-FR" sz="1400" dirty="0" smtClean="0">
                          <a:latin typeface="Arial" pitchFamily="34" charset="0"/>
                          <a:cs typeface="Arial" pitchFamily="34" charset="0"/>
                        </a:rPr>
                        <a:t>. + supervision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400" dirty="0" smtClean="0">
                          <a:latin typeface="Arial" pitchFamily="34" charset="0"/>
                          <a:cs typeface="Arial" pitchFamily="34" charset="0"/>
                        </a:rPr>
                        <a:t>Temps des différentes phases</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Selon cycles</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err="1" smtClean="0">
                          <a:latin typeface="Arial" pitchFamily="34" charset="0"/>
                          <a:cs typeface="Arial" pitchFamily="34" charset="0"/>
                        </a:rPr>
                        <a:t>Pré-reglage</a:t>
                      </a:r>
                      <a:r>
                        <a:rPr lang="fr-FR" sz="1400" dirty="0" smtClean="0">
                          <a:latin typeface="Arial" pitchFamily="34" charset="0"/>
                          <a:cs typeface="Arial" pitchFamily="34" charset="0"/>
                        </a:rPr>
                        <a:t> selon cycle</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Analyse </a:t>
                      </a:r>
                      <a:r>
                        <a:rPr lang="fr-FR" sz="1400" dirty="0" err="1" smtClean="0">
                          <a:latin typeface="Arial" pitchFamily="34" charset="0"/>
                          <a:cs typeface="Arial" pitchFamily="34" charset="0"/>
                        </a:rPr>
                        <a:t>electr</a:t>
                      </a:r>
                      <a:r>
                        <a:rPr lang="fr-FR" sz="1400" dirty="0" smtClean="0">
                          <a:latin typeface="Arial" pitchFamily="34" charset="0"/>
                          <a:cs typeface="Arial" pitchFamily="34" charset="0"/>
                        </a:rPr>
                        <a:t>. + supervision</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400" dirty="0" smtClean="0">
                          <a:latin typeface="Arial" pitchFamily="34" charset="0"/>
                          <a:cs typeface="Arial" pitchFamily="34" charset="0"/>
                        </a:rPr>
                        <a:t>Présence H</a:t>
                      </a:r>
                      <a:r>
                        <a:rPr lang="fr-FR" sz="1400" kern="1200" baseline="-25000" dirty="0" smtClean="0">
                          <a:solidFill>
                            <a:schemeClr val="dk1"/>
                          </a:solidFill>
                          <a:latin typeface="Arial" pitchFamily="34" charset="0"/>
                          <a:ea typeface="+mn-ea"/>
                          <a:cs typeface="Arial" pitchFamily="34" charset="0"/>
                        </a:rPr>
                        <a:t>2</a:t>
                      </a:r>
                      <a:r>
                        <a:rPr lang="fr-FR" sz="1400" dirty="0" smtClean="0">
                          <a:latin typeface="Arial" pitchFamily="34" charset="0"/>
                          <a:cs typeface="Arial" pitchFamily="34" charset="0"/>
                        </a:rPr>
                        <a:t>0</a:t>
                      </a:r>
                      <a:r>
                        <a:rPr lang="fr-FR" sz="1400" baseline="-25000" dirty="0" smtClean="0">
                          <a:latin typeface="Arial" pitchFamily="34" charset="0"/>
                          <a:cs typeface="Arial" pitchFamily="34" charset="0"/>
                        </a:rPr>
                        <a:t>2</a:t>
                      </a:r>
                      <a:r>
                        <a:rPr lang="fr-FR" sz="1400" dirty="0" smtClean="0">
                          <a:latin typeface="Arial" pitchFamily="34" charset="0"/>
                          <a:cs typeface="Arial" pitchFamily="34" charset="0"/>
                        </a:rPr>
                        <a:t> en quantité nécessaire</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Selon cycles</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Mesure pression + décroissance </a:t>
                      </a:r>
                    </a:p>
                    <a:p>
                      <a:pPr algn="ctr"/>
                      <a:r>
                        <a:rPr lang="fr-FR" sz="1400" dirty="0" smtClean="0">
                          <a:latin typeface="Arial" pitchFamily="34" charset="0"/>
                          <a:cs typeface="Arial" pitchFamily="34" charset="0"/>
                        </a:rPr>
                        <a:t> + Mesure</a:t>
                      </a:r>
                      <a:r>
                        <a:rPr lang="fr-FR" sz="1400" baseline="0" dirty="0" smtClean="0">
                          <a:latin typeface="Arial" pitchFamily="34" charset="0"/>
                          <a:cs typeface="Arial" pitchFamily="34" charset="0"/>
                        </a:rPr>
                        <a:t> cc H</a:t>
                      </a:r>
                      <a:r>
                        <a:rPr lang="fr-FR" sz="1400" kern="1200" baseline="-25000" dirty="0" smtClean="0">
                          <a:solidFill>
                            <a:schemeClr val="dk1"/>
                          </a:solidFill>
                          <a:latin typeface="Arial" pitchFamily="34" charset="0"/>
                          <a:ea typeface="+mn-ea"/>
                          <a:cs typeface="Arial" pitchFamily="34" charset="0"/>
                        </a:rPr>
                        <a:t>2</a:t>
                      </a:r>
                      <a:r>
                        <a:rPr lang="fr-FR" sz="1400" baseline="0" dirty="0" smtClean="0">
                          <a:latin typeface="Arial" pitchFamily="34" charset="0"/>
                          <a:cs typeface="Arial" pitchFamily="34" charset="0"/>
                        </a:rPr>
                        <a:t>O</a:t>
                      </a:r>
                      <a:r>
                        <a:rPr lang="fr-FR" sz="1400" kern="1200" baseline="-25000" dirty="0" smtClean="0">
                          <a:solidFill>
                            <a:schemeClr val="dk1"/>
                          </a:solidFill>
                          <a:latin typeface="Arial" pitchFamily="34" charset="0"/>
                          <a:ea typeface="+mn-ea"/>
                          <a:cs typeface="Arial" pitchFamily="34" charset="0"/>
                        </a:rPr>
                        <a:t>2</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Arial" pitchFamily="34" charset="0"/>
                          <a:cs typeface="Arial" pitchFamily="34" charset="0"/>
                        </a:rPr>
                        <a:t>Analyse </a:t>
                      </a:r>
                      <a:r>
                        <a:rPr lang="fr-FR" sz="1400" dirty="0" err="1" smtClean="0">
                          <a:latin typeface="Arial" pitchFamily="34" charset="0"/>
                          <a:cs typeface="Arial" pitchFamily="34" charset="0"/>
                        </a:rPr>
                        <a:t>electr</a:t>
                      </a:r>
                      <a:r>
                        <a:rPr lang="fr-FR" sz="1400" dirty="0" smtClean="0">
                          <a:latin typeface="Arial" pitchFamily="34" charset="0"/>
                          <a:cs typeface="Arial" pitchFamily="34" charset="0"/>
                        </a:rPr>
                        <a:t>. + supervision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Validation</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400" dirty="0" smtClean="0">
                          <a:latin typeface="Arial" pitchFamily="34" charset="0"/>
                          <a:cs typeface="Arial" pitchFamily="34" charset="0"/>
                        </a:rPr>
                        <a:t>Puissance plasma</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NON</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kern="1200" baseline="-25000" dirty="0" smtClean="0">
                        <a:solidFill>
                          <a:schemeClr val="dk1"/>
                        </a:solidFill>
                        <a:latin typeface="Arial" pitchFamily="34" charset="0"/>
                        <a:ea typeface="+mn-ea"/>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400" dirty="0" smtClean="0">
                          <a:latin typeface="Arial" pitchFamily="34" charset="0"/>
                          <a:cs typeface="Arial" pitchFamily="34" charset="0"/>
                        </a:rPr>
                        <a:t>Exposition à</a:t>
                      </a:r>
                      <a:r>
                        <a:rPr lang="fr-FR" sz="1400" baseline="0" dirty="0" smtClean="0">
                          <a:latin typeface="Arial" pitchFamily="34" charset="0"/>
                          <a:cs typeface="Arial" pitchFamily="34" charset="0"/>
                        </a:rPr>
                        <a:t> l’agent stérilisant</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Traitement</a:t>
                      </a:r>
                      <a:r>
                        <a:rPr lang="fr-FR" sz="1400" baseline="0" dirty="0" smtClean="0">
                          <a:latin typeface="Arial" pitchFamily="34" charset="0"/>
                          <a:cs typeface="Arial" pitchFamily="34" charset="0"/>
                        </a:rPr>
                        <a:t> par un cycle de stérilisation</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DM introduit dans le stérilisateur, cycle lancé</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latin typeface="Arial" pitchFamily="34" charset="0"/>
                          <a:cs typeface="Arial" pitchFamily="34" charset="0"/>
                        </a:rPr>
                        <a:t>Virage de l’indicateur d’exposition</a:t>
                      </a:r>
                      <a:endParaRPr lang="fr-FR" sz="140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Arial" pitchFamily="34" charset="0"/>
                          <a:cs typeface="Arial" pitchFamily="34" charset="0"/>
                        </a:rPr>
                        <a:t>Virage de l’indicateur d’exposition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13</a:t>
            </a:fld>
            <a:endParaRPr lang="fr-FR"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4357" y="1215252"/>
            <a:ext cx="10079567" cy="490537"/>
          </a:xfrm>
        </p:spPr>
        <p:txBody>
          <a:bodyPr>
            <a:noAutofit/>
          </a:bodyPr>
          <a:lstStyle/>
          <a:p>
            <a:r>
              <a:rPr lang="fr-FR" sz="3200" b="1" dirty="0" smtClean="0">
                <a:solidFill>
                  <a:srgbClr val="002060"/>
                </a:solidFill>
                <a:latin typeface="Arial" pitchFamily="34" charset="0"/>
                <a:cs typeface="Arial" pitchFamily="34" charset="0"/>
              </a:rPr>
              <a:t>Pourquoi ne pas </a:t>
            </a:r>
            <a:r>
              <a:rPr lang="fr-FR" sz="3200" b="1" dirty="0" err="1" smtClean="0">
                <a:solidFill>
                  <a:srgbClr val="002060"/>
                </a:solidFill>
                <a:latin typeface="Arial" pitchFamily="34" charset="0"/>
                <a:cs typeface="Arial" pitchFamily="34" charset="0"/>
              </a:rPr>
              <a:t>utliser</a:t>
            </a:r>
            <a:r>
              <a:rPr lang="fr-FR" sz="3200" b="1" dirty="0" smtClean="0">
                <a:solidFill>
                  <a:srgbClr val="002060"/>
                </a:solidFill>
                <a:latin typeface="Arial" pitchFamily="34" charset="0"/>
                <a:cs typeface="Arial" pitchFamily="34" charset="0"/>
              </a:rPr>
              <a:t> un test de stérilité ?</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048808" y="1954804"/>
            <a:ext cx="10094383" cy="4360936"/>
          </a:xfrm>
        </p:spPr>
        <p:txBody>
          <a:bodyPr>
            <a:normAutofit/>
          </a:bodyPr>
          <a:lstStyle/>
          <a:p>
            <a:pPr eaLnBrk="1" hangingPunct="1">
              <a:lnSpc>
                <a:spcPct val="100000"/>
              </a:lnSpc>
              <a:spcBef>
                <a:spcPts val="0"/>
              </a:spcBef>
              <a:defRPr/>
            </a:pPr>
            <a:r>
              <a:rPr lang="fr-FR" b="1" dirty="0" smtClean="0">
                <a:solidFill>
                  <a:srgbClr val="C00000"/>
                </a:solidFill>
                <a:latin typeface="Arial" pitchFamily="34" charset="0"/>
                <a:cs typeface="Arial" pitchFamily="34" charset="0"/>
              </a:rPr>
              <a:t>Dans une charge supposée stérile, </a:t>
            </a:r>
          </a:p>
          <a:p>
            <a:pPr eaLnBrk="1" hangingPunct="1">
              <a:lnSpc>
                <a:spcPct val="100000"/>
              </a:lnSpc>
              <a:spcBef>
                <a:spcPts val="0"/>
              </a:spcBef>
              <a:buFontTx/>
              <a:buNone/>
              <a:defRPr/>
            </a:pPr>
            <a:r>
              <a:rPr lang="fr-FR" b="1" dirty="0" smtClean="0">
                <a:solidFill>
                  <a:srgbClr val="C00000"/>
                </a:solidFill>
                <a:latin typeface="Arial" pitchFamily="34" charset="0"/>
                <a:cs typeface="Arial" pitchFamily="34" charset="0"/>
              </a:rPr>
              <a:t>	la probabilité de mettre en évidence </a:t>
            </a:r>
          </a:p>
          <a:p>
            <a:pPr eaLnBrk="1" hangingPunct="1">
              <a:lnSpc>
                <a:spcPct val="100000"/>
              </a:lnSpc>
              <a:spcBef>
                <a:spcPts val="0"/>
              </a:spcBef>
              <a:buFontTx/>
              <a:buNone/>
              <a:defRPr/>
            </a:pPr>
            <a:r>
              <a:rPr lang="fr-FR" b="1" dirty="0" smtClean="0">
                <a:solidFill>
                  <a:srgbClr val="C00000"/>
                </a:solidFill>
                <a:latin typeface="Arial" pitchFamily="34" charset="0"/>
                <a:cs typeface="Arial" pitchFamily="34" charset="0"/>
              </a:rPr>
              <a:t>	un niveau de contamination </a:t>
            </a:r>
          </a:p>
          <a:p>
            <a:pPr eaLnBrk="1" hangingPunct="1">
              <a:lnSpc>
                <a:spcPct val="100000"/>
              </a:lnSpc>
              <a:spcBef>
                <a:spcPts val="0"/>
              </a:spcBef>
              <a:buFontTx/>
              <a:buNone/>
              <a:defRPr/>
            </a:pPr>
            <a:r>
              <a:rPr lang="fr-FR" b="1" dirty="0" smtClean="0">
                <a:solidFill>
                  <a:srgbClr val="C00000"/>
                </a:solidFill>
                <a:latin typeface="Arial" pitchFamily="34" charset="0"/>
                <a:cs typeface="Arial" pitchFamily="34" charset="0"/>
              </a:rPr>
              <a:t>	&lt; 10</a:t>
            </a:r>
            <a:r>
              <a:rPr lang="fr-FR" b="1" baseline="30000" dirty="0" smtClean="0">
                <a:solidFill>
                  <a:srgbClr val="C00000"/>
                </a:solidFill>
                <a:latin typeface="Arial" pitchFamily="34" charset="0"/>
                <a:cs typeface="Arial" pitchFamily="34" charset="0"/>
              </a:rPr>
              <a:t>-2</a:t>
            </a:r>
            <a:r>
              <a:rPr lang="fr-FR" b="1" dirty="0" smtClean="0">
                <a:solidFill>
                  <a:srgbClr val="C00000"/>
                </a:solidFill>
                <a:latin typeface="Arial" pitchFamily="34" charset="0"/>
                <a:cs typeface="Arial" pitchFamily="34" charset="0"/>
              </a:rPr>
              <a:t> est infinitésimale</a:t>
            </a:r>
            <a:endParaRPr lang="fr-FR" sz="2400" dirty="0" smtClean="0">
              <a:solidFill>
                <a:srgbClr val="C00000"/>
              </a:solidFill>
              <a:latin typeface="Arial" pitchFamily="34" charset="0"/>
              <a:cs typeface="Arial" pitchFamily="34" charset="0"/>
            </a:endParaRPr>
          </a:p>
          <a:p>
            <a:pPr lvl="1" eaLnBrk="1" hangingPunct="1">
              <a:defRPr/>
            </a:pPr>
            <a:r>
              <a:rPr lang="fr-FR" dirty="0" smtClean="0">
                <a:latin typeface="Arial" pitchFamily="34" charset="0"/>
                <a:cs typeface="Arial" pitchFamily="34" charset="0"/>
              </a:rPr>
              <a:t>échantillonnage</a:t>
            </a:r>
            <a:r>
              <a:rPr lang="fr-FR" sz="2800" dirty="0" smtClean="0">
                <a:latin typeface="Arial" pitchFamily="34" charset="0"/>
                <a:cs typeface="Arial" pitchFamily="34" charset="0"/>
              </a:rPr>
              <a:t> : </a:t>
            </a:r>
            <a:r>
              <a:rPr lang="fr-FR" dirty="0" smtClean="0">
                <a:latin typeface="Arial" pitchFamily="34" charset="0"/>
                <a:cs typeface="Arial" pitchFamily="34" charset="0"/>
              </a:rPr>
              <a:t>20</a:t>
            </a:r>
            <a:endParaRPr lang="fr-FR" sz="2800" dirty="0" smtClean="0">
              <a:latin typeface="Arial" pitchFamily="34" charset="0"/>
              <a:cs typeface="Arial" pitchFamily="34" charset="0"/>
            </a:endParaRPr>
          </a:p>
          <a:p>
            <a:pPr lvl="1" eaLnBrk="1" hangingPunct="1">
              <a:defRPr/>
            </a:pPr>
            <a:r>
              <a:rPr lang="fr-FR" dirty="0" smtClean="0">
                <a:latin typeface="Arial" pitchFamily="34" charset="0"/>
                <a:cs typeface="Arial" pitchFamily="34" charset="0"/>
              </a:rPr>
              <a:t>Taux de contamination 10</a:t>
            </a:r>
            <a:r>
              <a:rPr lang="fr-FR" baseline="30000" dirty="0" smtClean="0">
                <a:latin typeface="Arial" pitchFamily="34" charset="0"/>
                <a:cs typeface="Arial" pitchFamily="34" charset="0"/>
              </a:rPr>
              <a:t>-6</a:t>
            </a:r>
          </a:p>
          <a:p>
            <a:pPr lvl="1" eaLnBrk="1" hangingPunct="1">
              <a:defRPr/>
            </a:pPr>
            <a:endParaRPr lang="fr-FR" sz="2000" baseline="30000" dirty="0" smtClean="0">
              <a:latin typeface="Arial" pitchFamily="34" charset="0"/>
              <a:cs typeface="Arial" pitchFamily="34" charset="0"/>
            </a:endParaRPr>
          </a:p>
          <a:p>
            <a:pPr lvl="1" eaLnBrk="1" hangingPunct="1">
              <a:defRPr/>
            </a:pPr>
            <a:endParaRPr lang="fr-FR" sz="2000" baseline="30000" dirty="0" smtClean="0">
              <a:latin typeface="Arial" pitchFamily="34" charset="0"/>
              <a:cs typeface="Arial" pitchFamily="34" charset="0"/>
            </a:endParaRPr>
          </a:p>
          <a:p>
            <a:pPr lvl="1" eaLnBrk="1" hangingPunct="1">
              <a:defRPr/>
            </a:pPr>
            <a:endParaRPr lang="fr-FR" sz="2000" dirty="0" smtClean="0">
              <a:latin typeface="Arial" pitchFamily="34" charset="0"/>
              <a:cs typeface="Arial" pitchFamily="34" charset="0"/>
            </a:endParaRPr>
          </a:p>
          <a:p>
            <a:pPr lvl="1" eaLnBrk="1" hangingPunct="1">
              <a:defRPr/>
            </a:pPr>
            <a:endParaRPr lang="fr-FR" sz="1050" dirty="0" smtClean="0">
              <a:latin typeface="Arial" pitchFamily="34" charset="0"/>
              <a:cs typeface="Arial" pitchFamily="34" charset="0"/>
            </a:endParaRPr>
          </a:p>
          <a:p>
            <a:pPr eaLnBrk="1" hangingPunct="1">
              <a:defRPr/>
            </a:pPr>
            <a:r>
              <a:rPr lang="fr-FR" sz="2400" dirty="0" smtClean="0">
                <a:latin typeface="Arial" pitchFamily="34" charset="0"/>
                <a:cs typeface="Arial" pitchFamily="34" charset="0"/>
              </a:rPr>
              <a:t>Risque de faux positif au cours de la manipulation : 	</a:t>
            </a:r>
          </a:p>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14</a:t>
            </a:fld>
            <a:endParaRPr lang="fr-FR" dirty="0"/>
          </a:p>
        </p:txBody>
      </p:sp>
      <p:sp>
        <p:nvSpPr>
          <p:cNvPr id="5" name="Text Box 4"/>
          <p:cNvSpPr txBox="1">
            <a:spLocks noChangeArrowheads="1"/>
          </p:cNvSpPr>
          <p:nvPr/>
        </p:nvSpPr>
        <p:spPr bwMode="auto">
          <a:xfrm>
            <a:off x="6494131" y="3148789"/>
            <a:ext cx="5283200" cy="1165225"/>
          </a:xfrm>
          <a:prstGeom prst="rect">
            <a:avLst/>
          </a:prstGeom>
          <a:solidFill>
            <a:srgbClr val="A3C2FF"/>
          </a:solidFill>
          <a:ln w="9525">
            <a:solidFill>
              <a:srgbClr val="FFFF66"/>
            </a:solidFill>
            <a:miter lim="800000"/>
            <a:headEnd/>
            <a:tailEnd/>
          </a:ln>
        </p:spPr>
        <p:txBody>
          <a:bodyPr>
            <a:spAutoFit/>
          </a:bodyPr>
          <a:lstStyle/>
          <a:p>
            <a:pPr algn="ctr" eaLnBrk="0" hangingPunct="0">
              <a:spcBef>
                <a:spcPct val="50000"/>
              </a:spcBef>
            </a:pPr>
            <a:r>
              <a:rPr lang="fr-FR" sz="1400" b="1" dirty="0"/>
              <a:t>Equation de Davies-</a:t>
            </a:r>
            <a:r>
              <a:rPr lang="fr-FR" sz="1400" b="1" dirty="0" err="1"/>
              <a:t>Fischburn</a:t>
            </a:r>
            <a:r>
              <a:rPr lang="fr-FR" sz="1400" b="1" dirty="0"/>
              <a:t> : P=(1-p)</a:t>
            </a:r>
            <a:r>
              <a:rPr lang="fr-FR" sz="1400" b="1" baseline="30000" dirty="0"/>
              <a:t>N</a:t>
            </a:r>
          </a:p>
          <a:p>
            <a:pPr eaLnBrk="0" hangingPunct="0">
              <a:spcBef>
                <a:spcPct val="50000"/>
              </a:spcBef>
            </a:pPr>
            <a:r>
              <a:rPr lang="fr-FR" sz="1400" dirty="0"/>
              <a:t>P = probabilité de non détection</a:t>
            </a:r>
          </a:p>
          <a:p>
            <a:pPr eaLnBrk="0" hangingPunct="0">
              <a:spcBef>
                <a:spcPct val="50000"/>
              </a:spcBef>
            </a:pPr>
            <a:r>
              <a:rPr lang="fr-FR" sz="1400" dirty="0"/>
              <a:t>N = échantillonnage    p =  probabilité de présence d ’objets contaminés</a:t>
            </a:r>
          </a:p>
        </p:txBody>
      </p:sp>
      <p:sp>
        <p:nvSpPr>
          <p:cNvPr id="7" name="Rectangle 6"/>
          <p:cNvSpPr>
            <a:spLocks noChangeArrowheads="1"/>
          </p:cNvSpPr>
          <p:nvPr/>
        </p:nvSpPr>
        <p:spPr bwMode="auto">
          <a:xfrm>
            <a:off x="2236087" y="4677218"/>
            <a:ext cx="8432800" cy="762000"/>
          </a:xfrm>
          <a:prstGeom prst="rect">
            <a:avLst/>
          </a:prstGeom>
          <a:solidFill>
            <a:srgbClr val="FFFF00"/>
          </a:solidFill>
          <a:ln w="9525">
            <a:solidFill>
              <a:srgbClr val="FF7C80"/>
            </a:solidFill>
            <a:miter lim="800000"/>
            <a:headEnd/>
            <a:tailEnd/>
          </a:ln>
        </p:spPr>
        <p:txBody>
          <a:bodyPr wrap="none" anchor="ctr"/>
          <a:lstStyle/>
          <a:p>
            <a:pPr lvl="1" eaLnBrk="1" hangingPunct="1">
              <a:defRPr/>
            </a:pPr>
            <a:r>
              <a:rPr lang="fr-FR" sz="2400" b="1" dirty="0" smtClean="0">
                <a:solidFill>
                  <a:srgbClr val="C00000"/>
                </a:solidFill>
              </a:rPr>
              <a:t>Probabilité d ’obtenir un résultat négatif : 0,99998</a:t>
            </a:r>
          </a:p>
          <a:p>
            <a:pPr lvl="1" eaLnBrk="1" hangingPunct="1">
              <a:defRPr/>
            </a:pPr>
            <a:r>
              <a:rPr lang="fr-FR" sz="2400" b="1" dirty="0" smtClean="0">
                <a:solidFill>
                  <a:srgbClr val="C00000"/>
                </a:solidFill>
              </a:rPr>
              <a:t>Probabilité d ’obtenir un résultat positif : 1/50 000</a:t>
            </a:r>
          </a:p>
        </p:txBody>
      </p:sp>
      <p:sp>
        <p:nvSpPr>
          <p:cNvPr id="6" name="Rectangle 5"/>
          <p:cNvSpPr>
            <a:spLocks noChangeArrowheads="1"/>
          </p:cNvSpPr>
          <p:nvPr/>
        </p:nvSpPr>
        <p:spPr bwMode="auto">
          <a:xfrm>
            <a:off x="4978400" y="6084481"/>
            <a:ext cx="2235200" cy="381000"/>
          </a:xfrm>
          <a:prstGeom prst="rect">
            <a:avLst/>
          </a:prstGeom>
          <a:solidFill>
            <a:srgbClr val="FFFF00"/>
          </a:solidFill>
          <a:ln w="9525">
            <a:solidFill>
              <a:srgbClr val="FF7C80"/>
            </a:solidFill>
            <a:miter lim="800000"/>
            <a:headEnd/>
            <a:tailEnd/>
          </a:ln>
        </p:spPr>
        <p:txBody>
          <a:bodyPr wrap="none" anchor="ctr"/>
          <a:lstStyle/>
          <a:p>
            <a:pPr algn="ctr"/>
            <a:r>
              <a:rPr lang="fr-FR" sz="2400" b="1" dirty="0" smtClean="0"/>
              <a:t>0,5/1000</a:t>
            </a:r>
            <a:endParaRPr lang="fr-FR"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6371" y="1181138"/>
            <a:ext cx="10079567" cy="490537"/>
          </a:xfrm>
        </p:spPr>
        <p:txBody>
          <a:bodyPr>
            <a:noAutofit/>
          </a:bodyPr>
          <a:lstStyle/>
          <a:p>
            <a:r>
              <a:rPr lang="fr-FR" sz="3200" b="1" dirty="0" smtClean="0">
                <a:solidFill>
                  <a:srgbClr val="002060"/>
                </a:solidFill>
                <a:latin typeface="Arial" pitchFamily="34" charset="0"/>
                <a:cs typeface="Arial" pitchFamily="34" charset="0"/>
              </a:rPr>
              <a:t>Pourquoi ne pas utiliser un indicateur biologique ?</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893726" y="1752787"/>
            <a:ext cx="10769600" cy="5362575"/>
          </a:xfrm>
        </p:spPr>
        <p:txBody>
          <a:bodyPr>
            <a:normAutofit/>
          </a:bodyPr>
          <a:lstStyle/>
          <a:p>
            <a:r>
              <a:rPr lang="fr-FR" sz="2600" dirty="0" smtClean="0">
                <a:latin typeface="Arial" pitchFamily="34" charset="0"/>
                <a:cs typeface="Arial" pitchFamily="34" charset="0"/>
              </a:rPr>
              <a:t>Nous stérilisons dans des conditions de </a:t>
            </a:r>
            <a:r>
              <a:rPr lang="fr-FR" sz="2600" b="1" dirty="0" err="1" smtClean="0">
                <a:solidFill>
                  <a:srgbClr val="C00000"/>
                </a:solidFill>
                <a:latin typeface="Arial" pitchFamily="34" charset="0"/>
                <a:cs typeface="Arial" pitchFamily="34" charset="0"/>
              </a:rPr>
              <a:t>surdestruction</a:t>
            </a:r>
            <a:r>
              <a:rPr lang="fr-FR" sz="2600" b="1" dirty="0" smtClean="0">
                <a:solidFill>
                  <a:srgbClr val="C00000"/>
                </a:solidFill>
                <a:latin typeface="Arial" pitchFamily="34" charset="0"/>
                <a:cs typeface="Arial" pitchFamily="34" charset="0"/>
              </a:rPr>
              <a:t>  (« </a:t>
            </a:r>
            <a:r>
              <a:rPr lang="fr-FR" sz="2600" b="1" dirty="0" err="1" smtClean="0">
                <a:solidFill>
                  <a:srgbClr val="C00000"/>
                </a:solidFill>
                <a:latin typeface="Arial" pitchFamily="34" charset="0"/>
                <a:cs typeface="Arial" pitchFamily="34" charset="0"/>
              </a:rPr>
              <a:t>surextermination</a:t>
            </a:r>
            <a:r>
              <a:rPr lang="fr-FR" sz="2600" b="1" dirty="0" smtClean="0">
                <a:solidFill>
                  <a:srgbClr val="C00000"/>
                </a:solidFill>
                <a:latin typeface="Arial" pitchFamily="34" charset="0"/>
                <a:cs typeface="Arial" pitchFamily="34" charset="0"/>
              </a:rPr>
              <a:t> », « </a:t>
            </a:r>
            <a:r>
              <a:rPr lang="fr-FR" sz="2600" b="1" dirty="0" err="1" smtClean="0">
                <a:solidFill>
                  <a:srgbClr val="C00000"/>
                </a:solidFill>
                <a:latin typeface="Arial" pitchFamily="34" charset="0"/>
                <a:cs typeface="Arial" pitchFamily="34" charset="0"/>
              </a:rPr>
              <a:t>overkill</a:t>
            </a:r>
            <a:r>
              <a:rPr lang="fr-FR" sz="2600" b="1" dirty="0" smtClean="0">
                <a:solidFill>
                  <a:srgbClr val="C00000"/>
                </a:solidFill>
                <a:latin typeface="Arial" pitchFamily="34" charset="0"/>
                <a:cs typeface="Arial" pitchFamily="34" charset="0"/>
              </a:rPr>
              <a:t> »)</a:t>
            </a:r>
            <a:r>
              <a:rPr lang="fr-FR" sz="2600" dirty="0" smtClean="0">
                <a:latin typeface="Arial" pitchFamily="34" charset="0"/>
                <a:cs typeface="Arial" pitchFamily="34" charset="0"/>
              </a:rPr>
              <a:t>  « le procédé de stérilisation est souvent conçu pour permettre un traitement plus important que celui requis pour se conformer aux exigences spécifiées de stérilité. Ce type de traitement, que l'on appelle souvent «</a:t>
            </a:r>
            <a:r>
              <a:rPr lang="fr-FR" sz="2600" dirty="0" err="1" smtClean="0">
                <a:latin typeface="Arial" pitchFamily="34" charset="0"/>
                <a:cs typeface="Arial" pitchFamily="34" charset="0"/>
              </a:rPr>
              <a:t>surextermination</a:t>
            </a:r>
            <a:r>
              <a:rPr lang="fr-FR" sz="2600" dirty="0" smtClean="0">
                <a:latin typeface="Arial" pitchFamily="34" charset="0"/>
                <a:cs typeface="Arial" pitchFamily="34" charset="0"/>
              </a:rPr>
              <a:t> »… </a:t>
            </a:r>
            <a:r>
              <a:rPr lang="fr-FR" sz="1800" dirty="0" smtClean="0">
                <a:latin typeface="Arial" pitchFamily="34" charset="0"/>
                <a:cs typeface="Arial" pitchFamily="34" charset="0"/>
              </a:rPr>
              <a:t>(NF EN ISO 17 665-1)</a:t>
            </a:r>
          </a:p>
          <a:p>
            <a:endParaRPr lang="fr-FR" sz="800" dirty="0" smtClean="0">
              <a:latin typeface="Arial" pitchFamily="34" charset="0"/>
              <a:cs typeface="Arial" pitchFamily="34" charset="0"/>
            </a:endParaRPr>
          </a:p>
          <a:p>
            <a:r>
              <a:rPr lang="fr-FR" sz="2600" dirty="0" smtClean="0">
                <a:latin typeface="Arial" pitchFamily="34" charset="0"/>
                <a:cs typeface="Arial" pitchFamily="34" charset="0"/>
              </a:rPr>
              <a:t>Les procédés de stérilisation appliqués dans ces situations se réfèrent souvent à une méthode consacrée par l’usage et font appel à un traitement qui </a:t>
            </a:r>
            <a:r>
              <a:rPr lang="fr-FR" sz="2600" b="1" dirty="0" smtClean="0">
                <a:solidFill>
                  <a:srgbClr val="C00000"/>
                </a:solidFill>
                <a:latin typeface="Arial" pitchFamily="34" charset="0"/>
                <a:cs typeface="Arial" pitchFamily="34" charset="0"/>
              </a:rPr>
              <a:t>dépasse ce qui est nécessaire pour répondre aux exigences spécifiées pour la stérilité</a:t>
            </a:r>
            <a:r>
              <a:rPr lang="fr-FR" sz="2600" dirty="0" smtClean="0">
                <a:latin typeface="Arial" pitchFamily="34" charset="0"/>
                <a:cs typeface="Arial" pitchFamily="34" charset="0"/>
              </a:rPr>
              <a:t>. Cette méthode a été appelée « méthode de la </a:t>
            </a:r>
            <a:r>
              <a:rPr lang="fr-FR" sz="2600" dirty="0" err="1" smtClean="0">
                <a:latin typeface="Arial" pitchFamily="34" charset="0"/>
                <a:cs typeface="Arial" pitchFamily="34" charset="0"/>
              </a:rPr>
              <a:t>surdestruction</a:t>
            </a:r>
            <a:r>
              <a:rPr lang="fr-FR" sz="2600" dirty="0" smtClean="0">
                <a:latin typeface="Arial" pitchFamily="34" charset="0"/>
                <a:cs typeface="Arial" pitchFamily="34" charset="0"/>
              </a:rPr>
              <a:t> ». </a:t>
            </a:r>
            <a:r>
              <a:rPr lang="fr-FR" sz="1800" dirty="0" smtClean="0">
                <a:latin typeface="Arial" pitchFamily="34" charset="0"/>
                <a:cs typeface="Arial" pitchFamily="34" charset="0"/>
              </a:rPr>
              <a:t>(NF EN ISO 14 937)</a:t>
            </a:r>
          </a:p>
          <a:p>
            <a:pPr>
              <a:buNone/>
            </a:pPr>
            <a:r>
              <a:rPr lang="fr-FR" sz="2000" b="1" dirty="0" smtClean="0">
                <a:latin typeface="Arial" pitchFamily="34" charset="0"/>
                <a:cs typeface="Arial" pitchFamily="34" charset="0"/>
              </a:rPr>
              <a:t>	</a:t>
            </a:r>
            <a:r>
              <a:rPr lang="fr-FR" sz="1800" b="1" dirty="0" smtClean="0">
                <a:latin typeface="Arial" pitchFamily="34" charset="0"/>
                <a:cs typeface="Arial" pitchFamily="34" charset="0"/>
              </a:rPr>
              <a:t>NF EN ISO 17665-1 : 2006 </a:t>
            </a:r>
            <a:r>
              <a:rPr lang="fr-FR" sz="1800" dirty="0" smtClean="0">
                <a:latin typeface="Arial" pitchFamily="34" charset="0"/>
                <a:cs typeface="Arial" pitchFamily="34" charset="0"/>
              </a:rPr>
              <a:t>Stérilisation des produits de santé - Chaleur humide - Partie 1 : exigences pour le développement, la validation et le contrôle de routine d'un procédé de stérilisation des dispositifs médicaux</a:t>
            </a:r>
            <a:endParaRPr lang="fr-FR" sz="2000" dirty="0" smtClean="0">
              <a:latin typeface="Arial" pitchFamily="34" charset="0"/>
              <a:cs typeface="Arial" pitchFamily="34" charset="0"/>
            </a:endParaRPr>
          </a:p>
          <a:p>
            <a:endParaRPr lang="fr-FR" sz="2400"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15</a:t>
            </a:fld>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174875"/>
            <a:ext cx="601133" cy="1441450"/>
            <a:chOff x="1136" y="3550"/>
            <a:chExt cx="710" cy="2272"/>
          </a:xfrm>
        </p:grpSpPr>
        <p:sp>
          <p:nvSpPr>
            <p:cNvPr id="177191" name="Text Box 3"/>
            <p:cNvSpPr txBox="1">
              <a:spLocks noChangeArrowheads="1"/>
            </p:cNvSpPr>
            <p:nvPr/>
          </p:nvSpPr>
          <p:spPr bwMode="auto">
            <a:xfrm>
              <a:off x="1136" y="5396"/>
              <a:ext cx="710" cy="426"/>
            </a:xfrm>
            <a:prstGeom prst="rect">
              <a:avLst/>
            </a:prstGeom>
            <a:noFill/>
            <a:ln w="9525">
              <a:noFill/>
              <a:miter lim="800000"/>
              <a:headEnd/>
              <a:tailEnd/>
            </a:ln>
          </p:spPr>
          <p:txBody>
            <a:bodyPr/>
            <a:lstStyle/>
            <a:p>
              <a:pPr algn="r" eaLnBrk="0" hangingPunct="0"/>
              <a:r>
                <a:rPr lang="fr-FR" sz="1400" b="1">
                  <a:latin typeface="Arial" charset="0"/>
                </a:rPr>
                <a:t>10</a:t>
              </a:r>
            </a:p>
          </p:txBody>
        </p:sp>
        <p:sp>
          <p:nvSpPr>
            <p:cNvPr id="177192" name="Text Box 4"/>
            <p:cNvSpPr txBox="1">
              <a:spLocks noChangeArrowheads="1"/>
            </p:cNvSpPr>
            <p:nvPr/>
          </p:nvSpPr>
          <p:spPr bwMode="auto">
            <a:xfrm>
              <a:off x="1136" y="4544"/>
              <a:ext cx="710" cy="426"/>
            </a:xfrm>
            <a:prstGeom prst="rect">
              <a:avLst/>
            </a:prstGeom>
            <a:noFill/>
            <a:ln w="9525">
              <a:noFill/>
              <a:miter lim="800000"/>
              <a:headEnd/>
              <a:tailEnd/>
            </a:ln>
          </p:spPr>
          <p:txBody>
            <a:bodyPr/>
            <a:lstStyle/>
            <a:p>
              <a:pPr algn="r" eaLnBrk="0" hangingPunct="0"/>
              <a:r>
                <a:rPr lang="fr-FR" sz="1400" b="1">
                  <a:latin typeface="Arial" charset="0"/>
                </a:rPr>
                <a:t>20</a:t>
              </a:r>
            </a:p>
          </p:txBody>
        </p:sp>
        <p:sp>
          <p:nvSpPr>
            <p:cNvPr id="177193" name="Text Box 5"/>
            <p:cNvSpPr txBox="1">
              <a:spLocks noChangeArrowheads="1"/>
            </p:cNvSpPr>
            <p:nvPr/>
          </p:nvSpPr>
          <p:spPr bwMode="auto">
            <a:xfrm>
              <a:off x="1136" y="3550"/>
              <a:ext cx="710" cy="426"/>
            </a:xfrm>
            <a:prstGeom prst="rect">
              <a:avLst/>
            </a:prstGeom>
            <a:noFill/>
            <a:ln w="9525">
              <a:noFill/>
              <a:miter lim="800000"/>
              <a:headEnd/>
              <a:tailEnd/>
            </a:ln>
          </p:spPr>
          <p:txBody>
            <a:bodyPr/>
            <a:lstStyle/>
            <a:p>
              <a:pPr algn="r" eaLnBrk="0" hangingPunct="0"/>
              <a:r>
                <a:rPr lang="fr-FR" sz="1400" b="1">
                  <a:latin typeface="Arial" charset="0"/>
                </a:rPr>
                <a:t>50</a:t>
              </a:r>
            </a:p>
          </p:txBody>
        </p:sp>
      </p:grpSp>
      <p:sp>
        <p:nvSpPr>
          <p:cNvPr id="177155" name="Text Box 6"/>
          <p:cNvSpPr txBox="1">
            <a:spLocks noChangeArrowheads="1"/>
          </p:cNvSpPr>
          <p:nvPr/>
        </p:nvSpPr>
        <p:spPr bwMode="auto">
          <a:xfrm>
            <a:off x="10310285" y="5861051"/>
            <a:ext cx="2053167" cy="720725"/>
          </a:xfrm>
          <a:prstGeom prst="rect">
            <a:avLst/>
          </a:prstGeom>
          <a:noFill/>
          <a:ln w="57150">
            <a:noFill/>
            <a:miter lim="800000"/>
            <a:headEnd/>
            <a:tailEnd/>
          </a:ln>
        </p:spPr>
        <p:txBody>
          <a:bodyPr/>
          <a:lstStyle/>
          <a:p>
            <a:pPr algn="ctr" eaLnBrk="0" hangingPunct="0"/>
            <a:r>
              <a:rPr lang="fr-FR" sz="1600" b="1">
                <a:latin typeface="Arial" charset="0"/>
              </a:rPr>
              <a:t>Température en °C</a:t>
            </a:r>
          </a:p>
        </p:txBody>
      </p:sp>
      <p:sp>
        <p:nvSpPr>
          <p:cNvPr id="177156" name="Freeform 7"/>
          <p:cNvSpPr>
            <a:spLocks/>
          </p:cNvSpPr>
          <p:nvPr/>
        </p:nvSpPr>
        <p:spPr bwMode="auto">
          <a:xfrm>
            <a:off x="1022352" y="1463675"/>
            <a:ext cx="11169649" cy="4237038"/>
          </a:xfrm>
          <a:custGeom>
            <a:avLst/>
            <a:gdLst>
              <a:gd name="T0" fmla="*/ 0 w 13348"/>
              <a:gd name="T1" fmla="*/ 0 h 6674"/>
              <a:gd name="T2" fmla="*/ 0 w 13348"/>
              <a:gd name="T3" fmla="*/ 2147483647 h 6674"/>
              <a:gd name="T4" fmla="*/ 2147483647 w 13348"/>
              <a:gd name="T5" fmla="*/ 2147483647 h 6674"/>
              <a:gd name="T6" fmla="*/ 0 60000 65536"/>
              <a:gd name="T7" fmla="*/ 0 60000 65536"/>
              <a:gd name="T8" fmla="*/ 0 60000 65536"/>
              <a:gd name="T9" fmla="*/ 0 w 13348"/>
              <a:gd name="T10" fmla="*/ 0 h 6674"/>
              <a:gd name="T11" fmla="*/ 13348 w 13348"/>
              <a:gd name="T12" fmla="*/ 6674 h 6674"/>
            </a:gdLst>
            <a:ahLst/>
            <a:cxnLst>
              <a:cxn ang="T6">
                <a:pos x="T0" y="T1"/>
              </a:cxn>
              <a:cxn ang="T7">
                <a:pos x="T2" y="T3"/>
              </a:cxn>
              <a:cxn ang="T8">
                <a:pos x="T4" y="T5"/>
              </a:cxn>
            </a:cxnLst>
            <a:rect l="T9" t="T10" r="T11" b="T12"/>
            <a:pathLst>
              <a:path w="13348" h="6674">
                <a:moveTo>
                  <a:pt x="0" y="0"/>
                </a:moveTo>
                <a:lnTo>
                  <a:pt x="0" y="6674"/>
                </a:lnTo>
                <a:lnTo>
                  <a:pt x="13348" y="6674"/>
                </a:lnTo>
              </a:path>
            </a:pathLst>
          </a:custGeom>
          <a:noFill/>
          <a:ln w="28575">
            <a:solidFill>
              <a:srgbClr val="000000"/>
            </a:solidFill>
            <a:round/>
            <a:headEnd type="triangle" w="med" len="med"/>
            <a:tailEnd type="triangle" w="med" len="med"/>
          </a:ln>
        </p:spPr>
        <p:txBody>
          <a:bodyPr/>
          <a:lstStyle/>
          <a:p>
            <a:endParaRPr lang="fr-FR"/>
          </a:p>
        </p:txBody>
      </p:sp>
      <p:sp>
        <p:nvSpPr>
          <p:cNvPr id="177157" name="Line 8"/>
          <p:cNvSpPr>
            <a:spLocks noChangeShapeType="1"/>
          </p:cNvSpPr>
          <p:nvPr/>
        </p:nvSpPr>
        <p:spPr bwMode="auto">
          <a:xfrm>
            <a:off x="753534" y="5159375"/>
            <a:ext cx="260351" cy="1588"/>
          </a:xfrm>
          <a:prstGeom prst="line">
            <a:avLst/>
          </a:prstGeom>
          <a:noFill/>
          <a:ln w="57150">
            <a:solidFill>
              <a:srgbClr val="000000"/>
            </a:solidFill>
            <a:round/>
            <a:headEnd/>
            <a:tailEnd/>
          </a:ln>
        </p:spPr>
        <p:txBody>
          <a:bodyPr/>
          <a:lstStyle/>
          <a:p>
            <a:endParaRPr lang="fr-FR"/>
          </a:p>
        </p:txBody>
      </p:sp>
      <p:sp>
        <p:nvSpPr>
          <p:cNvPr id="177158" name="Line 9"/>
          <p:cNvSpPr>
            <a:spLocks noChangeShapeType="1"/>
          </p:cNvSpPr>
          <p:nvPr/>
        </p:nvSpPr>
        <p:spPr bwMode="auto">
          <a:xfrm>
            <a:off x="753534" y="4078288"/>
            <a:ext cx="260351" cy="0"/>
          </a:xfrm>
          <a:prstGeom prst="line">
            <a:avLst/>
          </a:prstGeom>
          <a:noFill/>
          <a:ln w="57150">
            <a:solidFill>
              <a:srgbClr val="000000"/>
            </a:solidFill>
            <a:round/>
            <a:headEnd/>
            <a:tailEnd/>
          </a:ln>
        </p:spPr>
        <p:txBody>
          <a:bodyPr/>
          <a:lstStyle/>
          <a:p>
            <a:endParaRPr lang="fr-FR"/>
          </a:p>
        </p:txBody>
      </p:sp>
      <p:sp>
        <p:nvSpPr>
          <p:cNvPr id="177159" name="Line 10"/>
          <p:cNvSpPr>
            <a:spLocks noChangeShapeType="1"/>
          </p:cNvSpPr>
          <p:nvPr/>
        </p:nvSpPr>
        <p:spPr bwMode="auto">
          <a:xfrm>
            <a:off x="753534" y="4619625"/>
            <a:ext cx="260351" cy="0"/>
          </a:xfrm>
          <a:prstGeom prst="line">
            <a:avLst/>
          </a:prstGeom>
          <a:noFill/>
          <a:ln w="57150">
            <a:solidFill>
              <a:srgbClr val="000000"/>
            </a:solidFill>
            <a:round/>
            <a:headEnd/>
            <a:tailEnd/>
          </a:ln>
        </p:spPr>
        <p:txBody>
          <a:bodyPr/>
          <a:lstStyle/>
          <a:p>
            <a:endParaRPr lang="fr-FR"/>
          </a:p>
        </p:txBody>
      </p:sp>
      <p:sp>
        <p:nvSpPr>
          <p:cNvPr id="177160" name="Line 11"/>
          <p:cNvSpPr>
            <a:spLocks noChangeShapeType="1"/>
          </p:cNvSpPr>
          <p:nvPr/>
        </p:nvSpPr>
        <p:spPr bwMode="auto">
          <a:xfrm>
            <a:off x="753534" y="3536950"/>
            <a:ext cx="260351" cy="0"/>
          </a:xfrm>
          <a:prstGeom prst="line">
            <a:avLst/>
          </a:prstGeom>
          <a:noFill/>
          <a:ln w="57150">
            <a:solidFill>
              <a:srgbClr val="000000"/>
            </a:solidFill>
            <a:round/>
            <a:headEnd/>
            <a:tailEnd/>
          </a:ln>
        </p:spPr>
        <p:txBody>
          <a:bodyPr/>
          <a:lstStyle/>
          <a:p>
            <a:endParaRPr lang="fr-FR"/>
          </a:p>
        </p:txBody>
      </p:sp>
      <p:sp>
        <p:nvSpPr>
          <p:cNvPr id="177161" name="Line 12"/>
          <p:cNvSpPr>
            <a:spLocks noChangeShapeType="1"/>
          </p:cNvSpPr>
          <p:nvPr/>
        </p:nvSpPr>
        <p:spPr bwMode="auto">
          <a:xfrm>
            <a:off x="753534" y="2995614"/>
            <a:ext cx="260351" cy="1587"/>
          </a:xfrm>
          <a:prstGeom prst="line">
            <a:avLst/>
          </a:prstGeom>
          <a:noFill/>
          <a:ln w="57150">
            <a:solidFill>
              <a:srgbClr val="000000"/>
            </a:solidFill>
            <a:round/>
            <a:headEnd/>
            <a:tailEnd/>
          </a:ln>
        </p:spPr>
        <p:txBody>
          <a:bodyPr/>
          <a:lstStyle/>
          <a:p>
            <a:endParaRPr lang="fr-FR"/>
          </a:p>
        </p:txBody>
      </p:sp>
      <p:sp>
        <p:nvSpPr>
          <p:cNvPr id="177162" name="Line 13"/>
          <p:cNvSpPr>
            <a:spLocks noChangeShapeType="1"/>
          </p:cNvSpPr>
          <p:nvPr/>
        </p:nvSpPr>
        <p:spPr bwMode="auto">
          <a:xfrm>
            <a:off x="753534" y="2365375"/>
            <a:ext cx="260351" cy="0"/>
          </a:xfrm>
          <a:prstGeom prst="line">
            <a:avLst/>
          </a:prstGeom>
          <a:noFill/>
          <a:ln w="57150">
            <a:solidFill>
              <a:srgbClr val="000000"/>
            </a:solidFill>
            <a:round/>
            <a:headEnd/>
            <a:tailEnd/>
          </a:ln>
        </p:spPr>
        <p:txBody>
          <a:bodyPr/>
          <a:lstStyle/>
          <a:p>
            <a:endParaRPr lang="fr-FR"/>
          </a:p>
        </p:txBody>
      </p:sp>
      <p:sp>
        <p:nvSpPr>
          <p:cNvPr id="177163" name="Line 14"/>
          <p:cNvSpPr>
            <a:spLocks noChangeShapeType="1"/>
          </p:cNvSpPr>
          <p:nvPr/>
        </p:nvSpPr>
        <p:spPr bwMode="auto">
          <a:xfrm>
            <a:off x="1852085" y="5700714"/>
            <a:ext cx="2116" cy="90487"/>
          </a:xfrm>
          <a:prstGeom prst="line">
            <a:avLst/>
          </a:prstGeom>
          <a:noFill/>
          <a:ln w="57150">
            <a:solidFill>
              <a:srgbClr val="000000"/>
            </a:solidFill>
            <a:round/>
            <a:headEnd/>
            <a:tailEnd/>
          </a:ln>
        </p:spPr>
        <p:txBody>
          <a:bodyPr/>
          <a:lstStyle/>
          <a:p>
            <a:endParaRPr lang="fr-FR"/>
          </a:p>
        </p:txBody>
      </p:sp>
      <p:sp>
        <p:nvSpPr>
          <p:cNvPr id="177164" name="Line 15"/>
          <p:cNvSpPr>
            <a:spLocks noChangeShapeType="1"/>
          </p:cNvSpPr>
          <p:nvPr/>
        </p:nvSpPr>
        <p:spPr bwMode="auto">
          <a:xfrm flipV="1">
            <a:off x="3295651" y="5700714"/>
            <a:ext cx="0" cy="90487"/>
          </a:xfrm>
          <a:prstGeom prst="line">
            <a:avLst/>
          </a:prstGeom>
          <a:noFill/>
          <a:ln w="57150">
            <a:solidFill>
              <a:srgbClr val="000000"/>
            </a:solidFill>
            <a:round/>
            <a:headEnd/>
            <a:tailEnd/>
          </a:ln>
        </p:spPr>
        <p:txBody>
          <a:bodyPr/>
          <a:lstStyle/>
          <a:p>
            <a:endParaRPr lang="fr-FR"/>
          </a:p>
        </p:txBody>
      </p:sp>
      <p:sp>
        <p:nvSpPr>
          <p:cNvPr id="177165" name="Line 16"/>
          <p:cNvSpPr>
            <a:spLocks noChangeShapeType="1"/>
          </p:cNvSpPr>
          <p:nvPr/>
        </p:nvSpPr>
        <p:spPr bwMode="auto">
          <a:xfrm>
            <a:off x="4739217" y="5700714"/>
            <a:ext cx="0" cy="90487"/>
          </a:xfrm>
          <a:prstGeom prst="line">
            <a:avLst/>
          </a:prstGeom>
          <a:noFill/>
          <a:ln w="57150">
            <a:solidFill>
              <a:srgbClr val="000000"/>
            </a:solidFill>
            <a:round/>
            <a:headEnd/>
            <a:tailEnd/>
          </a:ln>
        </p:spPr>
        <p:txBody>
          <a:bodyPr/>
          <a:lstStyle/>
          <a:p>
            <a:endParaRPr lang="fr-FR"/>
          </a:p>
        </p:txBody>
      </p:sp>
      <p:sp>
        <p:nvSpPr>
          <p:cNvPr id="177166" name="Line 17"/>
          <p:cNvSpPr>
            <a:spLocks noChangeShapeType="1"/>
          </p:cNvSpPr>
          <p:nvPr/>
        </p:nvSpPr>
        <p:spPr bwMode="auto">
          <a:xfrm>
            <a:off x="5700184" y="5700714"/>
            <a:ext cx="0" cy="90487"/>
          </a:xfrm>
          <a:prstGeom prst="line">
            <a:avLst/>
          </a:prstGeom>
          <a:noFill/>
          <a:ln w="57150">
            <a:solidFill>
              <a:srgbClr val="000000"/>
            </a:solidFill>
            <a:round/>
            <a:headEnd/>
            <a:tailEnd/>
          </a:ln>
        </p:spPr>
        <p:txBody>
          <a:bodyPr/>
          <a:lstStyle/>
          <a:p>
            <a:endParaRPr lang="fr-FR"/>
          </a:p>
        </p:txBody>
      </p:sp>
      <p:sp>
        <p:nvSpPr>
          <p:cNvPr id="177167" name="Line 18"/>
          <p:cNvSpPr>
            <a:spLocks noChangeShapeType="1"/>
          </p:cNvSpPr>
          <p:nvPr/>
        </p:nvSpPr>
        <p:spPr bwMode="auto">
          <a:xfrm>
            <a:off x="7143751" y="5700714"/>
            <a:ext cx="0" cy="90487"/>
          </a:xfrm>
          <a:prstGeom prst="line">
            <a:avLst/>
          </a:prstGeom>
          <a:noFill/>
          <a:ln w="57150">
            <a:solidFill>
              <a:srgbClr val="000000"/>
            </a:solidFill>
            <a:round/>
            <a:headEnd/>
            <a:tailEnd/>
          </a:ln>
        </p:spPr>
        <p:txBody>
          <a:bodyPr/>
          <a:lstStyle/>
          <a:p>
            <a:endParaRPr lang="fr-FR"/>
          </a:p>
        </p:txBody>
      </p:sp>
      <p:sp>
        <p:nvSpPr>
          <p:cNvPr id="177168" name="Line 19"/>
          <p:cNvSpPr>
            <a:spLocks noChangeShapeType="1"/>
          </p:cNvSpPr>
          <p:nvPr/>
        </p:nvSpPr>
        <p:spPr bwMode="auto">
          <a:xfrm>
            <a:off x="8585200" y="5700714"/>
            <a:ext cx="0" cy="90487"/>
          </a:xfrm>
          <a:prstGeom prst="line">
            <a:avLst/>
          </a:prstGeom>
          <a:noFill/>
          <a:ln w="57150">
            <a:solidFill>
              <a:srgbClr val="000000"/>
            </a:solidFill>
            <a:round/>
            <a:headEnd/>
            <a:tailEnd/>
          </a:ln>
        </p:spPr>
        <p:txBody>
          <a:bodyPr/>
          <a:lstStyle/>
          <a:p>
            <a:endParaRPr lang="fr-FR"/>
          </a:p>
        </p:txBody>
      </p:sp>
      <p:sp>
        <p:nvSpPr>
          <p:cNvPr id="177169" name="Line 20"/>
          <p:cNvSpPr>
            <a:spLocks noChangeShapeType="1"/>
          </p:cNvSpPr>
          <p:nvPr/>
        </p:nvSpPr>
        <p:spPr bwMode="auto">
          <a:xfrm>
            <a:off x="10030884" y="5700714"/>
            <a:ext cx="0" cy="90487"/>
          </a:xfrm>
          <a:prstGeom prst="line">
            <a:avLst/>
          </a:prstGeom>
          <a:noFill/>
          <a:ln w="57150">
            <a:solidFill>
              <a:srgbClr val="000000"/>
            </a:solidFill>
            <a:round/>
            <a:headEnd/>
            <a:tailEnd/>
          </a:ln>
        </p:spPr>
        <p:txBody>
          <a:bodyPr/>
          <a:lstStyle/>
          <a:p>
            <a:endParaRPr lang="fr-FR"/>
          </a:p>
        </p:txBody>
      </p:sp>
      <p:sp>
        <p:nvSpPr>
          <p:cNvPr id="177170" name="Text Box 21"/>
          <p:cNvSpPr txBox="1">
            <a:spLocks noChangeArrowheads="1"/>
          </p:cNvSpPr>
          <p:nvPr/>
        </p:nvSpPr>
        <p:spPr bwMode="auto">
          <a:xfrm>
            <a:off x="1437217" y="5791201"/>
            <a:ext cx="897467" cy="360363"/>
          </a:xfrm>
          <a:prstGeom prst="rect">
            <a:avLst/>
          </a:prstGeom>
          <a:noFill/>
          <a:ln w="57150">
            <a:noFill/>
            <a:miter lim="800000"/>
            <a:headEnd/>
            <a:tailEnd/>
          </a:ln>
        </p:spPr>
        <p:txBody>
          <a:bodyPr/>
          <a:lstStyle/>
          <a:p>
            <a:pPr eaLnBrk="0" hangingPunct="0"/>
            <a:r>
              <a:rPr lang="fr-FR" sz="1600" b="1">
                <a:latin typeface="Arial" charset="0"/>
              </a:rPr>
              <a:t>118</a:t>
            </a:r>
          </a:p>
        </p:txBody>
      </p:sp>
      <p:sp>
        <p:nvSpPr>
          <p:cNvPr id="177171" name="Text Box 22"/>
          <p:cNvSpPr txBox="1">
            <a:spLocks noChangeArrowheads="1"/>
          </p:cNvSpPr>
          <p:nvPr/>
        </p:nvSpPr>
        <p:spPr bwMode="auto">
          <a:xfrm>
            <a:off x="2758017" y="5791201"/>
            <a:ext cx="897467" cy="360363"/>
          </a:xfrm>
          <a:prstGeom prst="rect">
            <a:avLst/>
          </a:prstGeom>
          <a:noFill/>
          <a:ln w="57150">
            <a:noFill/>
            <a:miter lim="800000"/>
            <a:headEnd/>
            <a:tailEnd/>
          </a:ln>
        </p:spPr>
        <p:txBody>
          <a:bodyPr/>
          <a:lstStyle/>
          <a:p>
            <a:pPr eaLnBrk="0" hangingPunct="0"/>
            <a:r>
              <a:rPr lang="fr-FR" sz="1600" b="1">
                <a:latin typeface="Arial" charset="0"/>
              </a:rPr>
              <a:t>121</a:t>
            </a:r>
          </a:p>
        </p:txBody>
      </p:sp>
      <p:sp>
        <p:nvSpPr>
          <p:cNvPr id="177172" name="Text Box 23"/>
          <p:cNvSpPr txBox="1">
            <a:spLocks noChangeArrowheads="1"/>
          </p:cNvSpPr>
          <p:nvPr/>
        </p:nvSpPr>
        <p:spPr bwMode="auto">
          <a:xfrm>
            <a:off x="4320118" y="5791200"/>
            <a:ext cx="901700" cy="450850"/>
          </a:xfrm>
          <a:prstGeom prst="rect">
            <a:avLst/>
          </a:prstGeom>
          <a:noFill/>
          <a:ln w="57150">
            <a:noFill/>
            <a:miter lim="800000"/>
            <a:headEnd/>
            <a:tailEnd/>
          </a:ln>
        </p:spPr>
        <p:txBody>
          <a:bodyPr/>
          <a:lstStyle/>
          <a:p>
            <a:pPr eaLnBrk="0" hangingPunct="0"/>
            <a:r>
              <a:rPr lang="fr-FR" sz="1600" b="1">
                <a:latin typeface="Arial" charset="0"/>
              </a:rPr>
              <a:t>124</a:t>
            </a:r>
          </a:p>
        </p:txBody>
      </p:sp>
      <p:sp>
        <p:nvSpPr>
          <p:cNvPr id="177173" name="Text Box 24"/>
          <p:cNvSpPr txBox="1">
            <a:spLocks noChangeArrowheads="1"/>
          </p:cNvSpPr>
          <p:nvPr/>
        </p:nvSpPr>
        <p:spPr bwMode="auto">
          <a:xfrm>
            <a:off x="5283200" y="5791201"/>
            <a:ext cx="897467" cy="360363"/>
          </a:xfrm>
          <a:prstGeom prst="rect">
            <a:avLst/>
          </a:prstGeom>
          <a:noFill/>
          <a:ln w="57150">
            <a:noFill/>
            <a:miter lim="800000"/>
            <a:headEnd/>
            <a:tailEnd/>
          </a:ln>
        </p:spPr>
        <p:txBody>
          <a:bodyPr/>
          <a:lstStyle/>
          <a:p>
            <a:pPr eaLnBrk="0" hangingPunct="0"/>
            <a:r>
              <a:rPr lang="fr-FR" sz="1600" b="1">
                <a:latin typeface="Arial" charset="0"/>
              </a:rPr>
              <a:t>126</a:t>
            </a:r>
          </a:p>
        </p:txBody>
      </p:sp>
      <p:sp>
        <p:nvSpPr>
          <p:cNvPr id="177174" name="Text Box 25"/>
          <p:cNvSpPr txBox="1">
            <a:spLocks noChangeArrowheads="1"/>
          </p:cNvSpPr>
          <p:nvPr/>
        </p:nvSpPr>
        <p:spPr bwMode="auto">
          <a:xfrm>
            <a:off x="6724651" y="5791201"/>
            <a:ext cx="901700" cy="360363"/>
          </a:xfrm>
          <a:prstGeom prst="rect">
            <a:avLst/>
          </a:prstGeom>
          <a:noFill/>
          <a:ln w="57150">
            <a:noFill/>
            <a:miter lim="800000"/>
            <a:headEnd/>
            <a:tailEnd/>
          </a:ln>
        </p:spPr>
        <p:txBody>
          <a:bodyPr/>
          <a:lstStyle/>
          <a:p>
            <a:pPr eaLnBrk="0" hangingPunct="0"/>
            <a:r>
              <a:rPr lang="fr-FR" sz="1600" b="1">
                <a:latin typeface="Arial" charset="0"/>
              </a:rPr>
              <a:t>129</a:t>
            </a:r>
          </a:p>
        </p:txBody>
      </p:sp>
      <p:sp>
        <p:nvSpPr>
          <p:cNvPr id="177175" name="Text Box 26"/>
          <p:cNvSpPr txBox="1">
            <a:spLocks noChangeArrowheads="1"/>
          </p:cNvSpPr>
          <p:nvPr/>
        </p:nvSpPr>
        <p:spPr bwMode="auto">
          <a:xfrm>
            <a:off x="8168217" y="5791201"/>
            <a:ext cx="897467" cy="360363"/>
          </a:xfrm>
          <a:prstGeom prst="rect">
            <a:avLst/>
          </a:prstGeom>
          <a:noFill/>
          <a:ln w="57150">
            <a:noFill/>
            <a:miter lim="800000"/>
            <a:headEnd/>
            <a:tailEnd/>
          </a:ln>
        </p:spPr>
        <p:txBody>
          <a:bodyPr/>
          <a:lstStyle/>
          <a:p>
            <a:pPr eaLnBrk="0" hangingPunct="0"/>
            <a:r>
              <a:rPr lang="fr-FR" sz="1600" b="1">
                <a:latin typeface="Arial" charset="0"/>
              </a:rPr>
              <a:t>132</a:t>
            </a:r>
          </a:p>
        </p:txBody>
      </p:sp>
      <p:sp>
        <p:nvSpPr>
          <p:cNvPr id="177176" name="Text Box 27"/>
          <p:cNvSpPr txBox="1">
            <a:spLocks noChangeArrowheads="1"/>
          </p:cNvSpPr>
          <p:nvPr/>
        </p:nvSpPr>
        <p:spPr bwMode="auto">
          <a:xfrm>
            <a:off x="9609667" y="5791201"/>
            <a:ext cx="899584" cy="360363"/>
          </a:xfrm>
          <a:prstGeom prst="rect">
            <a:avLst/>
          </a:prstGeom>
          <a:noFill/>
          <a:ln w="57150">
            <a:noFill/>
            <a:miter lim="800000"/>
            <a:headEnd/>
            <a:tailEnd/>
          </a:ln>
        </p:spPr>
        <p:txBody>
          <a:bodyPr/>
          <a:lstStyle/>
          <a:p>
            <a:pPr eaLnBrk="0" hangingPunct="0"/>
            <a:endParaRPr lang="fr-FR" sz="1600" b="1">
              <a:latin typeface="Arial" charset="0"/>
            </a:endParaRPr>
          </a:p>
        </p:txBody>
      </p:sp>
      <p:sp>
        <p:nvSpPr>
          <p:cNvPr id="177177" name="Text Box 28"/>
          <p:cNvSpPr txBox="1">
            <a:spLocks noChangeArrowheads="1"/>
          </p:cNvSpPr>
          <p:nvPr/>
        </p:nvSpPr>
        <p:spPr bwMode="auto">
          <a:xfrm>
            <a:off x="1327151" y="1524001"/>
            <a:ext cx="2421467" cy="360363"/>
          </a:xfrm>
          <a:prstGeom prst="rect">
            <a:avLst/>
          </a:prstGeom>
          <a:noFill/>
          <a:ln w="57150">
            <a:noFill/>
            <a:miter lim="800000"/>
            <a:headEnd/>
            <a:tailEnd/>
          </a:ln>
        </p:spPr>
        <p:txBody>
          <a:bodyPr/>
          <a:lstStyle/>
          <a:p>
            <a:pPr eaLnBrk="0" hangingPunct="0"/>
            <a:r>
              <a:rPr lang="fr-FR" sz="1600" b="1" dirty="0"/>
              <a:t>m</a:t>
            </a:r>
            <a:r>
              <a:rPr lang="fr-FR" sz="1600" b="1" dirty="0" smtClean="0">
                <a:latin typeface="Arial" charset="0"/>
              </a:rPr>
              <a:t>in</a:t>
            </a:r>
            <a:r>
              <a:rPr lang="fr-FR" sz="1600" b="1" dirty="0">
                <a:latin typeface="Arial" charset="0"/>
              </a:rPr>
              <a:t>. log </a:t>
            </a:r>
            <a:r>
              <a:rPr lang="fr-FR" sz="1600" b="1" baseline="-25000" dirty="0">
                <a:latin typeface="Arial" charset="0"/>
              </a:rPr>
              <a:t>10</a:t>
            </a:r>
            <a:r>
              <a:rPr lang="fr-FR" sz="1600" b="1" dirty="0">
                <a:latin typeface="Arial" charset="0"/>
              </a:rPr>
              <a:t> </a:t>
            </a:r>
            <a:r>
              <a:rPr lang="fr-FR" sz="1600" b="1" baseline="30000" dirty="0">
                <a:latin typeface="Arial" charset="0"/>
              </a:rPr>
              <a:t>-1</a:t>
            </a:r>
          </a:p>
        </p:txBody>
      </p:sp>
      <p:sp>
        <p:nvSpPr>
          <p:cNvPr id="177178" name="Text Box 29"/>
          <p:cNvSpPr txBox="1">
            <a:spLocks noChangeArrowheads="1"/>
          </p:cNvSpPr>
          <p:nvPr/>
        </p:nvSpPr>
        <p:spPr bwMode="auto">
          <a:xfrm>
            <a:off x="387351" y="4979989"/>
            <a:ext cx="383116" cy="269875"/>
          </a:xfrm>
          <a:prstGeom prst="rect">
            <a:avLst/>
          </a:prstGeom>
          <a:noFill/>
          <a:ln w="57150">
            <a:noFill/>
            <a:miter lim="800000"/>
            <a:headEnd/>
            <a:tailEnd/>
          </a:ln>
        </p:spPr>
        <p:txBody>
          <a:bodyPr/>
          <a:lstStyle/>
          <a:p>
            <a:pPr eaLnBrk="0" hangingPunct="0"/>
            <a:r>
              <a:rPr lang="fr-FR" sz="1400" b="1">
                <a:latin typeface="Arial" charset="0"/>
              </a:rPr>
              <a:t>1</a:t>
            </a:r>
          </a:p>
        </p:txBody>
      </p:sp>
      <p:sp>
        <p:nvSpPr>
          <p:cNvPr id="177179" name="Text Box 30"/>
          <p:cNvSpPr txBox="1">
            <a:spLocks noChangeArrowheads="1"/>
          </p:cNvSpPr>
          <p:nvPr/>
        </p:nvSpPr>
        <p:spPr bwMode="auto">
          <a:xfrm>
            <a:off x="387351" y="4529139"/>
            <a:ext cx="383116" cy="269875"/>
          </a:xfrm>
          <a:prstGeom prst="rect">
            <a:avLst/>
          </a:prstGeom>
          <a:noFill/>
          <a:ln w="57150">
            <a:noFill/>
            <a:miter lim="800000"/>
            <a:headEnd/>
            <a:tailEnd/>
          </a:ln>
        </p:spPr>
        <p:txBody>
          <a:bodyPr/>
          <a:lstStyle/>
          <a:p>
            <a:pPr eaLnBrk="0" hangingPunct="0"/>
            <a:r>
              <a:rPr lang="fr-FR" sz="1400" b="1">
                <a:latin typeface="Times New Roman" pitchFamily="18" charset="0"/>
              </a:rPr>
              <a:t>2</a:t>
            </a:r>
          </a:p>
        </p:txBody>
      </p:sp>
      <p:sp>
        <p:nvSpPr>
          <p:cNvPr id="177180" name="Text Box 31"/>
          <p:cNvSpPr txBox="1">
            <a:spLocks noChangeArrowheads="1"/>
          </p:cNvSpPr>
          <p:nvPr/>
        </p:nvSpPr>
        <p:spPr bwMode="auto">
          <a:xfrm>
            <a:off x="387351" y="3897313"/>
            <a:ext cx="383116" cy="271462"/>
          </a:xfrm>
          <a:prstGeom prst="rect">
            <a:avLst/>
          </a:prstGeom>
          <a:noFill/>
          <a:ln w="57150">
            <a:noFill/>
            <a:miter lim="800000"/>
            <a:headEnd/>
            <a:tailEnd/>
          </a:ln>
        </p:spPr>
        <p:txBody>
          <a:bodyPr/>
          <a:lstStyle/>
          <a:p>
            <a:pPr eaLnBrk="0" hangingPunct="0"/>
            <a:r>
              <a:rPr lang="fr-FR" sz="1400" b="1">
                <a:latin typeface="Arial" charset="0"/>
              </a:rPr>
              <a:t>5</a:t>
            </a:r>
          </a:p>
        </p:txBody>
      </p:sp>
      <p:sp>
        <p:nvSpPr>
          <p:cNvPr id="177181" name="Line 32"/>
          <p:cNvSpPr>
            <a:spLocks noChangeShapeType="1"/>
          </p:cNvSpPr>
          <p:nvPr/>
        </p:nvSpPr>
        <p:spPr bwMode="auto">
          <a:xfrm>
            <a:off x="1041401" y="2733676"/>
            <a:ext cx="8667751" cy="2676525"/>
          </a:xfrm>
          <a:prstGeom prst="line">
            <a:avLst/>
          </a:prstGeom>
          <a:noFill/>
          <a:ln w="57150">
            <a:solidFill>
              <a:srgbClr val="FF5050"/>
            </a:solidFill>
            <a:round/>
            <a:headEnd/>
            <a:tailEnd/>
          </a:ln>
        </p:spPr>
        <p:txBody>
          <a:bodyPr/>
          <a:lstStyle/>
          <a:p>
            <a:endParaRPr lang="fr-FR"/>
          </a:p>
        </p:txBody>
      </p:sp>
      <p:sp>
        <p:nvSpPr>
          <p:cNvPr id="177182" name="Line 33"/>
          <p:cNvSpPr>
            <a:spLocks noChangeShapeType="1"/>
          </p:cNvSpPr>
          <p:nvPr/>
        </p:nvSpPr>
        <p:spPr bwMode="auto">
          <a:xfrm>
            <a:off x="1079500" y="2667000"/>
            <a:ext cx="8534400" cy="609600"/>
          </a:xfrm>
          <a:prstGeom prst="line">
            <a:avLst/>
          </a:prstGeom>
          <a:noFill/>
          <a:ln w="57150">
            <a:solidFill>
              <a:srgbClr val="FFFF66"/>
            </a:solidFill>
            <a:round/>
            <a:headEnd/>
            <a:tailEnd/>
          </a:ln>
        </p:spPr>
        <p:txBody>
          <a:bodyPr/>
          <a:lstStyle/>
          <a:p>
            <a:endParaRPr lang="fr-FR"/>
          </a:p>
        </p:txBody>
      </p:sp>
      <p:sp>
        <p:nvSpPr>
          <p:cNvPr id="177183" name="Text Box 34"/>
          <p:cNvSpPr txBox="1">
            <a:spLocks noChangeArrowheads="1"/>
          </p:cNvSpPr>
          <p:nvPr/>
        </p:nvSpPr>
        <p:spPr bwMode="auto">
          <a:xfrm>
            <a:off x="6096000" y="3687763"/>
            <a:ext cx="2952751" cy="450850"/>
          </a:xfrm>
          <a:prstGeom prst="rect">
            <a:avLst/>
          </a:prstGeom>
          <a:noFill/>
          <a:ln w="57150">
            <a:noFill/>
            <a:miter lim="800000"/>
            <a:headEnd/>
            <a:tailEnd/>
          </a:ln>
        </p:spPr>
        <p:txBody>
          <a:bodyPr/>
          <a:lstStyle/>
          <a:p>
            <a:pPr eaLnBrk="0" hangingPunct="0"/>
            <a:r>
              <a:rPr lang="fr-FR" b="1" u="sng" dirty="0">
                <a:solidFill>
                  <a:srgbClr val="0000FF"/>
                </a:solidFill>
                <a:latin typeface="Arial" charset="0"/>
              </a:rPr>
              <a:t>Zone de sécurité</a:t>
            </a:r>
          </a:p>
        </p:txBody>
      </p:sp>
      <p:sp>
        <p:nvSpPr>
          <p:cNvPr id="177184" name="Text Box 35"/>
          <p:cNvSpPr txBox="1">
            <a:spLocks noChangeArrowheads="1"/>
          </p:cNvSpPr>
          <p:nvPr/>
        </p:nvSpPr>
        <p:spPr bwMode="auto">
          <a:xfrm>
            <a:off x="1490134" y="4708525"/>
            <a:ext cx="3850217" cy="450850"/>
          </a:xfrm>
          <a:prstGeom prst="rect">
            <a:avLst/>
          </a:prstGeom>
          <a:noFill/>
          <a:ln w="57150">
            <a:noFill/>
            <a:miter lim="800000"/>
            <a:headEnd/>
            <a:tailEnd/>
          </a:ln>
        </p:spPr>
        <p:txBody>
          <a:bodyPr/>
          <a:lstStyle/>
          <a:p>
            <a:pPr eaLnBrk="0" hangingPunct="0"/>
            <a:r>
              <a:rPr lang="fr-FR" b="1" u="sng">
                <a:solidFill>
                  <a:srgbClr val="FF0000"/>
                </a:solidFill>
                <a:latin typeface="Arial" charset="0"/>
              </a:rPr>
              <a:t>Survivance des spores</a:t>
            </a:r>
          </a:p>
          <a:p>
            <a:pPr eaLnBrk="0" hangingPunct="0"/>
            <a:endParaRPr lang="fr-FR" sz="1400" b="1">
              <a:latin typeface="Times New Roman" pitchFamily="18" charset="0"/>
            </a:endParaRPr>
          </a:p>
        </p:txBody>
      </p:sp>
      <p:sp>
        <p:nvSpPr>
          <p:cNvPr id="177185" name="Text Box 36"/>
          <p:cNvSpPr txBox="1">
            <a:spLocks noChangeArrowheads="1"/>
          </p:cNvSpPr>
          <p:nvPr/>
        </p:nvSpPr>
        <p:spPr bwMode="auto">
          <a:xfrm>
            <a:off x="5698068" y="2003425"/>
            <a:ext cx="3850217" cy="361950"/>
          </a:xfrm>
          <a:prstGeom prst="rect">
            <a:avLst/>
          </a:prstGeom>
          <a:noFill/>
          <a:ln w="57150">
            <a:noFill/>
            <a:miter lim="800000"/>
            <a:headEnd/>
            <a:tailEnd/>
          </a:ln>
        </p:spPr>
        <p:txBody>
          <a:bodyPr/>
          <a:lstStyle/>
          <a:p>
            <a:pPr algn="ctr" eaLnBrk="0" hangingPunct="0"/>
            <a:r>
              <a:rPr lang="fr-FR" b="1" u="sng">
                <a:solidFill>
                  <a:srgbClr val="008000"/>
                </a:solidFill>
                <a:latin typeface="Arial" charset="0"/>
              </a:rPr>
              <a:t>Surdestruction</a:t>
            </a:r>
            <a:endParaRPr lang="fr-FR" u="sng">
              <a:solidFill>
                <a:srgbClr val="008000"/>
              </a:solidFill>
              <a:latin typeface="Arial" charset="0"/>
            </a:endParaRPr>
          </a:p>
        </p:txBody>
      </p:sp>
      <p:sp>
        <p:nvSpPr>
          <p:cNvPr id="177186" name="Text Box 37"/>
          <p:cNvSpPr txBox="1">
            <a:spLocks noChangeArrowheads="1"/>
          </p:cNvSpPr>
          <p:nvPr/>
        </p:nvSpPr>
        <p:spPr bwMode="auto">
          <a:xfrm>
            <a:off x="1111251" y="3586164"/>
            <a:ext cx="3335867" cy="720725"/>
          </a:xfrm>
          <a:prstGeom prst="rect">
            <a:avLst/>
          </a:prstGeom>
          <a:noFill/>
          <a:ln w="57150">
            <a:noFill/>
            <a:miter lim="800000"/>
            <a:headEnd/>
            <a:tailEnd/>
          </a:ln>
        </p:spPr>
        <p:txBody>
          <a:bodyPr/>
          <a:lstStyle/>
          <a:p>
            <a:pPr eaLnBrk="0" hangingPunct="0"/>
            <a:r>
              <a:rPr lang="fr-FR" sz="1400" dirty="0">
                <a:latin typeface="Arial" charset="0"/>
              </a:rPr>
              <a:t>Spores de </a:t>
            </a:r>
            <a:r>
              <a:rPr lang="fr-FR" sz="1400" i="1" dirty="0">
                <a:latin typeface="Arial" charset="0"/>
              </a:rPr>
              <a:t>G. </a:t>
            </a:r>
            <a:r>
              <a:rPr lang="fr-FR" sz="1400" i="1" dirty="0" err="1">
                <a:latin typeface="Arial" charset="0"/>
              </a:rPr>
              <a:t>stearothermophilus</a:t>
            </a:r>
            <a:r>
              <a:rPr lang="fr-FR" sz="1400" dirty="0">
                <a:latin typeface="Arial" charset="0"/>
              </a:rPr>
              <a:t> et </a:t>
            </a:r>
            <a:r>
              <a:rPr lang="fr-FR" sz="1600" dirty="0">
                <a:latin typeface="Arial" charset="0"/>
              </a:rPr>
              <a:t>indicateurs d'intégration</a:t>
            </a:r>
          </a:p>
        </p:txBody>
      </p:sp>
      <p:sp>
        <p:nvSpPr>
          <p:cNvPr id="177187" name="Text Box 38"/>
          <p:cNvSpPr txBox="1">
            <a:spLocks noChangeArrowheads="1"/>
          </p:cNvSpPr>
          <p:nvPr/>
        </p:nvSpPr>
        <p:spPr bwMode="auto">
          <a:xfrm>
            <a:off x="4572000" y="2514601"/>
            <a:ext cx="3335867" cy="271463"/>
          </a:xfrm>
          <a:prstGeom prst="rect">
            <a:avLst/>
          </a:prstGeom>
          <a:solidFill>
            <a:srgbClr val="FFFFFF"/>
          </a:solidFill>
          <a:ln w="57150">
            <a:noFill/>
            <a:miter lim="800000"/>
            <a:headEnd/>
            <a:tailEnd/>
          </a:ln>
        </p:spPr>
        <p:txBody>
          <a:bodyPr/>
          <a:lstStyle/>
          <a:p>
            <a:pPr eaLnBrk="0" hangingPunct="0"/>
            <a:r>
              <a:rPr lang="fr-FR" sz="1600" dirty="0">
                <a:solidFill>
                  <a:srgbClr val="FF00FF"/>
                </a:solidFill>
                <a:latin typeface="Arial" charset="0"/>
              </a:rPr>
              <a:t>Indicateurs d'émulation</a:t>
            </a:r>
          </a:p>
        </p:txBody>
      </p:sp>
      <p:sp>
        <p:nvSpPr>
          <p:cNvPr id="177188" name="Text Box 39"/>
          <p:cNvSpPr txBox="1">
            <a:spLocks noChangeArrowheads="1"/>
          </p:cNvSpPr>
          <p:nvPr/>
        </p:nvSpPr>
        <p:spPr bwMode="auto">
          <a:xfrm>
            <a:off x="1030818" y="28575"/>
            <a:ext cx="11161183" cy="992188"/>
          </a:xfrm>
          <a:prstGeom prst="rect">
            <a:avLst/>
          </a:prstGeom>
          <a:solidFill>
            <a:srgbClr val="FFFFFF"/>
          </a:solidFill>
          <a:ln w="57150">
            <a:noFill/>
            <a:miter lim="800000"/>
            <a:headEnd/>
            <a:tailEnd/>
          </a:ln>
        </p:spPr>
        <p:txBody>
          <a:bodyPr/>
          <a:lstStyle/>
          <a:p>
            <a:pPr algn="ctr" eaLnBrk="0" hangingPunct="0"/>
            <a:r>
              <a:rPr lang="fr-FR" sz="2800" b="1" dirty="0">
                <a:solidFill>
                  <a:srgbClr val="002060"/>
                </a:solidFill>
                <a:latin typeface="Arial" charset="0"/>
              </a:rPr>
              <a:t>Corrélation entre la réponse des indicateurs de paramètres multiples et la courbe d'inactivation des spores de </a:t>
            </a:r>
            <a:r>
              <a:rPr lang="fr-FR" sz="2800" b="1" i="1" dirty="0" err="1">
                <a:solidFill>
                  <a:srgbClr val="002060"/>
                </a:solidFill>
                <a:latin typeface="Arial" charset="0"/>
              </a:rPr>
              <a:t>Geobacillus</a:t>
            </a:r>
            <a:r>
              <a:rPr lang="fr-FR" sz="2800" b="1" i="1" dirty="0">
                <a:solidFill>
                  <a:srgbClr val="002060"/>
                </a:solidFill>
                <a:latin typeface="Arial" charset="0"/>
              </a:rPr>
              <a:t> </a:t>
            </a:r>
            <a:r>
              <a:rPr lang="fr-FR" sz="2800" b="1" i="1" dirty="0" err="1">
                <a:solidFill>
                  <a:srgbClr val="002060"/>
                </a:solidFill>
                <a:latin typeface="Arial" charset="0"/>
              </a:rPr>
              <a:t>stearothermophilus</a:t>
            </a:r>
            <a:endParaRPr lang="fr-FR" sz="2800" b="1" dirty="0">
              <a:solidFill>
                <a:srgbClr val="002060"/>
              </a:solidFill>
              <a:latin typeface="Arial" charset="0"/>
            </a:endParaRPr>
          </a:p>
        </p:txBody>
      </p:sp>
      <p:sp>
        <p:nvSpPr>
          <p:cNvPr id="177189" name="Text Box 40"/>
          <p:cNvSpPr txBox="1">
            <a:spLocks noChangeArrowheads="1"/>
          </p:cNvSpPr>
          <p:nvPr/>
        </p:nvSpPr>
        <p:spPr bwMode="auto">
          <a:xfrm>
            <a:off x="9652000" y="5791200"/>
            <a:ext cx="711200" cy="304800"/>
          </a:xfrm>
          <a:prstGeom prst="rect">
            <a:avLst/>
          </a:prstGeom>
          <a:noFill/>
          <a:ln w="9525">
            <a:noFill/>
            <a:miter lim="800000"/>
            <a:headEnd/>
            <a:tailEnd/>
          </a:ln>
        </p:spPr>
        <p:txBody>
          <a:bodyPr>
            <a:spAutoFit/>
          </a:bodyPr>
          <a:lstStyle/>
          <a:p>
            <a:pPr>
              <a:spcBef>
                <a:spcPct val="50000"/>
              </a:spcBef>
            </a:pPr>
            <a:r>
              <a:rPr lang="fr-FR" sz="1400" b="1">
                <a:latin typeface="Arial" charset="0"/>
              </a:rPr>
              <a:t>135</a:t>
            </a:r>
          </a:p>
        </p:txBody>
      </p:sp>
      <p:sp>
        <p:nvSpPr>
          <p:cNvPr id="43" name="Espace réservé du numéro de diapositive 42"/>
          <p:cNvSpPr>
            <a:spLocks noGrp="1"/>
          </p:cNvSpPr>
          <p:nvPr>
            <p:ph type="sldNum" sz="quarter" idx="4294967295"/>
          </p:nvPr>
        </p:nvSpPr>
        <p:spPr>
          <a:xfrm>
            <a:off x="8737600" y="6245225"/>
            <a:ext cx="2844800" cy="476250"/>
          </a:xfrm>
          <a:prstGeom prst="rect">
            <a:avLst/>
          </a:prstGeom>
        </p:spPr>
        <p:txBody>
          <a:bodyPr/>
          <a:lstStyle/>
          <a:p>
            <a:pPr>
              <a:defRPr/>
            </a:pPr>
            <a:fld id="{C343A352-D7DC-43EC-97B9-F37D72D783DF}" type="slidenum">
              <a:rPr lang="fr-FR"/>
              <a:pPr>
                <a:defRPr/>
              </a:pPr>
              <a:t>16</a:t>
            </a:fld>
            <a:endParaRPr lang="fr-FR"/>
          </a:p>
        </p:txBody>
      </p:sp>
      <p:sp>
        <p:nvSpPr>
          <p:cNvPr id="42" name="Rectangle à coins arrondis 41"/>
          <p:cNvSpPr/>
          <p:nvPr/>
        </p:nvSpPr>
        <p:spPr>
          <a:xfrm>
            <a:off x="9004300" y="1370013"/>
            <a:ext cx="2819400" cy="1725612"/>
          </a:xfrm>
          <a:prstGeom prst="wedgeRoundRectCallout">
            <a:avLst>
              <a:gd name="adj1" fmla="val -43806"/>
              <a:gd name="adj2" fmla="val 1756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Arial" pitchFamily="34" charset="0"/>
                <a:cs typeface="Arial" pitchFamily="34" charset="0"/>
              </a:rPr>
              <a:t>Les spores sont détruites en 30 secondes à 134°C. Nous, on stérilise 18 min à 134,5°C….</a:t>
            </a:r>
            <a:endParaRPr lang="fr-FR"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67809" y="1120036"/>
            <a:ext cx="10515600" cy="1325563"/>
          </a:xfrm>
        </p:spPr>
        <p:txBody>
          <a:bodyPr>
            <a:normAutofit/>
          </a:bodyPr>
          <a:lstStyle/>
          <a:p>
            <a:r>
              <a:rPr lang="fr-FR" sz="3200" b="1" dirty="0" smtClean="0">
                <a:solidFill>
                  <a:srgbClr val="002060"/>
                </a:solidFill>
                <a:latin typeface="Arial" pitchFamily="34" charset="0"/>
                <a:cs typeface="Arial" pitchFamily="34" charset="0"/>
              </a:rPr>
              <a:t>Quels sont les pays qui ne semblent pas mettre en application la notion de libération paramétrique ?</a:t>
            </a:r>
            <a:endParaRPr lang="fr-FR" sz="3200" b="1" dirty="0">
              <a:solidFill>
                <a:srgbClr val="002060"/>
              </a:solidFill>
              <a:latin typeface="Arial" pitchFamily="34" charset="0"/>
              <a:cs typeface="Arial" pitchFamily="34" charset="0"/>
            </a:endParaRPr>
          </a:p>
        </p:txBody>
      </p:sp>
      <p:sp>
        <p:nvSpPr>
          <p:cNvPr id="4" name="Espace réservé du contenu 3"/>
          <p:cNvSpPr>
            <a:spLocks noGrp="1"/>
          </p:cNvSpPr>
          <p:nvPr>
            <p:ph idx="1"/>
          </p:nvPr>
        </p:nvSpPr>
        <p:spPr>
          <a:xfrm>
            <a:off x="838200" y="2367886"/>
            <a:ext cx="10515600" cy="4351338"/>
          </a:xfrm>
        </p:spPr>
        <p:txBody>
          <a:bodyPr>
            <a:normAutofit fontScale="92500" lnSpcReduction="10000"/>
          </a:bodyPr>
          <a:lstStyle/>
          <a:p>
            <a:r>
              <a:rPr lang="fr-FR" sz="2800" dirty="0" smtClean="0">
                <a:latin typeface="Arial" pitchFamily="34" charset="0"/>
                <a:cs typeface="Arial" pitchFamily="34" charset="0"/>
              </a:rPr>
              <a:t>Belgique</a:t>
            </a:r>
          </a:p>
          <a:p>
            <a:r>
              <a:rPr lang="fr-FR" sz="2800" dirty="0" smtClean="0">
                <a:latin typeface="Arial" pitchFamily="34" charset="0"/>
                <a:cs typeface="Arial" pitchFamily="34" charset="0"/>
              </a:rPr>
              <a:t>Espagne</a:t>
            </a:r>
          </a:p>
          <a:p>
            <a:r>
              <a:rPr lang="fr-FR" sz="2800" dirty="0" smtClean="0">
                <a:latin typeface="Arial" pitchFamily="34" charset="0"/>
                <a:cs typeface="Arial" pitchFamily="34" charset="0"/>
              </a:rPr>
              <a:t>Italie</a:t>
            </a:r>
          </a:p>
          <a:p>
            <a:r>
              <a:rPr lang="fr-FR" sz="2800" dirty="0" smtClean="0">
                <a:latin typeface="Arial" pitchFamily="34" charset="0"/>
                <a:cs typeface="Arial" pitchFamily="34" charset="0"/>
              </a:rPr>
              <a:t>Grèce</a:t>
            </a:r>
          </a:p>
          <a:p>
            <a:r>
              <a:rPr lang="fr-FR" sz="2800" dirty="0" smtClean="0">
                <a:latin typeface="Arial" pitchFamily="34" charset="0"/>
                <a:cs typeface="Arial" pitchFamily="34" charset="0"/>
              </a:rPr>
              <a:t>Portugal</a:t>
            </a:r>
          </a:p>
          <a:p>
            <a:r>
              <a:rPr lang="fr-FR" sz="2800" dirty="0" smtClean="0">
                <a:latin typeface="Arial" pitchFamily="34" charset="0"/>
                <a:cs typeface="Arial" pitchFamily="34" charset="0"/>
              </a:rPr>
              <a:t>Danemark</a:t>
            </a:r>
          </a:p>
          <a:p>
            <a:r>
              <a:rPr lang="fr-FR" sz="2800" dirty="0" smtClean="0">
                <a:latin typeface="Arial" pitchFamily="34" charset="0"/>
                <a:cs typeface="Arial" pitchFamily="34" charset="0"/>
              </a:rPr>
              <a:t>Turquie</a:t>
            </a:r>
          </a:p>
          <a:p>
            <a:r>
              <a:rPr lang="fr-FR" sz="2800" dirty="0" smtClean="0">
                <a:latin typeface="Arial" pitchFamily="34" charset="0"/>
                <a:cs typeface="Arial" pitchFamily="34" charset="0"/>
              </a:rPr>
              <a:t>USA</a:t>
            </a:r>
            <a:endParaRPr lang="fr-FR" sz="2800" dirty="0" smtClean="0"/>
          </a:p>
          <a:p>
            <a:endParaRPr lang="fr-FR" sz="1100" dirty="0" smtClean="0"/>
          </a:p>
          <a:p>
            <a:pPr>
              <a:buNone/>
            </a:pPr>
            <a:r>
              <a:rPr lang="fr-FR" sz="2800" dirty="0" smtClean="0"/>
              <a:t>	(sous toute réserve)</a:t>
            </a:r>
            <a:endParaRPr lang="fr-FR" sz="2800" dirty="0"/>
          </a:p>
        </p:txBody>
      </p:sp>
      <p:sp>
        <p:nvSpPr>
          <p:cNvPr id="2" name="Espace réservé du numéro de diapositive 1"/>
          <p:cNvSpPr>
            <a:spLocks noGrp="1"/>
          </p:cNvSpPr>
          <p:nvPr>
            <p:ph type="sldNum" sz="quarter" idx="10"/>
          </p:nvPr>
        </p:nvSpPr>
        <p:spPr/>
        <p:txBody>
          <a:bodyPr/>
          <a:lstStyle/>
          <a:p>
            <a:pPr>
              <a:defRPr/>
            </a:pPr>
            <a:fld id="{AAB6B04C-E3D2-4878-AAD1-7BD3DBD66693}" type="slidenum">
              <a:rPr lang="fr-FR" smtClean="0"/>
              <a:pPr>
                <a:defRPr/>
              </a:pPr>
              <a:t>17</a:t>
            </a:fld>
            <a:endParaRPr lang="fr-FR"/>
          </a:p>
        </p:txBody>
      </p:sp>
      <p:sp>
        <p:nvSpPr>
          <p:cNvPr id="5" name="Explosion 2 4"/>
          <p:cNvSpPr/>
          <p:nvPr/>
        </p:nvSpPr>
        <p:spPr>
          <a:xfrm>
            <a:off x="5105400" y="2470484"/>
            <a:ext cx="7086600" cy="390683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Des indicateurs biologiques sont encore achetés en secteur hospitalier</a:t>
            </a:r>
            <a:endParaRPr lang="fr-FR" sz="2400" b="1"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33549" y="1344871"/>
            <a:ext cx="10657416" cy="806450"/>
          </a:xfrm>
        </p:spPr>
        <p:txBody>
          <a:bodyPr>
            <a:noAutofit/>
          </a:bodyPr>
          <a:lstStyle/>
          <a:p>
            <a:r>
              <a:rPr lang="fr-FR" sz="3200" b="1" dirty="0" smtClean="0">
                <a:solidFill>
                  <a:srgbClr val="002060"/>
                </a:solidFill>
                <a:latin typeface="Arial" pitchFamily="34" charset="0"/>
                <a:cs typeface="Arial" pitchFamily="34" charset="0"/>
              </a:rPr>
              <a:t>La libération paramétrique peut-elle s’appliquer au </a:t>
            </a:r>
            <a:r>
              <a:rPr lang="fr-FR" sz="3200" b="1" dirty="0" err="1" smtClean="0">
                <a:solidFill>
                  <a:srgbClr val="002060"/>
                </a:solidFill>
                <a:latin typeface="Arial" pitchFamily="34" charset="0"/>
                <a:cs typeface="Arial" pitchFamily="34" charset="0"/>
              </a:rPr>
              <a:t>Sterrad</a:t>
            </a:r>
            <a:r>
              <a:rPr lang="fr-FR" sz="3200" b="1" dirty="0" smtClean="0">
                <a:solidFill>
                  <a:srgbClr val="002060"/>
                </a:solidFill>
                <a:latin typeface="Arial" pitchFamily="34" charset="0"/>
                <a:cs typeface="Arial" pitchFamily="34" charset="0"/>
              </a:rPr>
              <a:t> ?</a:t>
            </a:r>
            <a:endParaRPr lang="fr-FR" sz="3200" b="1" dirty="0">
              <a:solidFill>
                <a:srgbClr val="002060"/>
              </a:solidFill>
              <a:latin typeface="Arial" pitchFamily="34" charset="0"/>
              <a:cs typeface="Arial" pitchFamily="34" charset="0"/>
            </a:endParaRPr>
          </a:p>
        </p:txBody>
      </p:sp>
      <p:sp>
        <p:nvSpPr>
          <p:cNvPr id="38915" name="Rectangle 3"/>
          <p:cNvSpPr>
            <a:spLocks noGrp="1" noChangeArrowheads="1"/>
          </p:cNvSpPr>
          <p:nvPr>
            <p:ph type="body" idx="1"/>
          </p:nvPr>
        </p:nvSpPr>
        <p:spPr>
          <a:xfrm>
            <a:off x="1224099" y="2260933"/>
            <a:ext cx="10376613" cy="4309987"/>
          </a:xfrm>
        </p:spPr>
        <p:txBody>
          <a:bodyPr>
            <a:normAutofit fontScale="77500" lnSpcReduction="20000"/>
          </a:bodyPr>
          <a:lstStyle/>
          <a:p>
            <a:pPr>
              <a:lnSpc>
                <a:spcPct val="120000"/>
              </a:lnSpc>
              <a:spcBef>
                <a:spcPts val="0"/>
              </a:spcBef>
            </a:pPr>
            <a:r>
              <a:rPr lang="fr-FR" sz="3600" b="1" dirty="0">
                <a:solidFill>
                  <a:srgbClr val="C00000"/>
                </a:solidFill>
                <a:latin typeface="Arial" pitchFamily="34" charset="0"/>
                <a:cs typeface="Arial" pitchFamily="34" charset="0"/>
              </a:rPr>
              <a:t>Note d’information relative à la libération paramétrique de charges traitées à l’aide du stérilisateur STERRAD</a:t>
            </a:r>
            <a:r>
              <a:rPr lang="fr-FR" sz="3600" b="1" baseline="30000" dirty="0">
                <a:solidFill>
                  <a:srgbClr val="C00000"/>
                </a:solidFill>
                <a:latin typeface="Arial" pitchFamily="34" charset="0"/>
                <a:cs typeface="Arial" pitchFamily="34" charset="0"/>
              </a:rPr>
              <a:t>®</a:t>
            </a:r>
            <a:r>
              <a:rPr lang="fr-FR" sz="3600" b="1" dirty="0">
                <a:solidFill>
                  <a:srgbClr val="C00000"/>
                </a:solidFill>
                <a:latin typeface="Arial" pitchFamily="34" charset="0"/>
                <a:cs typeface="Arial" pitchFamily="34" charset="0"/>
              </a:rPr>
              <a:t> des Advanced </a:t>
            </a:r>
            <a:r>
              <a:rPr lang="fr-FR" sz="3600" b="1" dirty="0" err="1">
                <a:solidFill>
                  <a:srgbClr val="C00000"/>
                </a:solidFill>
                <a:latin typeface="Arial" pitchFamily="34" charset="0"/>
                <a:cs typeface="Arial" pitchFamily="34" charset="0"/>
              </a:rPr>
              <a:t>Sterilization</a:t>
            </a:r>
            <a:r>
              <a:rPr lang="fr-FR" sz="3600" b="1" dirty="0">
                <a:solidFill>
                  <a:srgbClr val="C00000"/>
                </a:solidFill>
                <a:latin typeface="Arial" pitchFamily="34" charset="0"/>
                <a:cs typeface="Arial" pitchFamily="34" charset="0"/>
              </a:rPr>
              <a:t> Product Johnson &amp; </a:t>
            </a:r>
            <a:r>
              <a:rPr lang="fr-FR" sz="3600" b="1" dirty="0" smtClean="0">
                <a:solidFill>
                  <a:srgbClr val="C00000"/>
                </a:solidFill>
                <a:latin typeface="Arial" pitchFamily="34" charset="0"/>
                <a:cs typeface="Arial" pitchFamily="34" charset="0"/>
              </a:rPr>
              <a:t>Johnson</a:t>
            </a:r>
          </a:p>
          <a:p>
            <a:pPr>
              <a:lnSpc>
                <a:spcPct val="120000"/>
              </a:lnSpc>
              <a:spcBef>
                <a:spcPts val="0"/>
              </a:spcBef>
            </a:pPr>
            <a:endParaRPr lang="fr-FR" sz="900" b="1" dirty="0" smtClean="0">
              <a:solidFill>
                <a:srgbClr val="C00000"/>
              </a:solidFill>
              <a:latin typeface="Arial" pitchFamily="34" charset="0"/>
              <a:cs typeface="Arial" pitchFamily="34" charset="0"/>
            </a:endParaRPr>
          </a:p>
          <a:p>
            <a:pPr>
              <a:lnSpc>
                <a:spcPct val="120000"/>
              </a:lnSpc>
              <a:spcBef>
                <a:spcPts val="0"/>
              </a:spcBef>
            </a:pPr>
            <a:endParaRPr lang="fr-FR" sz="800" dirty="0">
              <a:solidFill>
                <a:srgbClr val="C00000"/>
              </a:solidFill>
              <a:latin typeface="Arial" pitchFamily="34" charset="0"/>
              <a:cs typeface="Arial" pitchFamily="34" charset="0"/>
            </a:endParaRPr>
          </a:p>
          <a:p>
            <a:pPr>
              <a:lnSpc>
                <a:spcPct val="120000"/>
              </a:lnSpc>
              <a:spcBef>
                <a:spcPts val="0"/>
              </a:spcBef>
            </a:pPr>
            <a:r>
              <a:rPr lang="fr-FR" sz="3600" dirty="0">
                <a:latin typeface="Arial" pitchFamily="34" charset="0"/>
                <a:cs typeface="Arial" pitchFamily="34" charset="0"/>
              </a:rPr>
              <a:t>La libération paramétrique ne peut s’appliquer notamment que si l’appareil est muni  d’un système de  monitorage  indépendant,  et si le </a:t>
            </a:r>
            <a:r>
              <a:rPr lang="fr-FR" sz="3600" dirty="0" err="1">
                <a:latin typeface="Arial" pitchFamily="34" charset="0"/>
                <a:cs typeface="Arial" pitchFamily="34" charset="0"/>
              </a:rPr>
              <a:t>process</a:t>
            </a:r>
            <a:r>
              <a:rPr lang="fr-FR" sz="3600" dirty="0">
                <a:latin typeface="Arial" pitchFamily="34" charset="0"/>
                <a:cs typeface="Arial" pitchFamily="34" charset="0"/>
              </a:rPr>
              <a:t> a été validé selon NF EN ISO 14 </a:t>
            </a:r>
            <a:r>
              <a:rPr lang="fr-FR" sz="3600" dirty="0" smtClean="0">
                <a:latin typeface="Arial" pitchFamily="34" charset="0"/>
                <a:cs typeface="Arial" pitchFamily="34" charset="0"/>
              </a:rPr>
              <a:t>937</a:t>
            </a:r>
            <a:endParaRPr lang="fr-FR" sz="3300" dirty="0">
              <a:latin typeface="Arial" pitchFamily="34" charset="0"/>
              <a:cs typeface="Arial" pitchFamily="34" charset="0"/>
            </a:endParaRPr>
          </a:p>
          <a:p>
            <a:pPr>
              <a:lnSpc>
                <a:spcPct val="120000"/>
              </a:lnSpc>
              <a:spcBef>
                <a:spcPts val="0"/>
              </a:spcBef>
            </a:pPr>
            <a:endParaRPr lang="fr-FR" sz="2800" dirty="0" smtClean="0">
              <a:latin typeface="Arial" pitchFamily="34" charset="0"/>
              <a:cs typeface="Arial" pitchFamily="34" charset="0"/>
            </a:endParaRPr>
          </a:p>
          <a:p>
            <a:pPr>
              <a:lnSpc>
                <a:spcPct val="120000"/>
              </a:lnSpc>
              <a:spcBef>
                <a:spcPts val="0"/>
              </a:spcBef>
            </a:pPr>
            <a:r>
              <a:rPr lang="fr-FR" sz="2400" b="1" dirty="0" smtClean="0">
                <a:latin typeface="Arial" pitchFamily="34" charset="0"/>
                <a:cs typeface="Arial" pitchFamily="34" charset="0"/>
              </a:rPr>
              <a:t>Note </a:t>
            </a:r>
            <a:r>
              <a:rPr lang="fr-FR" sz="2400" b="1" dirty="0" err="1" smtClean="0">
                <a:latin typeface="Arial" pitchFamily="34" charset="0"/>
                <a:cs typeface="Arial" pitchFamily="34" charset="0"/>
              </a:rPr>
              <a:t>AFSSaPS</a:t>
            </a:r>
            <a:r>
              <a:rPr lang="fr-FR" sz="2400" b="1" dirty="0" smtClean="0">
                <a:latin typeface="Arial" pitchFamily="34" charset="0"/>
                <a:cs typeface="Arial" pitchFamily="34" charset="0"/>
              </a:rPr>
              <a:t> d’avril 2007</a:t>
            </a:r>
            <a:endParaRPr lang="fr-FR" sz="2400" dirty="0">
              <a:latin typeface="Arial" pitchFamily="34" charset="0"/>
              <a:cs typeface="Arial" pitchFamily="34" charset="0"/>
            </a:endParaRPr>
          </a:p>
          <a:p>
            <a:pPr>
              <a:lnSpc>
                <a:spcPct val="120000"/>
              </a:lnSpc>
              <a:spcBef>
                <a:spcPts val="0"/>
              </a:spcBef>
            </a:pPr>
            <a:r>
              <a:rPr lang="fr-FR" sz="2400" dirty="0">
                <a:latin typeface="Arial" pitchFamily="34" charset="0"/>
                <a:cs typeface="Arial" pitchFamily="34" charset="0"/>
                <a:hlinkClick r:id="rId3"/>
              </a:rPr>
              <a:t>http://agmed.sante.gouv.fr/htm/10/dm/sdm/info_steri_lisateur_sterrad.pdf</a:t>
            </a:r>
            <a:r>
              <a:rPr lang="fr-FR" sz="2800" dirty="0">
                <a:latin typeface="Arial" pitchFamily="34" charset="0"/>
                <a:cs typeface="Arial" pitchFamily="34" charset="0"/>
              </a:rPr>
              <a:t> </a:t>
            </a:r>
            <a:endParaRPr lang="fr-FR" sz="2800" dirty="0" smtClean="0">
              <a:latin typeface="Arial" pitchFamily="34" charset="0"/>
              <a:cs typeface="Arial" pitchFamily="34" charset="0"/>
            </a:endParaRPr>
          </a:p>
          <a:p>
            <a:pPr>
              <a:lnSpc>
                <a:spcPct val="80000"/>
              </a:lnSpc>
            </a:pPr>
            <a:endParaRPr lang="fr-FR" sz="2800" dirty="0">
              <a:solidFill>
                <a:srgbClr val="FFFFFF"/>
              </a:solidFill>
            </a:endParaRPr>
          </a:p>
        </p:txBody>
      </p:sp>
      <p:sp>
        <p:nvSpPr>
          <p:cNvPr id="4" name="Espace réservé du numéro de diapositive 3"/>
          <p:cNvSpPr>
            <a:spLocks noGrp="1"/>
          </p:cNvSpPr>
          <p:nvPr>
            <p:ph type="sldNum" sz="quarter" idx="10"/>
          </p:nvPr>
        </p:nvSpPr>
        <p:spPr/>
        <p:txBody>
          <a:bodyPr/>
          <a:lstStyle/>
          <a:p>
            <a:pPr>
              <a:defRPr/>
            </a:pPr>
            <a:fld id="{8F1381E7-6DF1-4422-A6F1-6882A2234357}" type="slidenum">
              <a:rPr lang="fr-FR" smtClean="0"/>
              <a:pPr>
                <a:defRPr/>
              </a:pPr>
              <a:t>18</a:t>
            </a:fld>
            <a:endParaRPr lang="fr-F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sz="4000" b="1" dirty="0" smtClean="0">
                <a:solidFill>
                  <a:srgbClr val="002060"/>
                </a:solidFill>
                <a:latin typeface="Comic Sans MS" pitchFamily="66" charset="0"/>
              </a:rPr>
              <a:t>2- La supervision</a:t>
            </a:r>
            <a:endParaRPr lang="fr-FR" sz="4000" b="1" dirty="0">
              <a:solidFill>
                <a:srgbClr val="002060"/>
              </a:solidFill>
              <a:latin typeface="Comic Sans MS" pitchFamily="66" charset="0"/>
            </a:endParaRPr>
          </a:p>
        </p:txBody>
      </p:sp>
      <p:sp>
        <p:nvSpPr>
          <p:cNvPr id="6" name="Sous-titre 5"/>
          <p:cNvSpPr>
            <a:spLocks noGrp="1"/>
          </p:cNvSpPr>
          <p:nvPr>
            <p:ph type="subTitle"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19</a:t>
            </a:fld>
            <a:endParaRPr lang="fr-FR" dirty="0"/>
          </a:p>
        </p:txBody>
      </p:sp>
      <p:pic>
        <p:nvPicPr>
          <p:cNvPr id="7" name="Picture 7" descr="Supervision e"/>
          <p:cNvPicPr>
            <a:picLocks noChangeAspect="1" noChangeArrowheads="1"/>
          </p:cNvPicPr>
          <p:nvPr/>
        </p:nvPicPr>
        <p:blipFill>
          <a:blip r:embed="rId3" cstate="print"/>
          <a:srcRect/>
          <a:stretch>
            <a:fillRect/>
          </a:stretch>
        </p:blipFill>
        <p:spPr bwMode="auto">
          <a:xfrm rot="20507934">
            <a:off x="958925" y="3459569"/>
            <a:ext cx="2952750" cy="2341563"/>
          </a:xfrm>
          <a:prstGeom prst="rect">
            <a:avLst/>
          </a:prstGeom>
          <a:noFill/>
          <a:ln w="9525">
            <a:noFill/>
            <a:miter lim="800000"/>
            <a:headEnd/>
            <a:tailEnd/>
          </a:ln>
        </p:spPr>
      </p:pic>
      <p:pic>
        <p:nvPicPr>
          <p:cNvPr id="8" name="Picture 8" descr="Rapport supervision autoclave"/>
          <p:cNvPicPr>
            <a:picLocks noChangeAspect="1" noChangeArrowheads="1"/>
          </p:cNvPicPr>
          <p:nvPr/>
        </p:nvPicPr>
        <p:blipFill>
          <a:blip r:embed="rId4" cstate="print"/>
          <a:srcRect/>
          <a:stretch>
            <a:fillRect/>
          </a:stretch>
        </p:blipFill>
        <p:spPr bwMode="auto">
          <a:xfrm>
            <a:off x="8604704" y="2020186"/>
            <a:ext cx="3140728" cy="436618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524000" y="1122363"/>
            <a:ext cx="9144000" cy="1631470"/>
          </a:xfrm>
        </p:spPr>
        <p:txBody>
          <a:bodyPr/>
          <a:lstStyle/>
          <a:p>
            <a:r>
              <a:rPr lang="fr-FR" sz="3600" b="1" dirty="0" smtClean="0">
                <a:solidFill>
                  <a:srgbClr val="002060"/>
                </a:solidFill>
                <a:latin typeface="Comic Sans MS" pitchFamily="66" charset="0"/>
              </a:rPr>
              <a:t>1- Libération paramétrique et paramètres critiques</a:t>
            </a:r>
            <a:endParaRPr lang="fr-FR" sz="3600" b="1" dirty="0">
              <a:solidFill>
                <a:srgbClr val="002060"/>
              </a:solidFill>
              <a:latin typeface="Comic Sans MS" pitchFamily="66" charset="0"/>
            </a:endParaRPr>
          </a:p>
        </p:txBody>
      </p:sp>
      <p:sp>
        <p:nvSpPr>
          <p:cNvPr id="6" name="Sous-titre 5"/>
          <p:cNvSpPr>
            <a:spLocks noGrp="1"/>
          </p:cNvSpPr>
          <p:nvPr>
            <p:ph type="subTitle"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a:t>
            </a:fld>
            <a:endParaRPr lang="fr-FR" dirty="0"/>
          </a:p>
        </p:txBody>
      </p:sp>
      <p:pic>
        <p:nvPicPr>
          <p:cNvPr id="1026" name="Picture 2"/>
          <p:cNvPicPr>
            <a:picLocks noChangeAspect="1" noChangeArrowheads="1"/>
          </p:cNvPicPr>
          <p:nvPr/>
        </p:nvPicPr>
        <p:blipFill>
          <a:blip r:embed="rId3" cstate="print"/>
          <a:srcRect l="49062" t="23750" r="26172" b="16111"/>
          <a:stretch>
            <a:fillRect/>
          </a:stretch>
        </p:blipFill>
        <p:spPr bwMode="auto">
          <a:xfrm rot="873826">
            <a:off x="8165241" y="3333466"/>
            <a:ext cx="2966876" cy="3039411"/>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801" y="1475306"/>
            <a:ext cx="10079567" cy="490537"/>
          </a:xfrm>
        </p:spPr>
        <p:txBody>
          <a:bodyPr>
            <a:noAutofit/>
          </a:bodyPr>
          <a:lstStyle/>
          <a:p>
            <a:r>
              <a:rPr lang="fr-FR" sz="3200" b="1" dirty="0" smtClean="0">
                <a:solidFill>
                  <a:srgbClr val="002060"/>
                </a:solidFill>
                <a:latin typeface="Arial" pitchFamily="34" charset="0"/>
                <a:cs typeface="Arial" pitchFamily="34" charset="0"/>
              </a:rPr>
              <a:t>Définition</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755649" y="2137144"/>
            <a:ext cx="10680701" cy="4720856"/>
          </a:xfrm>
        </p:spPr>
        <p:txBody>
          <a:bodyPr>
            <a:normAutofit lnSpcReduction="10000"/>
          </a:bodyPr>
          <a:lstStyle/>
          <a:p>
            <a:pPr>
              <a:lnSpc>
                <a:spcPct val="100000"/>
              </a:lnSpc>
              <a:spcBef>
                <a:spcPts val="0"/>
              </a:spcBef>
            </a:pPr>
            <a:r>
              <a:rPr lang="fr-FR" sz="2800" b="1" dirty="0" smtClean="0">
                <a:solidFill>
                  <a:srgbClr val="C00000"/>
                </a:solidFill>
                <a:latin typeface="Arial" pitchFamily="34" charset="0"/>
                <a:cs typeface="Arial" pitchFamily="34" charset="0"/>
              </a:rPr>
              <a:t>Il n’y en a pas dans les normes…</a:t>
            </a:r>
          </a:p>
          <a:p>
            <a:pPr>
              <a:lnSpc>
                <a:spcPct val="100000"/>
              </a:lnSpc>
              <a:spcBef>
                <a:spcPts val="0"/>
              </a:spcBef>
            </a:pPr>
            <a:r>
              <a:rPr lang="fr-FR" sz="2800" b="1" dirty="0" smtClean="0">
                <a:solidFill>
                  <a:srgbClr val="C00000"/>
                </a:solidFill>
                <a:latin typeface="Arial" pitchFamily="34" charset="0"/>
                <a:cs typeface="Arial" pitchFamily="34" charset="0"/>
              </a:rPr>
              <a:t>= </a:t>
            </a:r>
            <a:r>
              <a:rPr lang="fr-FR" sz="2800" b="1" dirty="0" err="1" smtClean="0">
                <a:solidFill>
                  <a:srgbClr val="C00000"/>
                </a:solidFill>
                <a:latin typeface="Arial" pitchFamily="34" charset="0"/>
                <a:cs typeface="Arial" pitchFamily="34" charset="0"/>
              </a:rPr>
              <a:t>process</a:t>
            </a:r>
            <a:r>
              <a:rPr lang="fr-FR" sz="2800" b="1" dirty="0" smtClean="0">
                <a:solidFill>
                  <a:srgbClr val="C00000"/>
                </a:solidFill>
                <a:latin typeface="Arial" pitchFamily="34" charset="0"/>
                <a:cs typeface="Arial" pitchFamily="34" charset="0"/>
              </a:rPr>
              <a:t> monitoring system</a:t>
            </a:r>
          </a:p>
          <a:p>
            <a:pPr lvl="1">
              <a:lnSpc>
                <a:spcPct val="100000"/>
              </a:lnSpc>
              <a:spcBef>
                <a:spcPts val="0"/>
              </a:spcBef>
              <a:buFont typeface="Wingdings" pitchFamily="2" charset="2"/>
              <a:buChar char="Ø"/>
            </a:pPr>
            <a:r>
              <a:rPr lang="fr-FR" sz="2600" dirty="0" err="1" smtClean="0">
                <a:latin typeface="Arial" pitchFamily="34" charset="0"/>
                <a:cs typeface="Arial" pitchFamily="34" charset="0"/>
              </a:rPr>
              <a:t>Wikipedia</a:t>
            </a:r>
            <a:r>
              <a:rPr lang="fr-FR" sz="2600" dirty="0" smtClean="0">
                <a:latin typeface="Arial" pitchFamily="34" charset="0"/>
                <a:cs typeface="Arial" pitchFamily="34" charset="0"/>
              </a:rPr>
              <a:t> : «  La supervision est une technique industrielle de </a:t>
            </a:r>
            <a:r>
              <a:rPr lang="fr-FR" sz="2600" b="1" dirty="0" smtClean="0">
                <a:latin typeface="Arial" pitchFamily="34" charset="0"/>
                <a:cs typeface="Arial" pitchFamily="34" charset="0"/>
              </a:rPr>
              <a:t>suivi et de pilotage informatique de procédés</a:t>
            </a:r>
            <a:r>
              <a:rPr lang="fr-FR" sz="2600" dirty="0" smtClean="0">
                <a:latin typeface="Arial" pitchFamily="34" charset="0"/>
                <a:cs typeface="Arial" pitchFamily="34" charset="0"/>
              </a:rPr>
              <a:t> de fabrication automatisés. La supervision concerne </a:t>
            </a:r>
            <a:r>
              <a:rPr lang="fr-FR" sz="2600" b="1" dirty="0" smtClean="0">
                <a:latin typeface="Arial" pitchFamily="34" charset="0"/>
                <a:cs typeface="Arial" pitchFamily="34" charset="0"/>
              </a:rPr>
              <a:t>l'acquisition de données </a:t>
            </a:r>
            <a:r>
              <a:rPr lang="fr-FR" sz="2600" dirty="0" smtClean="0">
                <a:latin typeface="Arial" pitchFamily="34" charset="0"/>
                <a:cs typeface="Arial" pitchFamily="34" charset="0"/>
              </a:rPr>
              <a:t>(mesures, alarmes, retour d'état de fonctionnement) et </a:t>
            </a:r>
            <a:r>
              <a:rPr lang="fr-FR" sz="2600" b="1" dirty="0" smtClean="0">
                <a:latin typeface="Arial" pitchFamily="34" charset="0"/>
                <a:cs typeface="Arial" pitchFamily="34" charset="0"/>
              </a:rPr>
              <a:t>des paramètres de commande </a:t>
            </a:r>
            <a:r>
              <a:rPr lang="fr-FR" sz="2600" dirty="0" smtClean="0">
                <a:latin typeface="Arial" pitchFamily="34" charset="0"/>
                <a:cs typeface="Arial" pitchFamily="34" charset="0"/>
              </a:rPr>
              <a:t>des processus généralement confiés à des </a:t>
            </a:r>
            <a:r>
              <a:rPr lang="fr-FR" sz="2600" b="1" dirty="0" smtClean="0">
                <a:latin typeface="Arial" pitchFamily="34" charset="0"/>
                <a:cs typeface="Arial" pitchFamily="34" charset="0"/>
              </a:rPr>
              <a:t>automates programmables</a:t>
            </a:r>
            <a:r>
              <a:rPr lang="fr-FR" sz="2600" dirty="0" smtClean="0">
                <a:latin typeface="Arial" pitchFamily="34" charset="0"/>
                <a:cs typeface="Arial" pitchFamily="34" charset="0"/>
              </a:rPr>
              <a:t> »</a:t>
            </a:r>
          </a:p>
          <a:p>
            <a:pPr>
              <a:lnSpc>
                <a:spcPct val="100000"/>
              </a:lnSpc>
              <a:spcBef>
                <a:spcPts val="0"/>
              </a:spcBef>
              <a:buNone/>
            </a:pPr>
            <a:r>
              <a:rPr lang="fr-FR" sz="2600" dirty="0" smtClean="0">
                <a:latin typeface="Arial" pitchFamily="34" charset="0"/>
                <a:cs typeface="Arial" pitchFamily="34" charset="0"/>
              </a:rPr>
              <a:t>		</a:t>
            </a:r>
            <a:endParaRPr lang="fr-FR" sz="2600" dirty="0" smtClean="0">
              <a:latin typeface="Arial" pitchFamily="34" charset="0"/>
              <a:cs typeface="Arial" pitchFamily="34" charset="0"/>
            </a:endParaRPr>
          </a:p>
          <a:p>
            <a:pPr>
              <a:lnSpc>
                <a:spcPct val="100000"/>
              </a:lnSpc>
              <a:spcBef>
                <a:spcPts val="0"/>
              </a:spcBef>
              <a:buNone/>
            </a:pPr>
            <a:r>
              <a:rPr lang="fr-FR" sz="2600" dirty="0" smtClean="0">
                <a:latin typeface="Arial" pitchFamily="34" charset="0"/>
                <a:cs typeface="Arial" pitchFamily="34" charset="0"/>
              </a:rPr>
              <a:t>		Dans </a:t>
            </a:r>
            <a:r>
              <a:rPr lang="fr-FR" sz="2600" dirty="0" smtClean="0">
                <a:latin typeface="Arial" pitchFamily="34" charset="0"/>
                <a:cs typeface="Arial" pitchFamily="34" charset="0"/>
              </a:rPr>
              <a:t>l'informatique, la supervision est la surveillance du bon </a:t>
            </a:r>
            <a:r>
              <a:rPr lang="fr-FR" sz="2600" dirty="0" smtClean="0">
                <a:latin typeface="Arial" pitchFamily="34" charset="0"/>
                <a:cs typeface="Arial" pitchFamily="34" charset="0"/>
              </a:rPr>
              <a:t>	fonctionnement </a:t>
            </a:r>
            <a:r>
              <a:rPr lang="fr-FR" sz="2600" dirty="0" smtClean="0">
                <a:latin typeface="Arial" pitchFamily="34" charset="0"/>
                <a:cs typeface="Arial" pitchFamily="34" charset="0"/>
              </a:rPr>
              <a:t>d’un système </a:t>
            </a:r>
            <a:r>
              <a:rPr lang="fr-FR" sz="2600" dirty="0" smtClean="0">
                <a:latin typeface="Arial" pitchFamily="34" charset="0"/>
                <a:cs typeface="Arial" pitchFamily="34" charset="0"/>
              </a:rPr>
              <a:t>ou d’une </a:t>
            </a:r>
            <a:r>
              <a:rPr lang="fr-FR" sz="2600" dirty="0" smtClean="0">
                <a:latin typeface="Arial" pitchFamily="34" charset="0"/>
                <a:cs typeface="Arial" pitchFamily="34" charset="0"/>
              </a:rPr>
              <a:t>activité.</a:t>
            </a:r>
          </a:p>
          <a:p>
            <a:pPr lvl="1">
              <a:lnSpc>
                <a:spcPct val="100000"/>
              </a:lnSpc>
              <a:spcBef>
                <a:spcPts val="0"/>
              </a:spcBef>
              <a:buNone/>
            </a:pPr>
            <a:endParaRPr lang="fr-FR" sz="2000" dirty="0" smtClean="0">
              <a:latin typeface="Arial" pitchFamily="34" charset="0"/>
              <a:cs typeface="Arial" pitchFamily="34" charset="0"/>
              <a:hlinkClick r:id="rId3"/>
            </a:endParaRPr>
          </a:p>
          <a:p>
            <a:pPr lvl="1">
              <a:lnSpc>
                <a:spcPct val="100000"/>
              </a:lnSpc>
              <a:spcBef>
                <a:spcPts val="0"/>
              </a:spcBef>
              <a:buNone/>
            </a:pPr>
            <a:r>
              <a:rPr lang="fr-FR" sz="2000" dirty="0" smtClean="0">
                <a:latin typeface="Arial" pitchFamily="34" charset="0"/>
                <a:cs typeface="Arial" pitchFamily="34" charset="0"/>
                <a:hlinkClick r:id="rId3"/>
              </a:rPr>
              <a:t>http</a:t>
            </a:r>
            <a:r>
              <a:rPr lang="fr-FR" sz="2000" dirty="0" smtClean="0">
                <a:latin typeface="Arial" pitchFamily="34" charset="0"/>
                <a:cs typeface="Arial" pitchFamily="34" charset="0"/>
                <a:hlinkClick r:id="rId3"/>
              </a:rPr>
              <a:t>://fr.wikipedia.org/wiki/Supervision</a:t>
            </a:r>
            <a:r>
              <a:rPr lang="fr-FR" sz="2000" dirty="0" smtClean="0">
                <a:latin typeface="Arial" pitchFamily="34" charset="0"/>
                <a:cs typeface="Arial" pitchFamily="34" charset="0"/>
              </a:rPr>
              <a:t> </a:t>
            </a:r>
            <a:r>
              <a:rPr lang="fr-FR" sz="1400" dirty="0" smtClean="0">
                <a:latin typeface="Arial" pitchFamily="34" charset="0"/>
                <a:cs typeface="Arial" pitchFamily="34" charset="0"/>
              </a:rPr>
              <a:t>23/01/15</a:t>
            </a:r>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20</a:t>
            </a:fld>
            <a:endParaRPr lang="fr-FR" dirty="0"/>
          </a:p>
        </p:txBody>
      </p:sp>
      <p:pic>
        <p:nvPicPr>
          <p:cNvPr id="69634" name="Picture 2" descr="Hollow Load Tests according to EN 867-5"/>
          <p:cNvPicPr>
            <a:picLocks noChangeAspect="1" noChangeArrowheads="1"/>
          </p:cNvPicPr>
          <p:nvPr/>
        </p:nvPicPr>
        <p:blipFill>
          <a:blip r:embed="rId4" cstate="print"/>
          <a:srcRect/>
          <a:stretch>
            <a:fillRect/>
          </a:stretch>
        </p:blipFill>
        <p:spPr bwMode="auto">
          <a:xfrm>
            <a:off x="9386040" y="1646468"/>
            <a:ext cx="2660651" cy="1330326"/>
          </a:xfrm>
          <a:prstGeom prst="rect">
            <a:avLst/>
          </a:prstGeom>
          <a:noFill/>
        </p:spPr>
      </p:pic>
      <p:sp>
        <p:nvSpPr>
          <p:cNvPr id="6" name="Rectangle à coins arrondis 5"/>
          <p:cNvSpPr/>
          <p:nvPr/>
        </p:nvSpPr>
        <p:spPr>
          <a:xfrm>
            <a:off x="3306726" y="1144993"/>
            <a:ext cx="6453962" cy="742950"/>
          </a:xfrm>
          <a:prstGeom prst="wedgeRoundRectCallout">
            <a:avLst>
              <a:gd name="adj1" fmla="val 38680"/>
              <a:gd name="adj2" fmla="val 951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Arial" pitchFamily="34" charset="0"/>
                <a:cs typeface="Arial" pitchFamily="34" charset="0"/>
              </a:rPr>
              <a:t>Mais ça aussi, c’est un </a:t>
            </a:r>
            <a:r>
              <a:rPr lang="fr-FR" sz="2000" b="1" dirty="0" err="1" smtClean="0">
                <a:solidFill>
                  <a:schemeClr val="tx1"/>
                </a:solidFill>
                <a:latin typeface="Arial" pitchFamily="34" charset="0"/>
                <a:cs typeface="Arial" pitchFamily="34" charset="0"/>
              </a:rPr>
              <a:t>process</a:t>
            </a:r>
            <a:r>
              <a:rPr lang="fr-FR" sz="2000" b="1" dirty="0" smtClean="0">
                <a:solidFill>
                  <a:schemeClr val="tx1"/>
                </a:solidFill>
                <a:latin typeface="Arial" pitchFamily="34" charset="0"/>
                <a:cs typeface="Arial" pitchFamily="34" charset="0"/>
              </a:rPr>
              <a:t> monitoring system…</a:t>
            </a:r>
            <a:endParaRPr lang="fr-FR" sz="2000" b="1"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777" y="1397555"/>
            <a:ext cx="10998200" cy="490537"/>
          </a:xfrm>
        </p:spPr>
        <p:txBody>
          <a:bodyPr>
            <a:noAutofit/>
          </a:bodyPr>
          <a:lstStyle/>
          <a:p>
            <a:r>
              <a:rPr lang="fr-FR" sz="3200" b="1" dirty="0" smtClean="0">
                <a:solidFill>
                  <a:srgbClr val="002060"/>
                </a:solidFill>
                <a:latin typeface="Arial" pitchFamily="34" charset="0"/>
                <a:cs typeface="Arial" pitchFamily="34" charset="0"/>
              </a:rPr>
              <a:t>Conditions pour que la libération paramétrique soit appliquée</a:t>
            </a:r>
            <a:r>
              <a:rPr lang="fr-FR" sz="3600" b="1"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(NF EN ISO 14 937) (1)</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1333500" y="2371058"/>
            <a:ext cx="10439400" cy="4295555"/>
          </a:xfrm>
        </p:spPr>
        <p:txBody>
          <a:bodyPr>
            <a:normAutofit fontScale="85000" lnSpcReduction="20000"/>
          </a:bodyPr>
          <a:lstStyle/>
          <a:p>
            <a:pPr>
              <a:spcBef>
                <a:spcPts val="0"/>
              </a:spcBef>
            </a:pPr>
            <a:r>
              <a:rPr lang="fr-FR" sz="3300" b="1" dirty="0" smtClean="0">
                <a:solidFill>
                  <a:srgbClr val="C00000"/>
                </a:solidFill>
                <a:latin typeface="Arial" pitchFamily="34" charset="0"/>
                <a:cs typeface="Arial" pitchFamily="34" charset="0"/>
              </a:rPr>
              <a:t>6.3 Caractérisation des équipements </a:t>
            </a:r>
          </a:p>
          <a:p>
            <a:pPr>
              <a:spcBef>
                <a:spcPts val="0"/>
              </a:spcBef>
            </a:pPr>
            <a:endParaRPr lang="fr-FR" sz="3000" b="1" dirty="0" smtClean="0">
              <a:solidFill>
                <a:srgbClr val="C00000"/>
              </a:solidFill>
              <a:latin typeface="Arial" pitchFamily="34" charset="0"/>
              <a:cs typeface="Arial" pitchFamily="34" charset="0"/>
            </a:endParaRPr>
          </a:p>
          <a:p>
            <a:pPr lvl="1">
              <a:lnSpc>
                <a:spcPct val="110000"/>
              </a:lnSpc>
              <a:spcBef>
                <a:spcPts val="0"/>
              </a:spcBef>
              <a:buFont typeface="Wingdings" pitchFamily="2" charset="2"/>
              <a:buChar char="Ø"/>
            </a:pPr>
            <a:r>
              <a:rPr lang="fr-FR" sz="3000" dirty="0" smtClean="0">
                <a:latin typeface="Arial" pitchFamily="34" charset="0"/>
                <a:cs typeface="Arial" pitchFamily="34" charset="0"/>
              </a:rPr>
              <a:t>6.3.4 « … des moyens doivent être prévus pour assurer que la défaillance d'une fonction de commande n'entraîne pas de défaillance dans l'enregistrement des paramètres du procédé qui ferait apparaître efficace un procédé qui ne l'est pas. </a:t>
            </a:r>
          </a:p>
          <a:p>
            <a:pPr lvl="1">
              <a:lnSpc>
                <a:spcPct val="110000"/>
              </a:lnSpc>
              <a:spcBef>
                <a:spcPts val="0"/>
              </a:spcBef>
              <a:buNone/>
            </a:pPr>
            <a:r>
              <a:rPr lang="fr-FR" sz="3000" dirty="0" smtClean="0">
                <a:latin typeface="Arial" pitchFamily="34" charset="0"/>
                <a:cs typeface="Arial" pitchFamily="34" charset="0"/>
              </a:rPr>
              <a:t>	</a:t>
            </a:r>
          </a:p>
          <a:p>
            <a:pPr lvl="1">
              <a:lnSpc>
                <a:spcPct val="110000"/>
              </a:lnSpc>
              <a:spcBef>
                <a:spcPts val="0"/>
              </a:spcBef>
              <a:buNone/>
            </a:pPr>
            <a:r>
              <a:rPr lang="fr-FR" sz="3000" dirty="0" smtClean="0">
                <a:latin typeface="Arial" pitchFamily="34" charset="0"/>
                <a:cs typeface="Arial" pitchFamily="34" charset="0"/>
              </a:rPr>
              <a:t>	</a:t>
            </a:r>
            <a:r>
              <a:rPr lang="fr-FR" sz="3000" b="1" dirty="0" smtClean="0">
                <a:latin typeface="Arial" pitchFamily="34" charset="0"/>
                <a:cs typeface="Arial" pitchFamily="34" charset="0"/>
              </a:rPr>
              <a:t>Cela peut se faire par l'utilisation de systèmes indépendants de contrôle et de surveillance ou par un recoupement entre le contrôle et la surveillance qui identifie toutes les divergences et indique un défaut … » </a:t>
            </a:r>
          </a:p>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21</a:t>
            </a:fld>
            <a:endParaRPr lang="fr-FR" dirty="0"/>
          </a:p>
        </p:txBody>
      </p:sp>
      <p:sp>
        <p:nvSpPr>
          <p:cNvPr id="5" name="ZoneTexte 4"/>
          <p:cNvSpPr txBox="1"/>
          <p:nvPr/>
        </p:nvSpPr>
        <p:spPr>
          <a:xfrm rot="19711434">
            <a:off x="343654" y="4023811"/>
            <a:ext cx="1178741" cy="461665"/>
          </a:xfrm>
          <a:prstGeom prst="rect">
            <a:avLst/>
          </a:prstGeom>
          <a:solidFill>
            <a:srgbClr val="FFFF00"/>
          </a:solidFill>
        </p:spPr>
        <p:txBody>
          <a:bodyPr wrap="square" rtlCol="0">
            <a:spAutoFit/>
          </a:bodyPr>
          <a:lstStyle/>
          <a:p>
            <a:r>
              <a:rPr lang="fr-FR" sz="2400" b="1" dirty="0" smtClean="0"/>
              <a:t>Rappel</a:t>
            </a:r>
            <a:endParaRPr lang="fr-FR"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450" y="1326672"/>
            <a:ext cx="10579100" cy="490537"/>
          </a:xfrm>
        </p:spPr>
        <p:txBody>
          <a:bodyPr>
            <a:noAutofit/>
          </a:bodyPr>
          <a:lstStyle/>
          <a:p>
            <a:r>
              <a:rPr lang="fr-FR" sz="3200" b="1" dirty="0" smtClean="0">
                <a:solidFill>
                  <a:srgbClr val="002060"/>
                </a:solidFill>
                <a:latin typeface="Arial" pitchFamily="34" charset="0"/>
                <a:cs typeface="Arial" pitchFamily="34" charset="0"/>
              </a:rPr>
              <a:t>Norme NF EN ISO 285(2006)+A1 (2008)</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083046" y="1965437"/>
            <a:ext cx="10629900" cy="5145088"/>
          </a:xfrm>
        </p:spPr>
        <p:txBody>
          <a:bodyPr/>
          <a:lstStyle/>
          <a:p>
            <a:r>
              <a:rPr lang="fr-FR" sz="2800" b="1" dirty="0" smtClean="0">
                <a:solidFill>
                  <a:srgbClr val="C00000"/>
                </a:solidFill>
              </a:rPr>
              <a:t>Capteurs de </a:t>
            </a:r>
            <a:r>
              <a:rPr lang="fr-FR" sz="2800" b="1" dirty="0" smtClean="0">
                <a:solidFill>
                  <a:srgbClr val="C00000"/>
                </a:solidFill>
              </a:rPr>
              <a:t>température</a:t>
            </a:r>
          </a:p>
          <a:p>
            <a:endParaRPr lang="fr-FR" sz="800" b="1" dirty="0" smtClean="0">
              <a:solidFill>
                <a:srgbClr val="C00000"/>
              </a:solidFill>
            </a:endParaRPr>
          </a:p>
          <a:p>
            <a:pPr lvl="1">
              <a:buFont typeface="Wingdings" pitchFamily="2" charset="2"/>
              <a:buChar char="Ø"/>
            </a:pPr>
            <a:r>
              <a:rPr lang="fr-FR" sz="2600" dirty="0" smtClean="0">
                <a:latin typeface="Arial" pitchFamily="34" charset="0"/>
                <a:cs typeface="Arial" pitchFamily="34" charset="0"/>
              </a:rPr>
              <a:t>« Au </a:t>
            </a:r>
            <a:r>
              <a:rPr lang="fr-FR" sz="2600" dirty="0" smtClean="0">
                <a:latin typeface="Arial" pitchFamily="34" charset="0"/>
                <a:cs typeface="Arial" pitchFamily="34" charset="0"/>
              </a:rPr>
              <a:t>moins </a:t>
            </a:r>
            <a:r>
              <a:rPr lang="fr-FR" sz="2600" b="1" dirty="0" smtClean="0">
                <a:latin typeface="Arial" pitchFamily="34" charset="0"/>
                <a:cs typeface="Arial" pitchFamily="34" charset="0"/>
              </a:rPr>
              <a:t>deux capteurs de température indépendants </a:t>
            </a:r>
            <a:r>
              <a:rPr lang="fr-FR" sz="2600" dirty="0" smtClean="0">
                <a:latin typeface="Arial" pitchFamily="34" charset="0"/>
                <a:cs typeface="Arial" pitchFamily="34" charset="0"/>
              </a:rPr>
              <a:t>doivent être prévus. Ces capteurs doivent être connectés à l'indicateur de température de la chambre de stérilisation, à l'enregistreur, et au régulateur de température comme indiqué sur la Figure 3 a) ou b). La disposition illustrée sur la Figure 3 c) et d) ne doit pas être </a:t>
            </a:r>
            <a:r>
              <a:rPr lang="fr-FR" sz="2600" dirty="0" smtClean="0">
                <a:latin typeface="Arial" pitchFamily="34" charset="0"/>
                <a:cs typeface="Arial" pitchFamily="34" charset="0"/>
              </a:rPr>
              <a:t>autorisée ».</a:t>
            </a:r>
            <a:endParaRPr lang="fr-FR" sz="2600" dirty="0" smtClean="0">
              <a:latin typeface="Arial" pitchFamily="34" charset="0"/>
              <a:cs typeface="Arial" pitchFamily="34" charset="0"/>
            </a:endParaRPr>
          </a:p>
          <a:p>
            <a:pPr>
              <a:buNone/>
            </a:pPr>
            <a:endParaRPr lang="fr-FR" sz="800" dirty="0" smtClean="0"/>
          </a:p>
          <a:p>
            <a:pPr lvl="1">
              <a:buFont typeface="Wingdings" pitchFamily="2" charset="2"/>
              <a:buChar char="Ø"/>
            </a:pPr>
            <a:r>
              <a:rPr lang="fr-FR" sz="2600" dirty="0" smtClean="0">
                <a:latin typeface="Arial" pitchFamily="34" charset="0"/>
                <a:cs typeface="Arial" pitchFamily="34" charset="0"/>
              </a:rPr>
              <a:t>« Le </a:t>
            </a:r>
            <a:r>
              <a:rPr lang="fr-FR" sz="2600" b="1" dirty="0" smtClean="0">
                <a:latin typeface="Arial" pitchFamily="34" charset="0"/>
                <a:cs typeface="Arial" pitchFamily="34" charset="0"/>
              </a:rPr>
              <a:t>capteur</a:t>
            </a:r>
            <a:r>
              <a:rPr lang="fr-FR" sz="2600" dirty="0" smtClean="0">
                <a:latin typeface="Arial" pitchFamily="34" charset="0"/>
                <a:cs typeface="Arial" pitchFamily="34" charset="0"/>
              </a:rPr>
              <a:t> utilisé pour la commande du cycle de stérilisation et pour l'indication de la température de la chambre de stérilisation doit être placé au point identifié par le fabricant comme étant le </a:t>
            </a:r>
            <a:r>
              <a:rPr lang="fr-FR" sz="2600" b="1" dirty="0" smtClean="0">
                <a:latin typeface="Arial" pitchFamily="34" charset="0"/>
                <a:cs typeface="Arial" pitchFamily="34" charset="0"/>
              </a:rPr>
              <a:t>point de mesure de référence </a:t>
            </a:r>
            <a:r>
              <a:rPr lang="fr-FR" sz="2600" dirty="0" smtClean="0">
                <a:latin typeface="Arial" pitchFamily="34" charset="0"/>
                <a:cs typeface="Arial" pitchFamily="34" charset="0"/>
              </a:rPr>
              <a:t>(voir en 7.1.4</a:t>
            </a:r>
            <a:r>
              <a:rPr lang="fr-FR" sz="2600" dirty="0" smtClean="0">
                <a:latin typeface="Arial" pitchFamily="34" charset="0"/>
                <a:cs typeface="Arial" pitchFamily="34" charset="0"/>
              </a:rPr>
              <a:t>) ».</a:t>
            </a:r>
            <a:endParaRPr lang="fr-FR" sz="26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22</a:t>
            </a:fld>
            <a:endParaRPr lang="fr-F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6216" y="1300311"/>
            <a:ext cx="10703393" cy="490537"/>
          </a:xfrm>
        </p:spPr>
        <p:txBody>
          <a:bodyPr>
            <a:noAutofit/>
          </a:bodyPr>
          <a:lstStyle/>
          <a:p>
            <a:r>
              <a:rPr lang="fr-FR" sz="3200" b="1" dirty="0" smtClean="0">
                <a:solidFill>
                  <a:srgbClr val="002060"/>
                </a:solidFill>
                <a:latin typeface="Arial" pitchFamily="34" charset="0"/>
                <a:cs typeface="Arial" pitchFamily="34" charset="0"/>
              </a:rPr>
              <a:t>Schéma de branchements </a:t>
            </a:r>
            <a:r>
              <a:rPr lang="fr-FR" sz="3200" b="1" dirty="0" smtClean="0">
                <a:solidFill>
                  <a:srgbClr val="002060"/>
                </a:solidFill>
                <a:latin typeface="Arial" pitchFamily="34" charset="0"/>
                <a:cs typeface="Arial" pitchFamily="34" charset="0"/>
              </a:rPr>
              <a:t>dans </a:t>
            </a:r>
            <a:br>
              <a:rPr lang="fr-FR" sz="3200" b="1" dirty="0" smtClean="0">
                <a:solidFill>
                  <a:srgbClr val="002060"/>
                </a:solidFill>
                <a:latin typeface="Arial" pitchFamily="34" charset="0"/>
                <a:cs typeface="Arial" pitchFamily="34" charset="0"/>
              </a:rPr>
            </a:br>
            <a:r>
              <a:rPr lang="fr-FR" sz="3200" b="1" dirty="0" smtClean="0">
                <a:solidFill>
                  <a:srgbClr val="002060"/>
                </a:solidFill>
                <a:latin typeface="Arial" pitchFamily="34" charset="0"/>
                <a:cs typeface="Arial" pitchFamily="34" charset="0"/>
              </a:rPr>
              <a:t>NF </a:t>
            </a:r>
            <a:r>
              <a:rPr lang="fr-FR" sz="3200" b="1" dirty="0" smtClean="0">
                <a:solidFill>
                  <a:srgbClr val="002060"/>
                </a:solidFill>
                <a:latin typeface="Arial" pitchFamily="34" charset="0"/>
                <a:cs typeface="Arial" pitchFamily="34" charset="0"/>
              </a:rPr>
              <a:t>EN </a:t>
            </a:r>
            <a:r>
              <a:rPr lang="fr-FR" sz="3200" b="1" dirty="0" smtClean="0">
                <a:solidFill>
                  <a:srgbClr val="002060"/>
                </a:solidFill>
                <a:latin typeface="Arial" pitchFamily="34" charset="0"/>
                <a:cs typeface="Arial" pitchFamily="34" charset="0"/>
              </a:rPr>
              <a:t>ISO 285(2006</a:t>
            </a:r>
            <a:r>
              <a:rPr lang="fr-FR" sz="3200" b="1" dirty="0" smtClean="0">
                <a:solidFill>
                  <a:srgbClr val="002060"/>
                </a:solidFill>
                <a:latin typeface="Arial" pitchFamily="34" charset="0"/>
                <a:cs typeface="Arial" pitchFamily="34" charset="0"/>
              </a:rPr>
              <a:t>)+A1 (2008)</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1462617" y="1370013"/>
            <a:ext cx="10411883" cy="5145088"/>
          </a:xfrm>
        </p:spPr>
        <p:txBody>
          <a:bodyPr>
            <a:normAutofit/>
          </a:bodyPr>
          <a:lstStyle/>
          <a:p>
            <a:endParaRPr lang="fr-FR" sz="1800" dirty="0" smtClean="0"/>
          </a:p>
          <a:p>
            <a:r>
              <a:rPr lang="fr-FR" sz="1800" dirty="0" smtClean="0"/>
              <a:t>     </a:t>
            </a:r>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a:p>
            <a:endParaRPr lang="fr-FR" sz="1800" dirty="0" smtClean="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23</a:t>
            </a:fld>
            <a:endParaRPr lang="fr-FR" dirty="0"/>
          </a:p>
        </p:txBody>
      </p:sp>
      <p:pic>
        <p:nvPicPr>
          <p:cNvPr id="60418" name="Picture 2"/>
          <p:cNvPicPr>
            <a:picLocks noChangeAspect="1" noChangeArrowheads="1"/>
          </p:cNvPicPr>
          <p:nvPr/>
        </p:nvPicPr>
        <p:blipFill>
          <a:blip r:embed="rId3" cstate="print"/>
          <a:srcRect l="12812" t="27567" r="45938" b="6528"/>
          <a:stretch>
            <a:fillRect/>
          </a:stretch>
        </p:blipFill>
        <p:spPr bwMode="auto">
          <a:xfrm>
            <a:off x="138223" y="2092621"/>
            <a:ext cx="6121400" cy="4126057"/>
          </a:xfrm>
          <a:prstGeom prst="rect">
            <a:avLst/>
          </a:prstGeom>
          <a:noFill/>
          <a:ln w="9525">
            <a:noFill/>
            <a:miter lim="800000"/>
            <a:headEnd/>
            <a:tailEnd/>
          </a:ln>
        </p:spPr>
      </p:pic>
      <p:sp>
        <p:nvSpPr>
          <p:cNvPr id="6" name="Rectangle à coins arrondis 5"/>
          <p:cNvSpPr/>
          <p:nvPr/>
        </p:nvSpPr>
        <p:spPr>
          <a:xfrm>
            <a:off x="6241903" y="1967023"/>
            <a:ext cx="2616199" cy="2190307"/>
          </a:xfrm>
          <a:prstGeom prst="wedgeRoundRectCallout">
            <a:avLst>
              <a:gd name="adj1" fmla="val -107946"/>
              <a:gd name="adj2" fmla="val 689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Arial" pitchFamily="34" charset="0"/>
                <a:cs typeface="Arial" pitchFamily="34" charset="0"/>
              </a:rPr>
              <a:t>L’enregistreur doit toujours être indépendant.</a:t>
            </a:r>
          </a:p>
          <a:p>
            <a:pPr algn="ctr"/>
            <a:endParaRPr lang="fr-FR" sz="1600" b="1" dirty="0" smtClean="0">
              <a:solidFill>
                <a:schemeClr val="tx1"/>
              </a:solidFill>
              <a:latin typeface="Arial" pitchFamily="34" charset="0"/>
              <a:cs typeface="Arial" pitchFamily="34" charset="0"/>
            </a:endParaRPr>
          </a:p>
          <a:p>
            <a:pPr algn="ctr"/>
            <a:r>
              <a:rPr lang="fr-FR" sz="1600" b="1" dirty="0" smtClean="0">
                <a:solidFill>
                  <a:schemeClr val="tx1"/>
                </a:solidFill>
                <a:latin typeface="Arial" pitchFamily="34" charset="0"/>
                <a:cs typeface="Arial" pitchFamily="34" charset="0"/>
              </a:rPr>
              <a:t>Mesures </a:t>
            </a:r>
            <a:r>
              <a:rPr lang="fr-FR" sz="1600" b="1" dirty="0" smtClean="0">
                <a:solidFill>
                  <a:schemeClr val="tx1"/>
                </a:solidFill>
                <a:latin typeface="Arial" pitchFamily="34" charset="0"/>
                <a:cs typeface="Arial" pitchFamily="34" charset="0"/>
              </a:rPr>
              <a:t>dans </a:t>
            </a:r>
            <a:r>
              <a:rPr lang="fr-FR" sz="1600" b="1" dirty="0" smtClean="0">
                <a:solidFill>
                  <a:schemeClr val="tx1"/>
                </a:solidFill>
                <a:latin typeface="Arial" pitchFamily="34" charset="0"/>
                <a:cs typeface="Arial" pitchFamily="34" charset="0"/>
              </a:rPr>
              <a:t>la chambre et régulation peuvent être branchés ensemble</a:t>
            </a:r>
          </a:p>
          <a:p>
            <a:pPr algn="ctr"/>
            <a:endParaRPr lang="fr-FR" sz="1400" dirty="0">
              <a:solidFill>
                <a:schemeClr val="tx1"/>
              </a:solidFill>
            </a:endParaRPr>
          </a:p>
        </p:txBody>
      </p:sp>
      <p:sp>
        <p:nvSpPr>
          <p:cNvPr id="7" name="ZoneTexte 6"/>
          <p:cNvSpPr txBox="1"/>
          <p:nvPr/>
        </p:nvSpPr>
        <p:spPr>
          <a:xfrm>
            <a:off x="6368902" y="4088011"/>
            <a:ext cx="5610447" cy="2769989"/>
          </a:xfrm>
          <a:prstGeom prst="rect">
            <a:avLst/>
          </a:prstGeom>
          <a:noFill/>
        </p:spPr>
        <p:txBody>
          <a:bodyPr wrap="square" rtlCol="0">
            <a:spAutoFit/>
          </a:bodyPr>
          <a:lstStyle/>
          <a:p>
            <a:endParaRPr lang="fr-FR" sz="1000" dirty="0" smtClean="0"/>
          </a:p>
          <a:p>
            <a:r>
              <a:rPr lang="fr-FR" i="1" dirty="0" smtClean="0"/>
              <a:t>« L'</a:t>
            </a:r>
            <a:r>
              <a:rPr lang="fr-FR" b="1" i="1" dirty="0" smtClean="0"/>
              <a:t>enregistreur</a:t>
            </a:r>
            <a:r>
              <a:rPr lang="fr-FR" i="1" dirty="0" smtClean="0"/>
              <a:t> doit être </a:t>
            </a:r>
            <a:r>
              <a:rPr lang="fr-FR" b="1" i="1" dirty="0" smtClean="0"/>
              <a:t>indépendant</a:t>
            </a:r>
            <a:r>
              <a:rPr lang="fr-FR" i="1" dirty="0" smtClean="0"/>
              <a:t> afin que la chaîne de mesure, le traitement des données et les valeurs imprimées soient </a:t>
            </a:r>
            <a:r>
              <a:rPr lang="fr-FR" b="1" i="1" dirty="0" smtClean="0"/>
              <a:t>indépendants du système de commande </a:t>
            </a:r>
            <a:r>
              <a:rPr lang="fr-FR" i="1" dirty="0" smtClean="0"/>
              <a:t>automatique.</a:t>
            </a:r>
          </a:p>
          <a:p>
            <a:r>
              <a:rPr lang="fr-FR" i="1" dirty="0" smtClean="0"/>
              <a:t>NOTE </a:t>
            </a:r>
            <a:r>
              <a:rPr lang="fr-FR" b="1" i="1" dirty="0" smtClean="0"/>
              <a:t>Cela n’interdit pas le transfert de données informatives </a:t>
            </a:r>
            <a:r>
              <a:rPr lang="fr-FR" i="1" dirty="0" smtClean="0"/>
              <a:t>du système de commande automatique vers l’enregistreur et vice versa, par l’intermédiaire d’un système combiné de transfert de données</a:t>
            </a:r>
            <a:r>
              <a:rPr lang="fr-FR" sz="2000" i="1" dirty="0" smtClean="0"/>
              <a:t>. »</a:t>
            </a:r>
          </a:p>
          <a:p>
            <a:endParaRPr lang="fr-FR"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0"/>
          </p:nvPr>
        </p:nvSpPr>
        <p:spPr>
          <a:ln/>
        </p:spPr>
        <p:txBody>
          <a:bodyPr/>
          <a:lstStyle/>
          <a:p>
            <a:pPr>
              <a:defRPr/>
            </a:pPr>
            <a:fld id="{B7F181B8-DB0E-4D5B-9F57-FE068A31F2E0}" type="slidenum">
              <a:rPr lang="fr-FR"/>
              <a:pPr>
                <a:defRPr/>
              </a:pPr>
              <a:t>24</a:t>
            </a:fld>
            <a:endParaRPr lang="fr-FR"/>
          </a:p>
        </p:txBody>
      </p:sp>
      <p:sp>
        <p:nvSpPr>
          <p:cNvPr id="31746" name="Espace réservé du numéro de diapositive 3"/>
          <p:cNvSpPr txBox="1">
            <a:spLocks noGrp="1"/>
          </p:cNvSpPr>
          <p:nvPr/>
        </p:nvSpPr>
        <p:spPr bwMode="auto">
          <a:xfrm>
            <a:off x="1" y="6453188"/>
            <a:ext cx="1200151" cy="360362"/>
          </a:xfrm>
          <a:prstGeom prst="rect">
            <a:avLst/>
          </a:prstGeom>
          <a:noFill/>
          <a:ln w="9525">
            <a:noFill/>
            <a:miter lim="800000"/>
            <a:headEnd/>
            <a:tailEnd/>
          </a:ln>
        </p:spPr>
        <p:txBody>
          <a:bodyPr/>
          <a:lstStyle/>
          <a:p>
            <a:pPr algn="r"/>
            <a:fld id="{591CF4C6-8907-4049-83C1-7D2733612A77}" type="slidenum">
              <a:rPr lang="fr-FR" sz="1400">
                <a:solidFill>
                  <a:srgbClr val="990000"/>
                </a:solidFill>
              </a:rPr>
              <a:pPr algn="r"/>
              <a:t>24</a:t>
            </a:fld>
            <a:endParaRPr lang="fr-FR" sz="1400">
              <a:solidFill>
                <a:srgbClr val="990000"/>
              </a:solidFill>
            </a:endParaRPr>
          </a:p>
        </p:txBody>
      </p:sp>
      <p:sp>
        <p:nvSpPr>
          <p:cNvPr id="31747" name="Rectangle 2"/>
          <p:cNvSpPr>
            <a:spLocks noGrp="1" noChangeArrowheads="1"/>
          </p:cNvSpPr>
          <p:nvPr>
            <p:ph type="title"/>
          </p:nvPr>
        </p:nvSpPr>
        <p:spPr>
          <a:xfrm>
            <a:off x="959907" y="1252169"/>
            <a:ext cx="10831599" cy="792162"/>
          </a:xfrm>
        </p:spPr>
        <p:txBody>
          <a:bodyPr>
            <a:normAutofit/>
          </a:bodyPr>
          <a:lstStyle/>
          <a:p>
            <a:pPr eaLnBrk="1" hangingPunct="1"/>
            <a:r>
              <a:rPr lang="fr-FR" sz="3200" b="1" dirty="0" smtClean="0">
                <a:solidFill>
                  <a:srgbClr val="002060"/>
                </a:solidFill>
                <a:latin typeface="Arial" pitchFamily="34" charset="0"/>
                <a:cs typeface="Arial" pitchFamily="34" charset="0"/>
              </a:rPr>
              <a:t>Surveillance et contrôle de </a:t>
            </a:r>
            <a:r>
              <a:rPr lang="fr-FR" sz="3200" b="1" dirty="0" smtClean="0">
                <a:solidFill>
                  <a:srgbClr val="002060"/>
                </a:solidFill>
                <a:latin typeface="Arial" pitchFamily="34" charset="0"/>
                <a:cs typeface="Arial" pitchFamily="34" charset="0"/>
              </a:rPr>
              <a:t>routine selon </a:t>
            </a:r>
            <a:r>
              <a:rPr lang="fr-FR" sz="3200" b="1" dirty="0" smtClean="0">
                <a:solidFill>
                  <a:srgbClr val="002060"/>
                </a:solidFill>
                <a:latin typeface="Arial" pitchFamily="34" charset="0"/>
                <a:cs typeface="Arial" pitchFamily="34" charset="0"/>
              </a:rPr>
              <a:t>17 665-1 (§10)</a:t>
            </a:r>
            <a:r>
              <a:rPr lang="fr-FR" sz="2800" b="1" dirty="0" smtClean="0">
                <a:solidFill>
                  <a:schemeClr val="accent2"/>
                </a:solidFill>
                <a:latin typeface="Tahoma" pitchFamily="34" charset="0"/>
              </a:rPr>
              <a:t> </a:t>
            </a:r>
            <a:endParaRPr lang="fr-FR" sz="2000" b="1" dirty="0" smtClean="0">
              <a:solidFill>
                <a:schemeClr val="accent2"/>
              </a:solidFill>
              <a:latin typeface="Tahoma" pitchFamily="34" charset="0"/>
            </a:endParaRPr>
          </a:p>
        </p:txBody>
      </p:sp>
      <p:sp>
        <p:nvSpPr>
          <p:cNvPr id="31748" name="Rectangle 3"/>
          <p:cNvSpPr>
            <a:spLocks noGrp="1" noChangeArrowheads="1"/>
          </p:cNvSpPr>
          <p:nvPr>
            <p:ph type="body" idx="1"/>
          </p:nvPr>
        </p:nvSpPr>
        <p:spPr>
          <a:xfrm>
            <a:off x="1025601" y="2052083"/>
            <a:ext cx="10687049" cy="3934047"/>
          </a:xfrm>
        </p:spPr>
        <p:txBody>
          <a:bodyPr>
            <a:noAutofit/>
          </a:bodyPr>
          <a:lstStyle/>
          <a:p>
            <a:pPr>
              <a:lnSpc>
                <a:spcPct val="100000"/>
              </a:lnSpc>
              <a:buNone/>
            </a:pPr>
            <a:r>
              <a:rPr lang="fr-FR" sz="2400" dirty="0" smtClean="0">
                <a:latin typeface="Arial" pitchFamily="34" charset="0"/>
                <a:cs typeface="Arial" pitchFamily="34" charset="0"/>
              </a:rPr>
              <a:t>« Pour </a:t>
            </a:r>
            <a:r>
              <a:rPr lang="fr-FR" sz="2400" dirty="0" smtClean="0">
                <a:latin typeface="Arial" pitchFamily="34" charset="0"/>
                <a:cs typeface="Arial" pitchFamily="34" charset="0"/>
              </a:rPr>
              <a:t>les procédés à la vapeur saturée, les données doivent inclure (le cas échéant) :</a:t>
            </a:r>
          </a:p>
          <a:p>
            <a:pPr>
              <a:lnSpc>
                <a:spcPct val="100000"/>
              </a:lnSpc>
              <a:buNone/>
            </a:pPr>
            <a:r>
              <a:rPr lang="fr-FR" sz="2400" dirty="0" smtClean="0">
                <a:latin typeface="Arial" pitchFamily="34" charset="0"/>
                <a:cs typeface="Arial" pitchFamily="34" charset="0"/>
              </a:rPr>
              <a:t>	a) </a:t>
            </a:r>
            <a:r>
              <a:rPr lang="fr-FR" sz="2400" b="1" dirty="0" smtClean="0">
                <a:solidFill>
                  <a:srgbClr val="C00000"/>
                </a:solidFill>
                <a:latin typeface="Arial" pitchFamily="34" charset="0"/>
                <a:cs typeface="Arial" pitchFamily="34" charset="0"/>
              </a:rPr>
              <a:t>la température de stérilisation et la pression de la chambre et la température théorique de la vapeur durant la période plateau </a:t>
            </a:r>
            <a:r>
              <a:rPr lang="fr-FR" sz="2400" dirty="0" smtClean="0">
                <a:latin typeface="Arial" pitchFamily="34" charset="0"/>
                <a:cs typeface="Arial" pitchFamily="34" charset="0"/>
              </a:rPr>
              <a:t>;</a:t>
            </a:r>
          </a:p>
          <a:p>
            <a:pPr>
              <a:lnSpc>
                <a:spcPct val="100000"/>
              </a:lnSpc>
              <a:buNone/>
            </a:pPr>
            <a:r>
              <a:rPr lang="fr-FR" sz="2400" dirty="0" smtClean="0">
                <a:latin typeface="Arial" pitchFamily="34" charset="0"/>
                <a:cs typeface="Arial" pitchFamily="34" charset="0"/>
              </a:rPr>
              <a:t>	b) la durée de la période plateau ;</a:t>
            </a:r>
          </a:p>
          <a:p>
            <a:pPr>
              <a:lnSpc>
                <a:spcPct val="100000"/>
              </a:lnSpc>
              <a:buNone/>
            </a:pPr>
            <a:r>
              <a:rPr lang="fr-FR" sz="2400" dirty="0" smtClean="0">
                <a:latin typeface="Arial" pitchFamily="34" charset="0"/>
                <a:cs typeface="Arial" pitchFamily="34" charset="0"/>
              </a:rPr>
              <a:t>	c) la température et la pression de la chambre, au moins à chaque stade du cycle </a:t>
            </a:r>
            <a:r>
              <a:rPr lang="fr-FR" sz="2400" dirty="0" smtClean="0">
                <a:latin typeface="Arial" pitchFamily="34" charset="0"/>
                <a:cs typeface="Arial" pitchFamily="34" charset="0"/>
              </a:rPr>
              <a:t>opérationnel ;</a:t>
            </a:r>
            <a:endParaRPr lang="fr-FR" sz="2400" dirty="0" smtClean="0">
              <a:latin typeface="Arial" pitchFamily="34" charset="0"/>
              <a:cs typeface="Arial" pitchFamily="34" charset="0"/>
            </a:endParaRPr>
          </a:p>
          <a:p>
            <a:pPr>
              <a:lnSpc>
                <a:spcPct val="100000"/>
              </a:lnSpc>
              <a:buNone/>
            </a:pPr>
            <a:r>
              <a:rPr lang="fr-FR" sz="2400" dirty="0" smtClean="0">
                <a:latin typeface="Arial" pitchFamily="34" charset="0"/>
                <a:cs typeface="Arial" pitchFamily="34" charset="0"/>
              </a:rPr>
              <a:t>	d) les résultats obtenus par un dispositif d'épreuve de </a:t>
            </a:r>
            <a:r>
              <a:rPr lang="fr-FR" sz="2400" dirty="0" smtClean="0">
                <a:latin typeface="Arial" pitchFamily="34" charset="0"/>
                <a:cs typeface="Arial" pitchFamily="34" charset="0"/>
              </a:rPr>
              <a:t>procédé ; </a:t>
            </a:r>
            <a:r>
              <a:rPr lang="fr-FR" sz="2400" dirty="0" smtClean="0">
                <a:latin typeface="Arial" pitchFamily="34" charset="0"/>
                <a:cs typeface="Arial" pitchFamily="34" charset="0"/>
              </a:rPr>
              <a:t>et</a:t>
            </a:r>
          </a:p>
          <a:p>
            <a:pPr>
              <a:lnSpc>
                <a:spcPct val="100000"/>
              </a:lnSpc>
              <a:buNone/>
            </a:pPr>
            <a:r>
              <a:rPr lang="fr-FR" sz="2400" dirty="0" smtClean="0">
                <a:latin typeface="Arial" pitchFamily="34" charset="0"/>
                <a:cs typeface="Arial" pitchFamily="34" charset="0"/>
              </a:rPr>
              <a:t>	e) </a:t>
            </a:r>
            <a:r>
              <a:rPr lang="fr-FR" sz="2400" b="1" dirty="0" smtClean="0">
                <a:solidFill>
                  <a:srgbClr val="C00000"/>
                </a:solidFill>
                <a:latin typeface="Arial" pitchFamily="34" charset="0"/>
                <a:cs typeface="Arial" pitchFamily="34" charset="0"/>
              </a:rPr>
              <a:t>les températures et/ou les pressions dans un système de surveillance de procédé, en cas d'utilisation en tant qu'élément de maîtrise du </a:t>
            </a:r>
            <a:r>
              <a:rPr lang="fr-FR" sz="2400" b="1" dirty="0" smtClean="0">
                <a:solidFill>
                  <a:srgbClr val="C00000"/>
                </a:solidFill>
                <a:latin typeface="Arial" pitchFamily="34" charset="0"/>
                <a:cs typeface="Arial" pitchFamily="34" charset="0"/>
              </a:rPr>
              <a:t>procédé</a:t>
            </a:r>
            <a:r>
              <a:rPr lang="fr-FR" sz="2400" dirty="0" smtClean="0">
                <a:latin typeface="Arial" pitchFamily="34" charset="0"/>
                <a:cs typeface="Arial" pitchFamily="34" charset="0"/>
              </a:rPr>
              <a:t> »</a:t>
            </a:r>
            <a:endParaRPr lang="fr-FR"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9715" y="1387145"/>
            <a:ext cx="10744199" cy="490537"/>
          </a:xfrm>
        </p:spPr>
        <p:txBody>
          <a:bodyPr>
            <a:noAutofit/>
          </a:bodyPr>
          <a:lstStyle/>
          <a:p>
            <a:r>
              <a:rPr lang="fr-FR" sz="3200" b="1" dirty="0" smtClean="0">
                <a:solidFill>
                  <a:srgbClr val="002060"/>
                </a:solidFill>
                <a:latin typeface="Arial" pitchFamily="34" charset="0"/>
                <a:cs typeface="Arial" pitchFamily="34" charset="0"/>
              </a:rPr>
              <a:t>NF EN 285 projet 2014 remplaçant la norme NF EN +A2 de 2009 </a:t>
            </a:r>
            <a:r>
              <a:rPr lang="fr-FR" sz="2400" b="1" dirty="0" smtClean="0">
                <a:solidFill>
                  <a:srgbClr val="002060"/>
                </a:solidFill>
                <a:latin typeface="Arial" pitchFamily="34" charset="0"/>
                <a:cs typeface="Arial" pitchFamily="34" charset="0"/>
              </a:rPr>
              <a:t>(1)</a:t>
            </a:r>
            <a:endParaRPr lang="fr-FR" sz="24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048833" y="2222204"/>
            <a:ext cx="10716684" cy="4635795"/>
          </a:xfrm>
        </p:spPr>
        <p:txBody>
          <a:bodyPr/>
          <a:lstStyle/>
          <a:p>
            <a:r>
              <a:rPr lang="fr-FR" sz="2200" b="1" dirty="0" smtClean="0">
                <a:solidFill>
                  <a:srgbClr val="C00000"/>
                </a:solidFill>
              </a:rPr>
              <a:t>6.4.2 Chaînes de mesure de la température pour le pilotage, la surveillance, l'enregistrement et l'indication</a:t>
            </a:r>
          </a:p>
          <a:p>
            <a:pPr>
              <a:buNone/>
            </a:pPr>
            <a:r>
              <a:rPr lang="fr-FR" sz="2400" dirty="0" smtClean="0"/>
              <a:t>	</a:t>
            </a:r>
            <a:r>
              <a:rPr lang="fr-FR" sz="2200" dirty="0" smtClean="0"/>
              <a:t>Au moins </a:t>
            </a:r>
            <a:r>
              <a:rPr lang="fr-FR" sz="2200" b="1" dirty="0" smtClean="0"/>
              <a:t>deux chaînes indépendantes de mesure de la température </a:t>
            </a:r>
            <a:r>
              <a:rPr lang="fr-FR" sz="2200" dirty="0" smtClean="0"/>
              <a:t>doivent être prévues</a:t>
            </a:r>
            <a:r>
              <a:rPr lang="fr-FR" sz="2400" dirty="0" smtClean="0"/>
              <a:t>.</a:t>
            </a:r>
          </a:p>
          <a:p>
            <a:endParaRPr lang="fr-FR" sz="900" dirty="0" smtClean="0"/>
          </a:p>
          <a:p>
            <a:r>
              <a:rPr lang="fr-FR" sz="2200" b="1" dirty="0" smtClean="0">
                <a:solidFill>
                  <a:srgbClr val="C00000"/>
                </a:solidFill>
              </a:rPr>
              <a:t>3.14 Indépendant (définition)</a:t>
            </a:r>
          </a:p>
          <a:p>
            <a:pPr>
              <a:buNone/>
            </a:pPr>
            <a:r>
              <a:rPr lang="fr-FR" sz="2400" dirty="0" smtClean="0"/>
              <a:t>	</a:t>
            </a:r>
            <a:r>
              <a:rPr lang="fr-FR" sz="2400" dirty="0" smtClean="0"/>
              <a:t>= </a:t>
            </a:r>
            <a:r>
              <a:rPr lang="fr-FR" sz="2200" b="1" dirty="0" smtClean="0"/>
              <a:t>séparation </a:t>
            </a:r>
            <a:r>
              <a:rPr lang="fr-FR" sz="2200" b="1" dirty="0" smtClean="0"/>
              <a:t>des séries d'éléments </a:t>
            </a:r>
            <a:r>
              <a:rPr lang="fr-FR" sz="2200" dirty="0" smtClean="0"/>
              <a:t>d'un instrument de mesure ou d'un système de mesure contribuant à	l'acheminement du signal de mesure depuis l'entrée (quantité destinée à être mesurée) jusqu’à la </a:t>
            </a:r>
            <a:r>
              <a:rPr lang="fr-FR" sz="2200" dirty="0" smtClean="0"/>
              <a:t>sortie (résultat </a:t>
            </a:r>
            <a:r>
              <a:rPr lang="fr-FR" sz="2200" dirty="0" smtClean="0"/>
              <a:t>de la mesure), y compris le traitement des données ou l’impression des valeurs, du dispositif de pilotage automatique</a:t>
            </a:r>
          </a:p>
          <a:p>
            <a:r>
              <a:rPr lang="fr-FR" sz="1800" dirty="0" smtClean="0"/>
              <a:t>Note 1 à l'article : Cela n’interdit pas le transfert de données informatives d'un dispositif de pilotage automatique vers un système de gestion de données et vice versa, par l’intermédiaire d’un système combiné de transfert de données.</a:t>
            </a:r>
            <a:endParaRPr lang="fr-FR" sz="1800"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25</a:t>
            </a:fld>
            <a:endParaRPr lang="fr-FR"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69582"/>
            <a:ext cx="10515600" cy="967562"/>
          </a:xfrm>
        </p:spPr>
        <p:txBody>
          <a:bodyPr>
            <a:normAutofit fontScale="90000"/>
          </a:bodyPr>
          <a:lstStyle/>
          <a:p>
            <a:r>
              <a:rPr lang="fr-FR" sz="3600" b="1" dirty="0" smtClean="0">
                <a:solidFill>
                  <a:srgbClr val="002060"/>
                </a:solidFill>
                <a:latin typeface="Arial" pitchFamily="34" charset="0"/>
                <a:cs typeface="Arial" pitchFamily="34" charset="0"/>
              </a:rPr>
              <a:t>NF EN 285 projet 2014 remplaçant la norme NF EN +A2 de 2009 </a:t>
            </a:r>
            <a:r>
              <a:rPr lang="fr-FR" sz="2800" b="1" dirty="0" smtClean="0">
                <a:solidFill>
                  <a:srgbClr val="002060"/>
                </a:solidFill>
                <a:latin typeface="Arial" pitchFamily="34" charset="0"/>
                <a:cs typeface="Arial" pitchFamily="34" charset="0"/>
              </a:rPr>
              <a:t>(2)</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2073349"/>
            <a:ext cx="10974572" cy="3710210"/>
          </a:xfrm>
        </p:spPr>
        <p:txBody>
          <a:bodyPr>
            <a:noAutofit/>
          </a:bodyPr>
          <a:lstStyle/>
          <a:p>
            <a:pPr>
              <a:lnSpc>
                <a:spcPct val="120000"/>
              </a:lnSpc>
              <a:spcBef>
                <a:spcPts val="0"/>
              </a:spcBef>
            </a:pPr>
            <a:r>
              <a:rPr lang="fr-FR" sz="2300" b="1" dirty="0" smtClean="0">
                <a:solidFill>
                  <a:srgbClr val="C00000"/>
                </a:solidFill>
                <a:latin typeface="Arial" pitchFamily="34" charset="0"/>
                <a:cs typeface="Arial" pitchFamily="34" charset="0"/>
              </a:rPr>
              <a:t>6.5.3 Traitement des données</a:t>
            </a:r>
          </a:p>
          <a:p>
            <a:pPr>
              <a:lnSpc>
                <a:spcPct val="120000"/>
              </a:lnSpc>
              <a:spcBef>
                <a:spcPts val="0"/>
              </a:spcBef>
            </a:pPr>
            <a:r>
              <a:rPr lang="fr-FR" sz="2300" b="1" dirty="0" smtClean="0">
                <a:solidFill>
                  <a:srgbClr val="C00000"/>
                </a:solidFill>
                <a:latin typeface="Arial" pitchFamily="34" charset="0"/>
                <a:cs typeface="Arial" pitchFamily="34" charset="0"/>
              </a:rPr>
              <a:t>6.5.3.1 Généralités</a:t>
            </a:r>
          </a:p>
          <a:p>
            <a:pPr>
              <a:lnSpc>
                <a:spcPct val="120000"/>
              </a:lnSpc>
              <a:spcBef>
                <a:spcPts val="0"/>
              </a:spcBef>
            </a:pPr>
            <a:r>
              <a:rPr lang="fr-FR" sz="2300" dirty="0" smtClean="0">
                <a:latin typeface="Arial" pitchFamily="34" charset="0"/>
                <a:cs typeface="Arial" pitchFamily="34" charset="0"/>
              </a:rPr>
              <a:t>La génération des </a:t>
            </a:r>
            <a:r>
              <a:rPr lang="fr-FR" sz="2300" b="1" dirty="0" smtClean="0">
                <a:solidFill>
                  <a:srgbClr val="C00000"/>
                </a:solidFill>
                <a:latin typeface="Arial" pitchFamily="34" charset="0"/>
                <a:cs typeface="Arial" pitchFamily="34" charset="0"/>
              </a:rPr>
              <a:t>données de mesure à enregistrer </a:t>
            </a:r>
            <a:r>
              <a:rPr lang="fr-FR" sz="2300" dirty="0" smtClean="0">
                <a:latin typeface="Arial" pitchFamily="34" charset="0"/>
                <a:cs typeface="Arial" pitchFamily="34" charset="0"/>
              </a:rPr>
              <a:t>doit être </a:t>
            </a:r>
            <a:r>
              <a:rPr lang="fr-FR" sz="2300" b="1" dirty="0" smtClean="0">
                <a:solidFill>
                  <a:srgbClr val="C00000"/>
                </a:solidFill>
                <a:latin typeface="Arial" pitchFamily="34" charset="0"/>
                <a:cs typeface="Arial" pitchFamily="34" charset="0"/>
              </a:rPr>
              <a:t>indépendante des fonctions du dispositif de commande du cycle</a:t>
            </a:r>
            <a:r>
              <a:rPr lang="fr-FR" sz="2300" dirty="0" smtClean="0">
                <a:latin typeface="Arial" pitchFamily="34" charset="0"/>
                <a:cs typeface="Arial" pitchFamily="34" charset="0"/>
              </a:rPr>
              <a:t>, à l'exception du traitement des données à exporter au niveau de l'interface spécifiée.</a:t>
            </a:r>
          </a:p>
          <a:p>
            <a:pPr>
              <a:lnSpc>
                <a:spcPct val="120000"/>
              </a:lnSpc>
              <a:spcBef>
                <a:spcPts val="0"/>
              </a:spcBef>
            </a:pPr>
            <a:r>
              <a:rPr lang="fr-FR" sz="2300" dirty="0" smtClean="0">
                <a:latin typeface="Arial" pitchFamily="34" charset="0"/>
                <a:cs typeface="Arial" pitchFamily="34" charset="0"/>
              </a:rPr>
              <a:t>Le traitement des données à exporter doit être effectué par </a:t>
            </a:r>
            <a:r>
              <a:rPr lang="fr-FR" sz="2300" b="1" dirty="0" smtClean="0">
                <a:solidFill>
                  <a:srgbClr val="C00000"/>
                </a:solidFill>
                <a:latin typeface="Arial" pitchFamily="34" charset="0"/>
                <a:cs typeface="Arial" pitchFamily="34" charset="0"/>
              </a:rPr>
              <a:t>des modules logiciels distincts de ceux utilisés pour les fonctions de commande du cycle.</a:t>
            </a:r>
          </a:p>
          <a:p>
            <a:pPr>
              <a:lnSpc>
                <a:spcPct val="120000"/>
              </a:lnSpc>
              <a:spcBef>
                <a:spcPts val="0"/>
              </a:spcBef>
            </a:pPr>
            <a:r>
              <a:rPr lang="fr-FR" sz="2300" dirty="0" smtClean="0">
                <a:latin typeface="Arial" pitchFamily="34" charset="0"/>
                <a:cs typeface="Arial" pitchFamily="34" charset="0"/>
              </a:rPr>
              <a:t>De plus, les données provenant du dispositif de commande, par exemple l'identification du cycle, les </a:t>
            </a:r>
            <a:r>
              <a:rPr lang="fr-FR" sz="2300" dirty="0" smtClean="0">
                <a:latin typeface="Arial" pitchFamily="34" charset="0"/>
                <a:cs typeface="Arial" pitchFamily="34" charset="0"/>
              </a:rPr>
              <a:t>indications </a:t>
            </a:r>
            <a:r>
              <a:rPr lang="fr-FR" sz="2300" dirty="0" smtClean="0"/>
              <a:t>des défauts, doivent être fournies à l'interface de données</a:t>
            </a:r>
            <a:endParaRPr lang="fr-FR" sz="23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7E38C6FA-3382-4AC8-891A-48023CB5D0D0}"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69582"/>
            <a:ext cx="10515600" cy="967562"/>
          </a:xfrm>
        </p:spPr>
        <p:txBody>
          <a:bodyPr>
            <a:normAutofit fontScale="90000"/>
          </a:bodyPr>
          <a:lstStyle/>
          <a:p>
            <a:r>
              <a:rPr lang="fr-FR" sz="3600" b="1" dirty="0" smtClean="0">
                <a:solidFill>
                  <a:srgbClr val="002060"/>
                </a:solidFill>
                <a:latin typeface="Arial" pitchFamily="34" charset="0"/>
                <a:cs typeface="Arial" pitchFamily="34" charset="0"/>
              </a:rPr>
              <a:t>NF EN 285 projet 2014 remplaçant la norme NF EN +A2 de 2009 </a:t>
            </a:r>
            <a:r>
              <a:rPr lang="fr-FR" sz="2800" b="1" dirty="0" smtClean="0">
                <a:solidFill>
                  <a:srgbClr val="002060"/>
                </a:solidFill>
                <a:latin typeface="Arial" pitchFamily="34" charset="0"/>
                <a:cs typeface="Arial" pitchFamily="34" charset="0"/>
              </a:rPr>
              <a:t>(3)</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2647508"/>
            <a:ext cx="10825716" cy="3710210"/>
          </a:xfrm>
        </p:spPr>
        <p:txBody>
          <a:bodyPr>
            <a:noAutofit/>
          </a:bodyPr>
          <a:lstStyle/>
          <a:p>
            <a:r>
              <a:rPr lang="fr-FR" b="1" dirty="0" smtClean="0">
                <a:solidFill>
                  <a:srgbClr val="C00000"/>
                </a:solidFill>
                <a:latin typeface="Arial" pitchFamily="34" charset="0"/>
                <a:cs typeface="Arial" pitchFamily="34" charset="0"/>
              </a:rPr>
              <a:t>7.3 Vérification et validation du </a:t>
            </a:r>
            <a:r>
              <a:rPr lang="fr-FR" b="1" dirty="0" smtClean="0">
                <a:solidFill>
                  <a:srgbClr val="C00000"/>
                </a:solidFill>
                <a:latin typeface="Arial" pitchFamily="34" charset="0"/>
                <a:cs typeface="Arial" pitchFamily="34" charset="0"/>
              </a:rPr>
              <a:t>logiciel</a:t>
            </a:r>
          </a:p>
          <a:p>
            <a:endParaRPr lang="fr-FR" sz="800" b="1" dirty="0" smtClean="0">
              <a:latin typeface="Arial" pitchFamily="34" charset="0"/>
              <a:cs typeface="Arial" pitchFamily="34" charset="0"/>
            </a:endParaRPr>
          </a:p>
          <a:p>
            <a:r>
              <a:rPr lang="fr-FR" b="1" dirty="0" smtClean="0">
                <a:latin typeface="Arial" pitchFamily="34" charset="0"/>
                <a:cs typeface="Arial" pitchFamily="34" charset="0"/>
              </a:rPr>
              <a:t>7.3.1 </a:t>
            </a:r>
            <a:r>
              <a:rPr lang="fr-FR" b="1" dirty="0" smtClean="0">
                <a:latin typeface="Arial" pitchFamily="34" charset="0"/>
                <a:cs typeface="Arial" pitchFamily="34" charset="0"/>
              </a:rPr>
              <a:t>« Il </a:t>
            </a:r>
            <a:r>
              <a:rPr lang="fr-FR" b="1" dirty="0" smtClean="0">
                <a:latin typeface="Arial" pitchFamily="34" charset="0"/>
                <a:cs typeface="Arial" pitchFamily="34" charset="0"/>
              </a:rPr>
              <a:t>doit être démontré que le logiciel des dispositifs de pilotage automatique fonctionne comme prévu.</a:t>
            </a:r>
          </a:p>
          <a:p>
            <a:r>
              <a:rPr lang="fr-FR" dirty="0" smtClean="0">
                <a:latin typeface="Arial" pitchFamily="34" charset="0"/>
                <a:cs typeface="Arial" pitchFamily="34" charset="0"/>
              </a:rPr>
              <a:t>La classification du logiciel par rapport à la sécurité doit être établie par l'évaluation du </a:t>
            </a:r>
            <a:r>
              <a:rPr lang="fr-FR" dirty="0" smtClean="0">
                <a:latin typeface="Arial" pitchFamily="34" charset="0"/>
                <a:cs typeface="Arial" pitchFamily="34" charset="0"/>
              </a:rPr>
              <a:t>risque ».</a:t>
            </a:r>
            <a:endParaRPr lang="fr-FR" dirty="0" smtClean="0">
              <a:latin typeface="Arial" pitchFamily="34" charset="0"/>
              <a:cs typeface="Arial" pitchFamily="34" charset="0"/>
            </a:endParaRPr>
          </a:p>
          <a:p>
            <a:pPr>
              <a:lnSpc>
                <a:spcPct val="120000"/>
              </a:lnSpc>
              <a:spcBef>
                <a:spcPts val="0"/>
              </a:spcBef>
            </a:pPr>
            <a:endParaRPr lang="fr-FR" sz="24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7E38C6FA-3382-4AC8-891A-48023CB5D0D0}"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005" y="1212111"/>
            <a:ext cx="10515600" cy="733758"/>
          </a:xfrm>
        </p:spPr>
        <p:txBody>
          <a:bodyPr>
            <a:normAutofit/>
          </a:bodyPr>
          <a:lstStyle/>
          <a:p>
            <a:r>
              <a:rPr lang="fr-FR" sz="3200" b="1" dirty="0" smtClean="0">
                <a:solidFill>
                  <a:srgbClr val="002060"/>
                </a:solidFill>
                <a:latin typeface="Arial" pitchFamily="34" charset="0"/>
                <a:cs typeface="Arial" pitchFamily="34" charset="0"/>
              </a:rPr>
              <a:t>Conclusion(s)</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248785" y="2009552"/>
            <a:ext cx="10094383" cy="4692097"/>
          </a:xfrm>
        </p:spPr>
        <p:txBody>
          <a:bodyPr>
            <a:normAutofit/>
          </a:bodyPr>
          <a:lstStyle/>
          <a:p>
            <a:endParaRPr lang="fr-FR" sz="1000" dirty="0" smtClean="0"/>
          </a:p>
          <a:p>
            <a:r>
              <a:rPr lang="fr-FR" dirty="0" smtClean="0">
                <a:latin typeface="Arial" pitchFamily="34" charset="0"/>
                <a:cs typeface="Arial" pitchFamily="34" charset="0"/>
              </a:rPr>
              <a:t>Il n’y avait aucun mention de supervision dans la version de la </a:t>
            </a:r>
            <a:r>
              <a:rPr lang="fr-FR" dirty="0" smtClean="0">
                <a:latin typeface="Arial" pitchFamily="34" charset="0"/>
                <a:cs typeface="Arial" pitchFamily="34" charset="0"/>
              </a:rPr>
              <a:t>norme EN 285 </a:t>
            </a:r>
            <a:r>
              <a:rPr lang="fr-FR" dirty="0" smtClean="0">
                <a:latin typeface="Arial" pitchFamily="34" charset="0"/>
                <a:cs typeface="Arial" pitchFamily="34" charset="0"/>
              </a:rPr>
              <a:t>de 2009</a:t>
            </a:r>
          </a:p>
          <a:p>
            <a:endParaRPr lang="fr-FR" sz="1050" dirty="0" smtClean="0">
              <a:latin typeface="Arial" pitchFamily="34" charset="0"/>
              <a:cs typeface="Arial" pitchFamily="34" charset="0"/>
            </a:endParaRPr>
          </a:p>
          <a:p>
            <a:r>
              <a:rPr lang="fr-FR" dirty="0" smtClean="0">
                <a:latin typeface="Arial" pitchFamily="34" charset="0"/>
                <a:cs typeface="Arial" pitchFamily="34" charset="0"/>
              </a:rPr>
              <a:t>On n’est pas trop regardant,  jusqu’à présent, </a:t>
            </a:r>
            <a:r>
              <a:rPr lang="fr-FR" dirty="0" smtClean="0">
                <a:latin typeface="Arial" pitchFamily="34" charset="0"/>
                <a:cs typeface="Arial" pitchFamily="34" charset="0"/>
              </a:rPr>
              <a:t>pour </a:t>
            </a:r>
            <a:r>
              <a:rPr lang="fr-FR" dirty="0" smtClean="0">
                <a:latin typeface="Arial" pitchFamily="34" charset="0"/>
                <a:cs typeface="Arial" pitchFamily="34" charset="0"/>
              </a:rPr>
              <a:t>la libération paramétrique pour la vapeur d’eau, faute </a:t>
            </a:r>
            <a:r>
              <a:rPr lang="fr-FR" dirty="0" smtClean="0">
                <a:latin typeface="Arial" pitchFamily="34" charset="0"/>
                <a:cs typeface="Arial" pitchFamily="34" charset="0"/>
              </a:rPr>
              <a:t>de </a:t>
            </a:r>
            <a:r>
              <a:rPr lang="fr-FR" dirty="0" smtClean="0">
                <a:latin typeface="Arial" pitchFamily="34" charset="0"/>
                <a:cs typeface="Arial" pitchFamily="34" charset="0"/>
              </a:rPr>
              <a:t>prescriptions…</a:t>
            </a:r>
          </a:p>
          <a:p>
            <a:endParaRPr lang="fr-FR" sz="1050" dirty="0" smtClean="0">
              <a:latin typeface="Arial" pitchFamily="34" charset="0"/>
              <a:cs typeface="Arial" pitchFamily="34" charset="0"/>
            </a:endParaRPr>
          </a:p>
          <a:p>
            <a:r>
              <a:rPr lang="fr-FR" b="1" dirty="0" smtClean="0">
                <a:solidFill>
                  <a:srgbClr val="C00000"/>
                </a:solidFill>
                <a:latin typeface="Arial" pitchFamily="34" charset="0"/>
                <a:cs typeface="Arial" pitchFamily="34" charset="0"/>
              </a:rPr>
              <a:t>Indépendance totale des chaines de mesure, y compris dans le traitement des données </a:t>
            </a:r>
            <a:r>
              <a:rPr lang="fr-FR" dirty="0" smtClean="0">
                <a:latin typeface="Arial" pitchFamily="34" charset="0"/>
                <a:cs typeface="Arial" pitchFamily="34" charset="0"/>
              </a:rPr>
              <a:t>: orientation actuelle semblant être générale, proposée dans le Pr EN 285 de 2014</a:t>
            </a:r>
          </a:p>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28</a:t>
            </a:fld>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26362"/>
            <a:ext cx="10515600" cy="1325563"/>
          </a:xfrm>
        </p:spPr>
        <p:txBody>
          <a:bodyPr>
            <a:normAutofit/>
          </a:bodyPr>
          <a:lstStyle/>
          <a:p>
            <a:r>
              <a:rPr lang="fr-FR" sz="3200" b="1" dirty="0" smtClean="0">
                <a:solidFill>
                  <a:srgbClr val="002060"/>
                </a:solidFill>
                <a:latin typeface="Arial" pitchFamily="34" charset="0"/>
                <a:cs typeface="Arial" pitchFamily="34" charset="0"/>
              </a:rPr>
              <a:t>Qu’est ce que la libération paramétrique selon les GMP (BPF) ?</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838200" y="2583713"/>
            <a:ext cx="10515600" cy="3955310"/>
          </a:xfrm>
        </p:spPr>
        <p:txBody>
          <a:bodyPr>
            <a:normAutofit fontScale="85000" lnSpcReduction="20000"/>
          </a:bodyPr>
          <a:lstStyle/>
          <a:p>
            <a:pPr>
              <a:lnSpc>
                <a:spcPct val="110000"/>
              </a:lnSpc>
              <a:spcBef>
                <a:spcPts val="0"/>
              </a:spcBef>
              <a:buNone/>
            </a:pPr>
            <a:r>
              <a:rPr lang="fr-FR" dirty="0" smtClean="0">
                <a:latin typeface="Arial" pitchFamily="34" charset="0"/>
                <a:cs typeface="Arial" pitchFamily="34" charset="0"/>
              </a:rPr>
              <a:t>	</a:t>
            </a:r>
            <a:r>
              <a:rPr lang="fr-FR" sz="3300" dirty="0" smtClean="0">
                <a:latin typeface="Arial" pitchFamily="34" charset="0"/>
                <a:cs typeface="Arial" pitchFamily="34" charset="0"/>
              </a:rPr>
              <a:t>Système de libération propre pour s’assurer que le produit a la </a:t>
            </a:r>
            <a:r>
              <a:rPr lang="fr-FR" sz="3300" b="1" dirty="0" smtClean="0">
                <a:latin typeface="Arial" pitchFamily="34" charset="0"/>
                <a:cs typeface="Arial" pitchFamily="34" charset="0"/>
              </a:rPr>
              <a:t>qualité désirée</a:t>
            </a:r>
            <a:r>
              <a:rPr lang="fr-FR" sz="3300" dirty="0" smtClean="0">
                <a:latin typeface="Arial" pitchFamily="34" charset="0"/>
                <a:cs typeface="Arial" pitchFamily="34" charset="0"/>
              </a:rPr>
              <a:t>, </a:t>
            </a:r>
            <a:r>
              <a:rPr lang="fr-FR" sz="3300" b="1" dirty="0" smtClean="0">
                <a:latin typeface="Arial" pitchFamily="34" charset="0"/>
                <a:cs typeface="Arial" pitchFamily="34" charset="0"/>
              </a:rPr>
              <a:t>fondé sur des informations rassemblées pendant le procédé </a:t>
            </a:r>
            <a:r>
              <a:rPr lang="fr-FR" sz="3300" dirty="0" smtClean="0">
                <a:latin typeface="Arial" pitchFamily="34" charset="0"/>
                <a:cs typeface="Arial" pitchFamily="34" charset="0"/>
              </a:rPr>
              <a:t>de fabrication et la conformité avec les exigences spécifiques des GMP  pour la libération paramétrique</a:t>
            </a:r>
          </a:p>
          <a:p>
            <a:pPr>
              <a:spcBef>
                <a:spcPts val="0"/>
              </a:spcBef>
              <a:buNone/>
            </a:pPr>
            <a:endParaRPr lang="fr-FR" dirty="0" smtClean="0">
              <a:latin typeface="Arial" pitchFamily="34" charset="0"/>
              <a:cs typeface="Arial" pitchFamily="34" charset="0"/>
            </a:endParaRPr>
          </a:p>
          <a:p>
            <a:pPr>
              <a:lnSpc>
                <a:spcPct val="120000"/>
              </a:lnSpc>
              <a:spcBef>
                <a:spcPts val="0"/>
              </a:spcBef>
              <a:buNone/>
            </a:pPr>
            <a:r>
              <a:rPr lang="fr-FR" sz="2400" dirty="0" smtClean="0">
                <a:latin typeface="Arial" pitchFamily="34" charset="0"/>
                <a:cs typeface="Arial" pitchFamily="34" charset="0"/>
              </a:rPr>
              <a:t>	GMP = Good </a:t>
            </a:r>
            <a:r>
              <a:rPr lang="fr-FR" sz="2400" dirty="0" err="1" smtClean="0">
                <a:latin typeface="Arial" pitchFamily="34" charset="0"/>
                <a:cs typeface="Arial" pitchFamily="34" charset="0"/>
              </a:rPr>
              <a:t>Manufacturing</a:t>
            </a:r>
            <a:r>
              <a:rPr lang="fr-FR" sz="2400" dirty="0" smtClean="0">
                <a:latin typeface="Arial" pitchFamily="34" charset="0"/>
                <a:cs typeface="Arial" pitchFamily="34" charset="0"/>
              </a:rPr>
              <a:t> Practice</a:t>
            </a:r>
          </a:p>
          <a:p>
            <a:pPr>
              <a:lnSpc>
                <a:spcPct val="120000"/>
              </a:lnSpc>
              <a:spcBef>
                <a:spcPts val="0"/>
              </a:spcBef>
              <a:buNone/>
            </a:pPr>
            <a:r>
              <a:rPr lang="fr-FR" sz="2400" dirty="0" smtClean="0">
                <a:latin typeface="Arial" pitchFamily="34" charset="0"/>
                <a:cs typeface="Arial" pitchFamily="34" charset="0"/>
              </a:rPr>
              <a:t>	BPF = Bonnes Pratiques de Fabrication</a:t>
            </a:r>
          </a:p>
          <a:p>
            <a:pPr>
              <a:lnSpc>
                <a:spcPct val="120000"/>
              </a:lnSpc>
              <a:spcBef>
                <a:spcPts val="0"/>
              </a:spcBef>
              <a:buNone/>
            </a:pPr>
            <a:endParaRPr lang="fr-FR" sz="2400" dirty="0" smtClean="0">
              <a:latin typeface="Arial" pitchFamily="34" charset="0"/>
              <a:cs typeface="Arial" pitchFamily="34" charset="0"/>
            </a:endParaRPr>
          </a:p>
          <a:p>
            <a:pPr>
              <a:lnSpc>
                <a:spcPct val="120000"/>
              </a:lnSpc>
              <a:spcBef>
                <a:spcPts val="0"/>
              </a:spcBef>
              <a:buNone/>
            </a:pPr>
            <a:r>
              <a:rPr lang="fr-FR" sz="2400" dirty="0" smtClean="0"/>
              <a:t>	</a:t>
            </a:r>
            <a:r>
              <a:rPr lang="fr-FR" sz="2400" dirty="0" smtClean="0">
                <a:latin typeface="Arial" pitchFamily="34" charset="0"/>
                <a:cs typeface="Arial" pitchFamily="34" charset="0"/>
              </a:rPr>
              <a:t>Version finale 2001 Commission Européenne – Annexe 17 – Arrêté du 10 août 2004 modifiant l’arrêté du 10 mai 1995 relatif aux bonnes pratiques de fabrication (J.O. du 24/08/04)</a:t>
            </a:r>
            <a:endParaRPr lang="fr-FR" sz="24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7E38C6FA-3382-4AC8-891A-48023CB5D0D0}"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8321" y="1151934"/>
            <a:ext cx="10515600" cy="1325563"/>
          </a:xfrm>
        </p:spPr>
        <p:txBody>
          <a:bodyPr>
            <a:normAutofit/>
          </a:bodyPr>
          <a:lstStyle/>
          <a:p>
            <a:r>
              <a:rPr lang="fr-FR" sz="3200" b="1" dirty="0" smtClean="0">
                <a:solidFill>
                  <a:srgbClr val="002060"/>
                </a:solidFill>
                <a:latin typeface="Arial" pitchFamily="34" charset="0"/>
                <a:cs typeface="Arial" pitchFamily="34" charset="0"/>
              </a:rPr>
              <a:t>Qu’est ce que la libération paramétrique selon la Pharmacopée Européenne 8</a:t>
            </a:r>
            <a:r>
              <a:rPr lang="fr-FR" sz="3200" b="1" baseline="30000" dirty="0" smtClean="0">
                <a:solidFill>
                  <a:srgbClr val="002060"/>
                </a:solidFill>
                <a:latin typeface="Arial" pitchFamily="34" charset="0"/>
                <a:cs typeface="Arial" pitchFamily="34" charset="0"/>
              </a:rPr>
              <a:t>ème</a:t>
            </a:r>
            <a:r>
              <a:rPr lang="fr-FR" sz="3200" b="1" dirty="0" smtClean="0">
                <a:solidFill>
                  <a:srgbClr val="002060"/>
                </a:solidFill>
                <a:latin typeface="Arial" pitchFamily="34" charset="0"/>
                <a:cs typeface="Arial" pitchFamily="34" charset="0"/>
              </a:rPr>
              <a:t> ?</a:t>
            </a:r>
            <a:endParaRPr lang="fr-FR" sz="32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386417" y="2743199"/>
            <a:ext cx="10335683" cy="3902150"/>
          </a:xfrm>
        </p:spPr>
        <p:txBody>
          <a:bodyPr>
            <a:normAutofit fontScale="85000" lnSpcReduction="10000"/>
          </a:bodyPr>
          <a:lstStyle/>
          <a:p>
            <a:pPr>
              <a:spcBef>
                <a:spcPts val="0"/>
              </a:spcBef>
            </a:pPr>
            <a:r>
              <a:rPr lang="fr-FR" sz="2800" dirty="0" smtClean="0">
                <a:latin typeface="Arial" pitchFamily="34" charset="0"/>
                <a:cs typeface="Arial" pitchFamily="34" charset="0"/>
              </a:rPr>
              <a:t>Rappel : ne s’applique qu’aux médicaments, et non aux DM</a:t>
            </a:r>
          </a:p>
          <a:p>
            <a:pPr>
              <a:spcBef>
                <a:spcPts val="0"/>
              </a:spcBef>
            </a:pPr>
            <a:endParaRPr lang="fr-FR" sz="2800" dirty="0" smtClean="0">
              <a:latin typeface="Arial" pitchFamily="34" charset="0"/>
              <a:cs typeface="Arial" pitchFamily="34" charset="0"/>
            </a:endParaRPr>
          </a:p>
          <a:p>
            <a:pPr>
              <a:lnSpc>
                <a:spcPct val="120000"/>
              </a:lnSpc>
              <a:spcBef>
                <a:spcPts val="0"/>
              </a:spcBef>
            </a:pPr>
            <a:r>
              <a:rPr lang="fr-FR" sz="3000" dirty="0" smtClean="0">
                <a:latin typeface="Arial" pitchFamily="34" charset="0"/>
                <a:cs typeface="Arial" pitchFamily="34" charset="0"/>
              </a:rPr>
              <a:t>« Lorsqu’un procédé de stérilisation terminale (par la vapeur, la chaleur sèche ou l’irradiation) </a:t>
            </a:r>
            <a:r>
              <a:rPr lang="fr-FR" sz="3000" b="1" dirty="0" smtClean="0">
                <a:latin typeface="Arial" pitchFamily="34" charset="0"/>
                <a:cs typeface="Arial" pitchFamily="34" charset="0"/>
              </a:rPr>
              <a:t>totalement validé </a:t>
            </a:r>
            <a:r>
              <a:rPr lang="fr-FR" sz="3000" dirty="0" smtClean="0">
                <a:latin typeface="Arial" pitchFamily="34" charset="0"/>
                <a:cs typeface="Arial" pitchFamily="34" charset="0"/>
              </a:rPr>
              <a:t>est utilisé, il peut être admis, sous réserve de l’approbation de l’autorité compétente, de recourir à la </a:t>
            </a:r>
            <a:r>
              <a:rPr lang="fr-FR" sz="3000" b="1" dirty="0" smtClean="0">
                <a:latin typeface="Arial" pitchFamily="34" charset="0"/>
                <a:cs typeface="Arial" pitchFamily="34" charset="0"/>
              </a:rPr>
              <a:t>libération paramétrique</a:t>
            </a:r>
            <a:r>
              <a:rPr lang="fr-FR" sz="3000" dirty="0" smtClean="0">
                <a:latin typeface="Arial" pitchFamily="34" charset="0"/>
                <a:cs typeface="Arial" pitchFamily="34" charset="0"/>
              </a:rPr>
              <a:t>, c’est à dire de se fonder pour la </a:t>
            </a:r>
            <a:r>
              <a:rPr lang="fr-FR" sz="3000" b="1" dirty="0" smtClean="0">
                <a:latin typeface="Arial" pitchFamily="34" charset="0"/>
                <a:cs typeface="Arial" pitchFamily="34" charset="0"/>
              </a:rPr>
              <a:t>libération d’un lot d’unités stérilisées sur les données de production plutôt que sur les résultats d’un essai de stérilité effectué sur un échantillon prélevé dans ce lot </a:t>
            </a:r>
            <a:r>
              <a:rPr lang="fr-FR" sz="3000" dirty="0" smtClean="0">
                <a:latin typeface="Arial" pitchFamily="34" charset="0"/>
                <a:cs typeface="Arial" pitchFamily="34" charset="0"/>
              </a:rPr>
              <a:t>»</a:t>
            </a:r>
          </a:p>
          <a:p>
            <a:pPr>
              <a:spcBef>
                <a:spcPts val="0"/>
              </a:spcBef>
            </a:pPr>
            <a:endParaRPr lang="fr-FR" dirty="0" smtClean="0"/>
          </a:p>
          <a:p>
            <a:pPr>
              <a:spcBef>
                <a:spcPts val="0"/>
              </a:spcBef>
            </a:pPr>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4</a:t>
            </a:fld>
            <a:endParaRPr lang="fr-F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08961" y="1369202"/>
            <a:ext cx="11010899" cy="490537"/>
          </a:xfrm>
        </p:spPr>
        <p:txBody>
          <a:bodyPr>
            <a:noAutofit/>
          </a:bodyPr>
          <a:lstStyle/>
          <a:p>
            <a:r>
              <a:rPr lang="fr-FR" sz="3200" b="1" dirty="0" smtClean="0">
                <a:solidFill>
                  <a:srgbClr val="002060"/>
                </a:solidFill>
                <a:latin typeface="Arial" pitchFamily="34" charset="0"/>
                <a:cs typeface="Arial" pitchFamily="34" charset="0"/>
              </a:rPr>
              <a:t>Qu’est ce que la libération paramétrique</a:t>
            </a:r>
            <a:br>
              <a:rPr lang="fr-FR" sz="3200" b="1" dirty="0" smtClean="0">
                <a:solidFill>
                  <a:srgbClr val="002060"/>
                </a:solidFill>
                <a:latin typeface="Arial" pitchFamily="34" charset="0"/>
                <a:cs typeface="Arial" pitchFamily="34" charset="0"/>
              </a:rPr>
            </a:br>
            <a:r>
              <a:rPr lang="fr-FR" sz="3200" b="1" dirty="0" smtClean="0">
                <a:solidFill>
                  <a:srgbClr val="002060"/>
                </a:solidFill>
                <a:latin typeface="Arial" pitchFamily="34" charset="0"/>
                <a:cs typeface="Arial" pitchFamily="34" charset="0"/>
              </a:rPr>
              <a:t>selon EN ISO 14937 et ISO/TS 11 139 ?</a:t>
            </a:r>
            <a:endParaRPr lang="fr-FR" sz="3200" b="1" dirty="0">
              <a:solidFill>
                <a:srgbClr val="002060"/>
              </a:solidFill>
              <a:latin typeface="Arial" pitchFamily="34" charset="0"/>
              <a:cs typeface="Arial" pitchFamily="34" charset="0"/>
            </a:endParaRPr>
          </a:p>
        </p:txBody>
      </p:sp>
      <p:sp>
        <p:nvSpPr>
          <p:cNvPr id="6" name="Espace réservé du contenu 5"/>
          <p:cNvSpPr>
            <a:spLocks noGrp="1"/>
          </p:cNvSpPr>
          <p:nvPr>
            <p:ph idx="1"/>
          </p:nvPr>
        </p:nvSpPr>
        <p:spPr>
          <a:xfrm>
            <a:off x="819150" y="2105246"/>
            <a:ext cx="10553700" cy="4752753"/>
          </a:xfrm>
        </p:spPr>
        <p:txBody>
          <a:bodyPr>
            <a:normAutofit fontScale="40000" lnSpcReduction="20000"/>
          </a:bodyPr>
          <a:lstStyle/>
          <a:p>
            <a:pPr>
              <a:lnSpc>
                <a:spcPct val="120000"/>
              </a:lnSpc>
              <a:buNone/>
            </a:pPr>
            <a:r>
              <a:rPr lang="fr-FR" sz="7000" b="1" dirty="0" smtClean="0">
                <a:solidFill>
                  <a:srgbClr val="C00000"/>
                </a:solidFill>
                <a:latin typeface="Arial" pitchFamily="34" charset="0"/>
                <a:cs typeface="Arial" pitchFamily="34" charset="0"/>
              </a:rPr>
              <a:t>Libération paramétrique</a:t>
            </a:r>
          </a:p>
          <a:p>
            <a:pPr>
              <a:lnSpc>
                <a:spcPct val="120000"/>
              </a:lnSpc>
              <a:spcBef>
                <a:spcPts val="0"/>
              </a:spcBef>
              <a:buNone/>
            </a:pPr>
            <a:endParaRPr lang="fr-FR" sz="1700" b="1" dirty="0" smtClean="0">
              <a:solidFill>
                <a:srgbClr val="C00000"/>
              </a:solidFill>
              <a:latin typeface="Arial" pitchFamily="34" charset="0"/>
              <a:cs typeface="Arial" pitchFamily="34" charset="0"/>
            </a:endParaRPr>
          </a:p>
          <a:p>
            <a:pPr>
              <a:lnSpc>
                <a:spcPct val="120000"/>
              </a:lnSpc>
            </a:pPr>
            <a:r>
              <a:rPr lang="fr-FR" sz="5900" dirty="0" smtClean="0">
                <a:latin typeface="Arial" pitchFamily="34" charset="0"/>
                <a:cs typeface="Arial" pitchFamily="34" charset="0"/>
              </a:rPr>
              <a:t>déclaration qu'un produit est stérile, sur la base d'</a:t>
            </a:r>
            <a:r>
              <a:rPr lang="fr-FR" sz="5900" b="1" dirty="0" smtClean="0">
                <a:latin typeface="Arial" pitchFamily="34" charset="0"/>
                <a:cs typeface="Arial" pitchFamily="34" charset="0"/>
              </a:rPr>
              <a:t>enregistrements</a:t>
            </a:r>
            <a:r>
              <a:rPr lang="fr-FR" sz="5900" dirty="0" smtClean="0">
                <a:latin typeface="Arial" pitchFamily="34" charset="0"/>
                <a:cs typeface="Arial" pitchFamily="34" charset="0"/>
              </a:rPr>
              <a:t> démontrant que les </a:t>
            </a:r>
            <a:r>
              <a:rPr lang="fr-FR" sz="5900" b="1" dirty="0" smtClean="0">
                <a:latin typeface="Arial" pitchFamily="34" charset="0"/>
                <a:cs typeface="Arial" pitchFamily="34" charset="0"/>
              </a:rPr>
              <a:t>paramètres</a:t>
            </a:r>
            <a:r>
              <a:rPr lang="fr-FR" sz="5900" dirty="0" smtClean="0">
                <a:latin typeface="Arial" pitchFamily="34" charset="0"/>
                <a:cs typeface="Arial" pitchFamily="34" charset="0"/>
              </a:rPr>
              <a:t> du procédé ont été </a:t>
            </a:r>
            <a:r>
              <a:rPr lang="fr-FR" sz="5900" b="1" dirty="0" smtClean="0">
                <a:latin typeface="Arial" pitchFamily="34" charset="0"/>
                <a:cs typeface="Arial" pitchFamily="34" charset="0"/>
              </a:rPr>
              <a:t>respectés</a:t>
            </a:r>
            <a:r>
              <a:rPr lang="fr-FR" sz="5900" dirty="0" smtClean="0">
                <a:latin typeface="Arial" pitchFamily="34" charset="0"/>
                <a:cs typeface="Arial" pitchFamily="34" charset="0"/>
              </a:rPr>
              <a:t> dans les tolérances spécifiées  </a:t>
            </a:r>
            <a:r>
              <a:rPr lang="fr-FR" sz="5100" dirty="0" smtClean="0">
                <a:latin typeface="Arial" pitchFamily="34" charset="0"/>
                <a:cs typeface="Arial" pitchFamily="34" charset="0"/>
              </a:rPr>
              <a:t>(ISO/TS 11139)</a:t>
            </a:r>
            <a:endParaRPr lang="fr-FR" sz="5900" dirty="0" smtClean="0">
              <a:latin typeface="Arial" pitchFamily="34" charset="0"/>
              <a:cs typeface="Arial" pitchFamily="34" charset="0"/>
            </a:endParaRPr>
          </a:p>
          <a:p>
            <a:pPr>
              <a:lnSpc>
                <a:spcPct val="120000"/>
              </a:lnSpc>
              <a:spcBef>
                <a:spcPts val="0"/>
              </a:spcBef>
            </a:pPr>
            <a:endParaRPr lang="fr-FR" sz="1500" dirty="0" smtClean="0">
              <a:solidFill>
                <a:srgbClr val="FF9900"/>
              </a:solidFill>
              <a:latin typeface="Arial" pitchFamily="34" charset="0"/>
              <a:cs typeface="Arial" pitchFamily="34" charset="0"/>
            </a:endParaRPr>
          </a:p>
          <a:p>
            <a:pPr>
              <a:lnSpc>
                <a:spcPct val="120000"/>
              </a:lnSpc>
            </a:pPr>
            <a:r>
              <a:rPr lang="fr-FR" sz="5900" dirty="0" smtClean="0">
                <a:latin typeface="Arial" pitchFamily="34" charset="0"/>
                <a:cs typeface="Arial" pitchFamily="34" charset="0"/>
              </a:rPr>
              <a:t>E 11.2 La libération paramétrique est la </a:t>
            </a:r>
            <a:r>
              <a:rPr lang="fr-FR" sz="5900" b="1" dirty="0" smtClean="0">
                <a:latin typeface="Arial" pitchFamily="34" charset="0"/>
                <a:cs typeface="Arial" pitchFamily="34" charset="0"/>
              </a:rPr>
              <a:t>déclaration de la justesse </a:t>
            </a:r>
            <a:r>
              <a:rPr lang="fr-FR" sz="5900" dirty="0" smtClean="0">
                <a:latin typeface="Arial" pitchFamily="34" charset="0"/>
                <a:cs typeface="Arial" pitchFamily="34" charset="0"/>
              </a:rPr>
              <a:t>de la stérilisation du produit fondée sur le </a:t>
            </a:r>
            <a:r>
              <a:rPr lang="fr-FR" sz="5900" b="1" dirty="0" smtClean="0">
                <a:latin typeface="Arial" pitchFamily="34" charset="0"/>
                <a:cs typeface="Arial" pitchFamily="34" charset="0"/>
              </a:rPr>
              <a:t>mesurage et l'évaluation directs des paramètres </a:t>
            </a:r>
            <a:r>
              <a:rPr lang="fr-FR" sz="5900" dirty="0" smtClean="0">
                <a:latin typeface="Arial" pitchFamily="34" charset="0"/>
                <a:cs typeface="Arial" pitchFamily="34" charset="0"/>
              </a:rPr>
              <a:t>du procédé. Aucun autre essai d'échantillon ou d'indicateur n'est requis pour la libération paramétrique </a:t>
            </a:r>
            <a:r>
              <a:rPr lang="fr-FR" sz="5000" dirty="0" smtClean="0">
                <a:latin typeface="Arial" pitchFamily="34" charset="0"/>
                <a:cs typeface="Arial" pitchFamily="34" charset="0"/>
              </a:rPr>
              <a:t>(NF EN ISO 14937) </a:t>
            </a:r>
            <a:endParaRPr lang="fr-FR" sz="5900" dirty="0" smtClean="0">
              <a:latin typeface="Arial" pitchFamily="34" charset="0"/>
              <a:cs typeface="Arial" pitchFamily="34" charset="0"/>
            </a:endParaRPr>
          </a:p>
          <a:p>
            <a:pPr>
              <a:lnSpc>
                <a:spcPct val="120000"/>
              </a:lnSpc>
            </a:pPr>
            <a:endParaRPr lang="fr-FR" sz="900" dirty="0" smtClean="0">
              <a:latin typeface="Arial" pitchFamily="34" charset="0"/>
              <a:cs typeface="Arial" pitchFamily="34" charset="0"/>
            </a:endParaRPr>
          </a:p>
          <a:p>
            <a:pPr>
              <a:lnSpc>
                <a:spcPct val="120000"/>
              </a:lnSpc>
              <a:buNone/>
            </a:pPr>
            <a:r>
              <a:rPr lang="fr-FR" sz="1800" b="1" dirty="0" smtClean="0"/>
              <a:t>	</a:t>
            </a:r>
            <a:r>
              <a:rPr lang="fr-FR" sz="3500" b="1" dirty="0" smtClean="0"/>
              <a:t>ISO/TS 11139</a:t>
            </a:r>
            <a:r>
              <a:rPr lang="fr-FR" sz="3500" dirty="0" smtClean="0"/>
              <a:t>:2006 Stérilisation des produits de santé – Vocabulaire</a:t>
            </a:r>
          </a:p>
          <a:p>
            <a:pPr>
              <a:lnSpc>
                <a:spcPct val="120000"/>
              </a:lnSpc>
              <a:buNone/>
            </a:pPr>
            <a:r>
              <a:rPr lang="fr-FR" sz="3500" dirty="0" smtClean="0"/>
              <a:t>	</a:t>
            </a:r>
            <a:r>
              <a:rPr lang="fr-FR" sz="3500" b="1" dirty="0" smtClean="0"/>
              <a:t>NF EN ISO 14937</a:t>
            </a:r>
            <a:r>
              <a:rPr lang="fr-FR" sz="3500" dirty="0" smtClean="0"/>
              <a:t>:2009 Stérilisation des produits de santé - Exigences générales pour la caractérisation d'un agent stérilisant et pour la mise au point, la validation et la vérification de routine d'un processus de stérilisation pour dispositifs médicaux</a:t>
            </a:r>
          </a:p>
          <a:p>
            <a:pPr>
              <a:buNone/>
            </a:pPr>
            <a:endParaRPr lang="fr-FR" sz="1800" b="1" dirty="0" smtClean="0"/>
          </a:p>
          <a:p>
            <a:endParaRPr lang="fr-FR" sz="18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5</a:t>
            </a:fld>
            <a:endParaRPr lang="fr-F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777" y="1397555"/>
            <a:ext cx="10998200" cy="490537"/>
          </a:xfrm>
        </p:spPr>
        <p:txBody>
          <a:bodyPr>
            <a:noAutofit/>
          </a:bodyPr>
          <a:lstStyle/>
          <a:p>
            <a:r>
              <a:rPr lang="fr-FR" sz="3600" b="1" dirty="0" smtClean="0">
                <a:solidFill>
                  <a:srgbClr val="002060"/>
                </a:solidFill>
                <a:latin typeface="Arial" pitchFamily="34" charset="0"/>
                <a:cs typeface="Arial" pitchFamily="34" charset="0"/>
              </a:rPr>
              <a:t>Conditions pour que la libération paramétrique soit appliquée </a:t>
            </a:r>
            <a:r>
              <a:rPr lang="fr-FR" sz="2400" b="1" dirty="0" smtClean="0">
                <a:solidFill>
                  <a:srgbClr val="002060"/>
                </a:solidFill>
                <a:latin typeface="Arial" pitchFamily="34" charset="0"/>
                <a:cs typeface="Arial" pitchFamily="34" charset="0"/>
              </a:rPr>
              <a:t>(NF EN ISO 14 937) (1)</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1333500" y="2371058"/>
            <a:ext cx="10439400" cy="4295555"/>
          </a:xfrm>
        </p:spPr>
        <p:txBody>
          <a:bodyPr>
            <a:normAutofit fontScale="85000" lnSpcReduction="20000"/>
          </a:bodyPr>
          <a:lstStyle/>
          <a:p>
            <a:pPr>
              <a:spcBef>
                <a:spcPts val="0"/>
              </a:spcBef>
            </a:pPr>
            <a:r>
              <a:rPr lang="fr-FR" sz="3300" b="1" dirty="0" smtClean="0">
                <a:solidFill>
                  <a:srgbClr val="C00000"/>
                </a:solidFill>
                <a:latin typeface="Arial" pitchFamily="34" charset="0"/>
                <a:cs typeface="Arial" pitchFamily="34" charset="0"/>
              </a:rPr>
              <a:t>6.3 Caractérisation des équipements </a:t>
            </a:r>
          </a:p>
          <a:p>
            <a:pPr>
              <a:spcBef>
                <a:spcPts val="0"/>
              </a:spcBef>
            </a:pPr>
            <a:endParaRPr lang="fr-FR" sz="3000" b="1" dirty="0" smtClean="0">
              <a:solidFill>
                <a:srgbClr val="C00000"/>
              </a:solidFill>
              <a:latin typeface="Arial" pitchFamily="34" charset="0"/>
              <a:cs typeface="Arial" pitchFamily="34" charset="0"/>
            </a:endParaRPr>
          </a:p>
          <a:p>
            <a:pPr lvl="1">
              <a:lnSpc>
                <a:spcPct val="110000"/>
              </a:lnSpc>
              <a:spcBef>
                <a:spcPts val="0"/>
              </a:spcBef>
              <a:buFont typeface="Wingdings" pitchFamily="2" charset="2"/>
              <a:buChar char="Ø"/>
            </a:pPr>
            <a:r>
              <a:rPr lang="fr-FR" sz="3000" dirty="0" smtClean="0">
                <a:latin typeface="Arial" pitchFamily="34" charset="0"/>
                <a:cs typeface="Arial" pitchFamily="34" charset="0"/>
              </a:rPr>
              <a:t>6.3.4 « … des </a:t>
            </a:r>
            <a:r>
              <a:rPr lang="fr-FR" sz="3000" b="1" dirty="0" smtClean="0">
                <a:latin typeface="Arial" pitchFamily="34" charset="0"/>
                <a:cs typeface="Arial" pitchFamily="34" charset="0"/>
              </a:rPr>
              <a:t>moyens</a:t>
            </a:r>
            <a:r>
              <a:rPr lang="fr-FR" sz="3000" dirty="0" smtClean="0">
                <a:latin typeface="Arial" pitchFamily="34" charset="0"/>
                <a:cs typeface="Arial" pitchFamily="34" charset="0"/>
              </a:rPr>
              <a:t> doivent être prévus pour assurer que la </a:t>
            </a:r>
            <a:r>
              <a:rPr lang="fr-FR" sz="3000" b="1" dirty="0" smtClean="0">
                <a:latin typeface="Arial" pitchFamily="34" charset="0"/>
                <a:cs typeface="Arial" pitchFamily="34" charset="0"/>
              </a:rPr>
              <a:t>défaillance d'une fonction de commande </a:t>
            </a:r>
            <a:r>
              <a:rPr lang="fr-FR" sz="3000" dirty="0" smtClean="0">
                <a:latin typeface="Arial" pitchFamily="34" charset="0"/>
                <a:cs typeface="Arial" pitchFamily="34" charset="0"/>
              </a:rPr>
              <a:t>n'entraîne </a:t>
            </a:r>
            <a:r>
              <a:rPr lang="fr-FR" sz="3000" b="1" dirty="0" smtClean="0">
                <a:latin typeface="Arial" pitchFamily="34" charset="0"/>
                <a:cs typeface="Arial" pitchFamily="34" charset="0"/>
              </a:rPr>
              <a:t>pas de défaillance dans l'enregistrement des paramètres </a:t>
            </a:r>
            <a:r>
              <a:rPr lang="fr-FR" sz="3000" dirty="0" smtClean="0">
                <a:latin typeface="Arial" pitchFamily="34" charset="0"/>
                <a:cs typeface="Arial" pitchFamily="34" charset="0"/>
              </a:rPr>
              <a:t>du procédé qui </a:t>
            </a:r>
            <a:r>
              <a:rPr lang="fr-FR" sz="3000" b="1" dirty="0" smtClean="0">
                <a:latin typeface="Arial" pitchFamily="34" charset="0"/>
                <a:cs typeface="Arial" pitchFamily="34" charset="0"/>
              </a:rPr>
              <a:t>ferait apparaître efficace un procédé qui ne l'est pas</a:t>
            </a:r>
            <a:r>
              <a:rPr lang="fr-FR" sz="3000" dirty="0" smtClean="0">
                <a:latin typeface="Arial" pitchFamily="34" charset="0"/>
                <a:cs typeface="Arial" pitchFamily="34" charset="0"/>
              </a:rPr>
              <a:t>. </a:t>
            </a:r>
          </a:p>
          <a:p>
            <a:pPr lvl="1">
              <a:lnSpc>
                <a:spcPct val="110000"/>
              </a:lnSpc>
              <a:spcBef>
                <a:spcPts val="0"/>
              </a:spcBef>
              <a:buNone/>
            </a:pPr>
            <a:r>
              <a:rPr lang="fr-FR" sz="3000" dirty="0" smtClean="0">
                <a:latin typeface="Arial" pitchFamily="34" charset="0"/>
                <a:cs typeface="Arial" pitchFamily="34" charset="0"/>
              </a:rPr>
              <a:t>	</a:t>
            </a:r>
          </a:p>
          <a:p>
            <a:pPr lvl="1">
              <a:lnSpc>
                <a:spcPct val="110000"/>
              </a:lnSpc>
              <a:spcBef>
                <a:spcPts val="0"/>
              </a:spcBef>
              <a:buNone/>
            </a:pPr>
            <a:r>
              <a:rPr lang="fr-FR" sz="3000" dirty="0" smtClean="0">
                <a:latin typeface="Arial" pitchFamily="34" charset="0"/>
                <a:cs typeface="Arial" pitchFamily="34" charset="0"/>
              </a:rPr>
              <a:t>	Cela peut se faire par </a:t>
            </a:r>
            <a:r>
              <a:rPr lang="fr-FR" sz="3000" b="1" dirty="0" smtClean="0">
                <a:latin typeface="Arial" pitchFamily="34" charset="0"/>
                <a:cs typeface="Arial" pitchFamily="34" charset="0"/>
              </a:rPr>
              <a:t>l'utilisation de systèmes indépendants de contrôle et de surveillance </a:t>
            </a:r>
            <a:r>
              <a:rPr lang="fr-FR" sz="3000" dirty="0" smtClean="0">
                <a:latin typeface="Arial" pitchFamily="34" charset="0"/>
                <a:cs typeface="Arial" pitchFamily="34" charset="0"/>
              </a:rPr>
              <a:t>ou par un recoupement entre le contrôle et la surveillance qui identifie toutes les divergences et indique un défaut … » </a:t>
            </a:r>
          </a:p>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6</a:t>
            </a:fld>
            <a:endParaRPr lang="fr-F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2205" y="1461350"/>
            <a:ext cx="10998200" cy="490537"/>
          </a:xfrm>
        </p:spPr>
        <p:txBody>
          <a:bodyPr>
            <a:normAutofit fontScale="90000"/>
          </a:bodyPr>
          <a:lstStyle/>
          <a:p>
            <a:r>
              <a:rPr lang="fr-FR" sz="3600" b="1" dirty="0" smtClean="0">
                <a:solidFill>
                  <a:srgbClr val="002060"/>
                </a:solidFill>
                <a:latin typeface="Arial" pitchFamily="34" charset="0"/>
                <a:cs typeface="Arial" pitchFamily="34" charset="0"/>
              </a:rPr>
              <a:t>Conditions pour que la libération paramétrique soit appliquée </a:t>
            </a:r>
            <a:r>
              <a:rPr lang="fr-FR" sz="2700" b="1" dirty="0" smtClean="0">
                <a:solidFill>
                  <a:srgbClr val="002060"/>
                </a:solidFill>
                <a:latin typeface="Arial" pitchFamily="34" charset="0"/>
                <a:cs typeface="Arial" pitchFamily="34" charset="0"/>
              </a:rPr>
              <a:t>(NF EN ISO 14 937) (2)</a:t>
            </a:r>
            <a:endParaRPr lang="fr-FR" sz="2300" dirty="0">
              <a:latin typeface="Arial" pitchFamily="34" charset="0"/>
              <a:cs typeface="Arial" pitchFamily="34" charset="0"/>
            </a:endParaRPr>
          </a:p>
        </p:txBody>
      </p:sp>
      <p:sp>
        <p:nvSpPr>
          <p:cNvPr id="3" name="Espace réservé du contenu 2"/>
          <p:cNvSpPr>
            <a:spLocks noGrp="1"/>
          </p:cNvSpPr>
          <p:nvPr>
            <p:ph idx="1"/>
          </p:nvPr>
        </p:nvSpPr>
        <p:spPr>
          <a:xfrm>
            <a:off x="1127051" y="2381692"/>
            <a:ext cx="10770781" cy="4327451"/>
          </a:xfrm>
        </p:spPr>
        <p:txBody>
          <a:bodyPr>
            <a:normAutofit fontScale="92500"/>
          </a:bodyPr>
          <a:lstStyle/>
          <a:p>
            <a:r>
              <a:rPr lang="fr-FR" sz="3000" b="1" dirty="0" smtClean="0">
                <a:solidFill>
                  <a:srgbClr val="C00000"/>
                </a:solidFill>
                <a:latin typeface="Arial" pitchFamily="34" charset="0"/>
                <a:cs typeface="Arial" pitchFamily="34" charset="0"/>
              </a:rPr>
              <a:t>10 Surveillance et Contrôle de routine </a:t>
            </a:r>
            <a:r>
              <a:rPr lang="fr-FR" sz="2400" b="1" i="1" dirty="0" smtClean="0">
                <a:solidFill>
                  <a:srgbClr val="C00000"/>
                </a:solidFill>
                <a:latin typeface="Arial" pitchFamily="34" charset="0"/>
                <a:cs typeface="Arial" pitchFamily="34" charset="0"/>
              </a:rPr>
              <a:t>(libération paramétrique ou non) </a:t>
            </a:r>
            <a:endParaRPr lang="fr-FR" sz="2000" b="1" i="1" dirty="0" smtClean="0">
              <a:solidFill>
                <a:srgbClr val="C00000"/>
              </a:solidFill>
              <a:latin typeface="Arial" pitchFamily="34" charset="0"/>
              <a:cs typeface="Arial" pitchFamily="34" charset="0"/>
            </a:endParaRPr>
          </a:p>
          <a:p>
            <a:endParaRPr lang="fr-FR" sz="900" b="1" i="1" dirty="0" smtClean="0">
              <a:solidFill>
                <a:srgbClr val="C00000"/>
              </a:solidFill>
              <a:latin typeface="Arial" pitchFamily="34" charset="0"/>
              <a:cs typeface="Arial" pitchFamily="34" charset="0"/>
            </a:endParaRPr>
          </a:p>
          <a:p>
            <a:pPr lvl="1">
              <a:lnSpc>
                <a:spcPct val="110000"/>
              </a:lnSpc>
              <a:spcBef>
                <a:spcPts val="0"/>
              </a:spcBef>
              <a:buFont typeface="Wingdings" pitchFamily="2" charset="2"/>
              <a:buChar char="Ø"/>
            </a:pPr>
            <a:r>
              <a:rPr lang="fr-FR" sz="3000" dirty="0" smtClean="0">
                <a:latin typeface="Arial" pitchFamily="34" charset="0"/>
                <a:cs typeface="Arial" pitchFamily="34" charset="0"/>
              </a:rPr>
              <a:t>10.2« …il doit exister des </a:t>
            </a:r>
            <a:r>
              <a:rPr lang="fr-FR" sz="3000" b="1" dirty="0" smtClean="0">
                <a:latin typeface="Arial" pitchFamily="34" charset="0"/>
                <a:cs typeface="Arial" pitchFamily="34" charset="0"/>
              </a:rPr>
              <a:t>preuves</a:t>
            </a:r>
            <a:r>
              <a:rPr lang="fr-FR" sz="3000" dirty="0" smtClean="0">
                <a:latin typeface="Arial" pitchFamily="34" charset="0"/>
                <a:cs typeface="Arial" pitchFamily="34" charset="0"/>
              </a:rPr>
              <a:t>, établies par le biais de </a:t>
            </a:r>
            <a:r>
              <a:rPr lang="fr-FR" sz="3000" b="1" dirty="0" smtClean="0">
                <a:latin typeface="Arial" pitchFamily="34" charset="0"/>
                <a:cs typeface="Arial" pitchFamily="34" charset="0"/>
              </a:rPr>
              <a:t>mesurages</a:t>
            </a:r>
            <a:r>
              <a:rPr lang="fr-FR" sz="3000" dirty="0" smtClean="0">
                <a:latin typeface="Arial" pitchFamily="34" charset="0"/>
                <a:cs typeface="Arial" pitchFamily="34" charset="0"/>
              </a:rPr>
              <a:t>, complétés si nécessaire par des indicateurs biologiques ou des indicateurs chimiques, que le procédé de </a:t>
            </a:r>
            <a:r>
              <a:rPr lang="fr-FR" sz="3000" b="1" dirty="0" smtClean="0">
                <a:latin typeface="Arial" pitchFamily="34" charset="0"/>
                <a:cs typeface="Arial" pitchFamily="34" charset="0"/>
              </a:rPr>
              <a:t>stérilisation a été effectué dans les tolérances définies</a:t>
            </a:r>
            <a:r>
              <a:rPr lang="fr-FR" sz="3000" dirty="0" smtClean="0">
                <a:latin typeface="Arial" pitchFamily="34" charset="0"/>
                <a:cs typeface="Arial" pitchFamily="34" charset="0"/>
              </a:rPr>
              <a:t>….» </a:t>
            </a:r>
          </a:p>
          <a:p>
            <a:pPr lvl="1">
              <a:lnSpc>
                <a:spcPct val="110000"/>
              </a:lnSpc>
              <a:spcBef>
                <a:spcPts val="0"/>
              </a:spcBef>
              <a:buNone/>
            </a:pPr>
            <a:r>
              <a:rPr lang="fr-FR" sz="3000" dirty="0" smtClean="0">
                <a:latin typeface="Arial" pitchFamily="34" charset="0"/>
                <a:cs typeface="Arial" pitchFamily="34" charset="0"/>
              </a:rPr>
              <a:t>	« …des </a:t>
            </a:r>
            <a:r>
              <a:rPr lang="fr-FR" sz="3000" b="1" dirty="0" smtClean="0">
                <a:latin typeface="Arial" pitchFamily="34" charset="0"/>
                <a:cs typeface="Arial" pitchFamily="34" charset="0"/>
              </a:rPr>
              <a:t>données doivent être enregistrées </a:t>
            </a:r>
            <a:r>
              <a:rPr lang="fr-FR" sz="3000" dirty="0" smtClean="0">
                <a:latin typeface="Arial" pitchFamily="34" charset="0"/>
                <a:cs typeface="Arial" pitchFamily="34" charset="0"/>
              </a:rPr>
              <a:t>pour démontrer que les paramètres du procédé ont été atteints dans les </a:t>
            </a:r>
            <a:r>
              <a:rPr lang="fr-FR" sz="3000" b="1" dirty="0" smtClean="0">
                <a:latin typeface="Arial" pitchFamily="34" charset="0"/>
                <a:cs typeface="Arial" pitchFamily="34" charset="0"/>
              </a:rPr>
              <a:t>tolérances définies</a:t>
            </a:r>
            <a:r>
              <a:rPr lang="fr-FR" sz="3000" dirty="0" smtClean="0">
                <a:latin typeface="Arial" pitchFamily="34" charset="0"/>
                <a:cs typeface="Arial" pitchFamily="34" charset="0"/>
              </a:rPr>
              <a:t>… » </a:t>
            </a:r>
          </a:p>
          <a:p>
            <a:endParaRPr lang="fr-FR" dirty="0"/>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7</a:t>
            </a:fld>
            <a:endParaRPr lang="fr-F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900" y="1578308"/>
            <a:ext cx="10998200" cy="490537"/>
          </a:xfrm>
        </p:spPr>
        <p:txBody>
          <a:bodyPr>
            <a:noAutofit/>
          </a:bodyPr>
          <a:lstStyle/>
          <a:p>
            <a:r>
              <a:rPr lang="fr-FR" sz="3200" b="1" dirty="0" smtClean="0">
                <a:solidFill>
                  <a:srgbClr val="002060"/>
                </a:solidFill>
                <a:latin typeface="Arial" pitchFamily="34" charset="0"/>
                <a:cs typeface="Arial" pitchFamily="34" charset="0"/>
              </a:rPr>
              <a:t>Conditions pour que la libération paramétrique soit appliquée </a:t>
            </a:r>
            <a:r>
              <a:rPr lang="fr-FR" sz="2400" b="1" dirty="0" smtClean="0">
                <a:solidFill>
                  <a:srgbClr val="002060"/>
                </a:solidFill>
                <a:latin typeface="Arial" pitchFamily="34" charset="0"/>
                <a:cs typeface="Arial" pitchFamily="34" charset="0"/>
              </a:rPr>
              <a:t>(NF EN ISO 14 937) (3)</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1333499" y="2764465"/>
            <a:ext cx="10604500" cy="3750636"/>
          </a:xfrm>
        </p:spPr>
        <p:txBody>
          <a:bodyPr/>
          <a:lstStyle/>
          <a:p>
            <a:r>
              <a:rPr lang="fr-FR" sz="2800" b="1" dirty="0" smtClean="0">
                <a:solidFill>
                  <a:srgbClr val="C00000"/>
                </a:solidFill>
                <a:latin typeface="Arial" pitchFamily="34" charset="0"/>
                <a:cs typeface="Arial" pitchFamily="34" charset="0"/>
              </a:rPr>
              <a:t>11 Libération du produit après stérilisation</a:t>
            </a:r>
          </a:p>
          <a:p>
            <a:endParaRPr lang="fr-FR" sz="900" b="1" dirty="0" smtClean="0">
              <a:solidFill>
                <a:srgbClr val="C00000"/>
              </a:solidFill>
            </a:endParaRPr>
          </a:p>
          <a:p>
            <a:endParaRPr lang="fr-FR" sz="800" b="1" i="1" dirty="0" smtClean="0">
              <a:solidFill>
                <a:srgbClr val="C00000"/>
              </a:solidFill>
            </a:endParaRPr>
          </a:p>
          <a:p>
            <a:pPr lvl="1">
              <a:lnSpc>
                <a:spcPct val="100000"/>
              </a:lnSpc>
              <a:buFont typeface="Wingdings" pitchFamily="2" charset="2"/>
              <a:buChar char="Ø"/>
            </a:pPr>
            <a:r>
              <a:rPr lang="fr-FR" sz="2800" dirty="0" smtClean="0">
                <a:latin typeface="Arial" pitchFamily="34" charset="0"/>
                <a:cs typeface="Arial" pitchFamily="34" charset="0"/>
              </a:rPr>
              <a:t>11.1</a:t>
            </a:r>
            <a:r>
              <a:rPr lang="fr-FR" sz="2800" i="1" dirty="0" smtClean="0">
                <a:latin typeface="Arial" pitchFamily="34" charset="0"/>
                <a:cs typeface="Arial" pitchFamily="34" charset="0"/>
              </a:rPr>
              <a:t> … « </a:t>
            </a:r>
            <a:r>
              <a:rPr lang="fr-FR" sz="2800" dirty="0" smtClean="0">
                <a:latin typeface="Arial" pitchFamily="34" charset="0"/>
                <a:cs typeface="Arial" pitchFamily="34" charset="0"/>
              </a:rPr>
              <a:t>Un </a:t>
            </a:r>
            <a:r>
              <a:rPr lang="fr-FR" sz="2800" b="1" dirty="0" smtClean="0">
                <a:latin typeface="Arial" pitchFamily="34" charset="0"/>
                <a:cs typeface="Arial" pitchFamily="34" charset="0"/>
              </a:rPr>
              <a:t>mode opératoire de libération </a:t>
            </a:r>
            <a:r>
              <a:rPr lang="fr-FR" sz="2800" dirty="0" smtClean="0">
                <a:latin typeface="Arial" pitchFamily="34" charset="0"/>
                <a:cs typeface="Arial" pitchFamily="34" charset="0"/>
              </a:rPr>
              <a:t>du produit après stérilisation doit être spécifié. Ce mode opératoire doit définir les </a:t>
            </a:r>
            <a:r>
              <a:rPr lang="fr-FR" sz="2800" b="1" dirty="0" smtClean="0">
                <a:latin typeface="Arial" pitchFamily="34" charset="0"/>
                <a:cs typeface="Arial" pitchFamily="34" charset="0"/>
              </a:rPr>
              <a:t>critères nécessaires </a:t>
            </a:r>
            <a:r>
              <a:rPr lang="fr-FR" sz="2800" dirty="0" smtClean="0">
                <a:latin typeface="Arial" pitchFamily="34" charset="0"/>
                <a:cs typeface="Arial" pitchFamily="34" charset="0"/>
              </a:rPr>
              <a:t>pour qualifier un procédé de stérilisation comme conforme à sa spécification ». …. </a:t>
            </a:r>
            <a:endParaRPr lang="fr-FR" sz="36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8</a:t>
            </a:fld>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1425023"/>
            <a:ext cx="11049000" cy="490537"/>
          </a:xfrm>
        </p:spPr>
        <p:txBody>
          <a:bodyPr>
            <a:noAutofit/>
          </a:bodyPr>
          <a:lstStyle/>
          <a:p>
            <a:r>
              <a:rPr lang="fr-FR" sz="3200" b="1" dirty="0" smtClean="0">
                <a:solidFill>
                  <a:srgbClr val="002060"/>
                </a:solidFill>
                <a:latin typeface="Arial" pitchFamily="34" charset="0"/>
                <a:cs typeface="Arial" pitchFamily="34" charset="0"/>
              </a:rPr>
              <a:t>Conditions pour que la libération paramétrique soit appliquée </a:t>
            </a:r>
            <a:r>
              <a:rPr lang="fr-FR" sz="2400" b="1" dirty="0" smtClean="0">
                <a:solidFill>
                  <a:srgbClr val="002060"/>
                </a:solidFill>
                <a:latin typeface="Arial" pitchFamily="34" charset="0"/>
                <a:cs typeface="Arial" pitchFamily="34" charset="0"/>
              </a:rPr>
              <a:t>(NF EN ISO 14 937) (4) </a:t>
            </a:r>
            <a:endParaRPr lang="fr-FR" sz="3200" dirty="0">
              <a:latin typeface="Arial" pitchFamily="34" charset="0"/>
              <a:cs typeface="Arial" pitchFamily="34" charset="0"/>
            </a:endParaRPr>
          </a:p>
        </p:txBody>
      </p:sp>
      <p:sp>
        <p:nvSpPr>
          <p:cNvPr id="3" name="Espace réservé du contenu 2"/>
          <p:cNvSpPr>
            <a:spLocks noGrp="1"/>
          </p:cNvSpPr>
          <p:nvPr>
            <p:ph idx="1"/>
          </p:nvPr>
        </p:nvSpPr>
        <p:spPr>
          <a:xfrm>
            <a:off x="909108" y="2551814"/>
            <a:ext cx="10373783" cy="3367864"/>
          </a:xfrm>
        </p:spPr>
        <p:txBody>
          <a:bodyPr/>
          <a:lstStyle/>
          <a:p>
            <a:r>
              <a:rPr lang="fr-FR" sz="2800" b="1" dirty="0" smtClean="0">
                <a:solidFill>
                  <a:srgbClr val="C00000"/>
                </a:solidFill>
                <a:latin typeface="Arial" pitchFamily="34" charset="0"/>
                <a:cs typeface="Arial" pitchFamily="34" charset="0"/>
              </a:rPr>
              <a:t>11 Libération du produit après stérilisation</a:t>
            </a:r>
          </a:p>
          <a:p>
            <a:endParaRPr lang="fr-FR" sz="900" b="1" dirty="0" smtClean="0">
              <a:solidFill>
                <a:srgbClr val="C00000"/>
              </a:solidFill>
              <a:latin typeface="Arial" pitchFamily="34" charset="0"/>
              <a:cs typeface="Arial" pitchFamily="34" charset="0"/>
            </a:endParaRPr>
          </a:p>
          <a:p>
            <a:pPr lvl="1">
              <a:lnSpc>
                <a:spcPct val="100000"/>
              </a:lnSpc>
              <a:buFont typeface="Wingdings" pitchFamily="2" charset="2"/>
              <a:buChar char="Ø"/>
            </a:pPr>
            <a:r>
              <a:rPr lang="fr-FR" sz="2800" b="1" dirty="0" smtClean="0">
                <a:latin typeface="Arial" pitchFamily="34" charset="0"/>
                <a:cs typeface="Arial" pitchFamily="34" charset="0"/>
              </a:rPr>
              <a:t>11.2 « La libération paramétrique doit uniquement être utilisée si tous les paramètres du procédé sont </a:t>
            </a:r>
            <a:r>
              <a:rPr lang="fr-FR" sz="2800" dirty="0" smtClean="0">
                <a:latin typeface="Arial" pitchFamily="34" charset="0"/>
                <a:cs typeface="Arial" pitchFamily="34" charset="0"/>
              </a:rPr>
              <a:t>spécifiés, contrôlés et directement surveillés. </a:t>
            </a:r>
          </a:p>
          <a:p>
            <a:pPr lvl="1">
              <a:lnSpc>
                <a:spcPct val="100000"/>
              </a:lnSpc>
              <a:buNone/>
            </a:pPr>
            <a:r>
              <a:rPr lang="fr-FR" sz="2800" dirty="0" smtClean="0">
                <a:latin typeface="Arial" pitchFamily="34" charset="0"/>
                <a:cs typeface="Arial" pitchFamily="34" charset="0"/>
              </a:rPr>
              <a:t>	Des enregistrements des paramètres du procédé doivent être conservés </a:t>
            </a:r>
            <a:r>
              <a:rPr lang="fr-FR" dirty="0" smtClean="0">
                <a:latin typeface="Arial" pitchFamily="34" charset="0"/>
                <a:cs typeface="Arial" pitchFamily="34" charset="0"/>
              </a:rPr>
              <a:t>(voir 4.1.2) ».</a:t>
            </a:r>
            <a:endParaRPr lang="fr-FR" sz="28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235A312A-7D59-4701-AAE4-3E63EC30F5B2}" type="slidenum">
              <a:rPr lang="fr-FR" smtClean="0"/>
              <a:pPr>
                <a:defRPr/>
              </a:pPr>
              <a:t>9</a:t>
            </a:fld>
            <a:endParaRPr lang="fr-FR"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1352</Words>
  <Application>Microsoft Office PowerPoint</Application>
  <PresentationFormat>Personnalisé</PresentationFormat>
  <Paragraphs>351</Paragraphs>
  <Slides>28</Slides>
  <Notes>28</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Diapositive 1</vt:lpstr>
      <vt:lpstr>1- Libération paramétrique et paramètres critiques</vt:lpstr>
      <vt:lpstr>Qu’est ce que la libération paramétrique selon les GMP (BPF) ?</vt:lpstr>
      <vt:lpstr>Qu’est ce que la libération paramétrique selon la Pharmacopée Européenne 8ème ?</vt:lpstr>
      <vt:lpstr>Qu’est ce que la libération paramétrique selon EN ISO 14937 et ISO/TS 11 139 ?</vt:lpstr>
      <vt:lpstr>Conditions pour que la libération paramétrique soit appliquée (NF EN ISO 14 937) (1)</vt:lpstr>
      <vt:lpstr>Conditions pour que la libération paramétrique soit appliquée (NF EN ISO 14 937) (2)</vt:lpstr>
      <vt:lpstr>Conditions pour que la libération paramétrique soit appliquée (NF EN ISO 14 937) (3)</vt:lpstr>
      <vt:lpstr>Conditions pour que la libération paramétrique soit appliquée (NF EN ISO 14 937) (4) </vt:lpstr>
      <vt:lpstr>Conditions pour que la libération paramétrique soit appliquée (NF EN ISO 14 937) (5)</vt:lpstr>
      <vt:lpstr>On parle de paramètres critiques</vt:lpstr>
      <vt:lpstr>Paramètres critiques pour la stérilisation par la vapeur d’eau</vt:lpstr>
      <vt:lpstr>Paramètres critiques pour la stérilisation par diffusion H2O2</vt:lpstr>
      <vt:lpstr>Pourquoi ne pas utliser un test de stérilité ?</vt:lpstr>
      <vt:lpstr>Pourquoi ne pas utiliser un indicateur biologique ?</vt:lpstr>
      <vt:lpstr>Diapositive 16</vt:lpstr>
      <vt:lpstr>Quels sont les pays qui ne semblent pas mettre en application la notion de libération paramétrique ?</vt:lpstr>
      <vt:lpstr>La libération paramétrique peut-elle s’appliquer au Sterrad ?</vt:lpstr>
      <vt:lpstr>2- La supervision</vt:lpstr>
      <vt:lpstr>Définition</vt:lpstr>
      <vt:lpstr>Conditions pour que la libération paramétrique soit appliquée (NF EN ISO 14 937) (1)</vt:lpstr>
      <vt:lpstr>Norme NF EN ISO 285(2006)+A1 (2008)</vt:lpstr>
      <vt:lpstr>Schéma de branchements dans  NF EN ISO 285(2006)+A1 (2008)</vt:lpstr>
      <vt:lpstr>Surveillance et contrôle de routine selon 17 665-1 (§10) </vt:lpstr>
      <vt:lpstr>NF EN 285 projet 2014 remplaçant la norme NF EN +A2 de 2009 (1)</vt:lpstr>
      <vt:lpstr>NF EN 285 projet 2014 remplaçant la norme NF EN +A2 de 2009 (2)</vt:lpstr>
      <vt:lpstr>NF EN 285 projet 2014 remplaçant la norme NF EN +A2 de 2009 (3)</vt:lpstr>
      <vt:lpstr>Conclusion(s)</vt:lpstr>
    </vt:vector>
  </TitlesOfParts>
  <Company>Le Public Systeme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KNESS Rachel</dc:creator>
  <cp:lastModifiedBy>Dominique </cp:lastModifiedBy>
  <cp:revision>17</cp:revision>
  <dcterms:created xsi:type="dcterms:W3CDTF">2015-08-21T15:46:20Z</dcterms:created>
  <dcterms:modified xsi:type="dcterms:W3CDTF">2015-09-01T15:44:58Z</dcterms:modified>
</cp:coreProperties>
</file>