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notesSlides/notesSlide33.xml" ContentType="application/vnd.openxmlformats-officedocument.presentationml.notesSlide+xml"/>
  <Override PartName="/ppt/charts/chart4.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39"/>
  </p:notesMasterIdLst>
  <p:handoutMasterIdLst>
    <p:handoutMasterId r:id="rId40"/>
  </p:handoutMasterIdLst>
  <p:sldIdLst>
    <p:sldId id="256" r:id="rId2"/>
    <p:sldId id="257" r:id="rId3"/>
    <p:sldId id="283" r:id="rId4"/>
    <p:sldId id="286" r:id="rId5"/>
    <p:sldId id="297" r:id="rId6"/>
    <p:sldId id="259" r:id="rId7"/>
    <p:sldId id="308" r:id="rId8"/>
    <p:sldId id="301" r:id="rId9"/>
    <p:sldId id="296" r:id="rId10"/>
    <p:sldId id="303" r:id="rId11"/>
    <p:sldId id="302" r:id="rId12"/>
    <p:sldId id="305" r:id="rId13"/>
    <p:sldId id="258" r:id="rId14"/>
    <p:sldId id="294" r:id="rId15"/>
    <p:sldId id="284" r:id="rId16"/>
    <p:sldId id="295" r:id="rId17"/>
    <p:sldId id="300" r:id="rId18"/>
    <p:sldId id="280" r:id="rId19"/>
    <p:sldId id="262" r:id="rId20"/>
    <p:sldId id="263" r:id="rId21"/>
    <p:sldId id="278" r:id="rId22"/>
    <p:sldId id="291" r:id="rId23"/>
    <p:sldId id="292" r:id="rId24"/>
    <p:sldId id="309" r:id="rId25"/>
    <p:sldId id="293" r:id="rId26"/>
    <p:sldId id="287" r:id="rId27"/>
    <p:sldId id="298" r:id="rId28"/>
    <p:sldId id="279" r:id="rId29"/>
    <p:sldId id="299" r:id="rId30"/>
    <p:sldId id="307" r:id="rId31"/>
    <p:sldId id="288" r:id="rId32"/>
    <p:sldId id="271" r:id="rId33"/>
    <p:sldId id="272" r:id="rId34"/>
    <p:sldId id="274" r:id="rId35"/>
    <p:sldId id="306" r:id="rId36"/>
    <p:sldId id="275" r:id="rId37"/>
    <p:sldId id="276"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83" autoAdjust="0"/>
  </p:normalViewPr>
  <p:slideViewPr>
    <p:cSldViewPr>
      <p:cViewPr varScale="1">
        <p:scale>
          <a:sx n="96" d="100"/>
          <a:sy n="96" d="100"/>
        </p:scale>
        <p:origin x="203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ANNE-C:Professionnel:Donn&#233;es%20&#233;tude%20Ancitrak:comparaison%20avec%20et%20sans%20ancitra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ANNE-C:Professionnel:Donn&#233;es%20&#233;tude%20Ancitrak:comparaison%20avec%20et%20sans%20ancitra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tsclient\E\Professionnel\Congr&#232;s%20et%20publication\WFHSS%202015\Ancitrak\Donn&#233;es%20&#233;tude%20Ancitrak\questionnaire%20%20agents%20et%20blo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tsclient\E\Professionnel\Congr&#232;s%20et%20publication\WFHSS%202015\Ancitrak\Donn&#233;es%20&#233;tude%20Ancitrak\questionnaire%20%20agents%20et%20blo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41994750656202"/>
          <c:y val="0.116693679092383"/>
          <c:w val="0.33610826771653501"/>
          <c:h val="0.82916984647583603"/>
        </c:manualLayout>
      </c:layout>
      <c:barChart>
        <c:barDir val="bar"/>
        <c:grouping val="clustered"/>
        <c:varyColors val="0"/>
        <c:ser>
          <c:idx val="0"/>
          <c:order val="0"/>
          <c:tx>
            <c:strRef>
              <c:f>catteau!$B$104</c:f>
              <c:strCache>
                <c:ptCount val="1"/>
                <c:pt idx="0">
                  <c:v>temps/instr/'' sans</c:v>
                </c:pt>
              </c:strCache>
            </c:strRef>
          </c:tx>
          <c:invertIfNegative val="0"/>
          <c:cat>
            <c:strRef>
              <c:f>catteau!$A$105:$A$122</c:f>
              <c:strCache>
                <c:ptCount val="18"/>
                <c:pt idx="0">
                  <c:v>ZEPHIR 3</c:v>
                </c:pt>
                <c:pt idx="1">
                  <c:v>LONGITUDE IMPLANTS</c:v>
                </c:pt>
                <c:pt idx="2">
                  <c:v>ENDORING</c:v>
                </c:pt>
                <c:pt idx="3">
                  <c:v>QUADLEG ECARTEUR</c:v>
                </c:pt>
                <c:pt idx="4">
                  <c:v>TRIMLINE</c:v>
                </c:pt>
                <c:pt idx="5">
                  <c:v>OLIF 51 ECARTEUR ½</c:v>
                </c:pt>
                <c:pt idx="6">
                  <c:v>SOLERA MIDLIF</c:v>
                </c:pt>
                <c:pt idx="7">
                  <c:v>SOVEREING</c:v>
                </c:pt>
                <c:pt idx="8">
                  <c:v>LONGITUDE ANCILLAIRE</c:v>
                </c:pt>
                <c:pt idx="9">
                  <c:v>MAST CLOU REFERENTIEL</c:v>
                </c:pt>
                <c:pt idx="10">
                  <c:v>AVENUE-L</c:v>
                </c:pt>
                <c:pt idx="11">
                  <c:v>CLYDESDALE</c:v>
                </c:pt>
                <c:pt idx="12">
                  <c:v>PMI</c:v>
                </c:pt>
                <c:pt idx="13">
                  <c:v>ZERO PVA</c:v>
                </c:pt>
                <c:pt idx="14">
                  <c:v>BOUGIES DE DISTRACTION</c:v>
                </c:pt>
                <c:pt idx="15">
                  <c:v>CRESCENT</c:v>
                </c:pt>
                <c:pt idx="16">
                  <c:v>NEX-LINK</c:v>
                </c:pt>
                <c:pt idx="17">
                  <c:v>T-PAL</c:v>
                </c:pt>
              </c:strCache>
            </c:strRef>
          </c:cat>
          <c:val>
            <c:numRef>
              <c:f>catteau!$B$105:$B$122</c:f>
              <c:numCache>
                <c:formatCode>General</c:formatCode>
                <c:ptCount val="18"/>
                <c:pt idx="0">
                  <c:v>5.0999999999999996</c:v>
                </c:pt>
                <c:pt idx="1">
                  <c:v>2.8</c:v>
                </c:pt>
                <c:pt idx="2">
                  <c:v>8.82</c:v>
                </c:pt>
                <c:pt idx="3">
                  <c:v>5.84</c:v>
                </c:pt>
                <c:pt idx="4">
                  <c:v>6.3599999999999977</c:v>
                </c:pt>
                <c:pt idx="5">
                  <c:v>11.2</c:v>
                </c:pt>
                <c:pt idx="6">
                  <c:v>27.6</c:v>
                </c:pt>
                <c:pt idx="7">
                  <c:v>16.8</c:v>
                </c:pt>
                <c:pt idx="8">
                  <c:v>12.32</c:v>
                </c:pt>
                <c:pt idx="9">
                  <c:v>21.6</c:v>
                </c:pt>
                <c:pt idx="10">
                  <c:v>13.9</c:v>
                </c:pt>
                <c:pt idx="11">
                  <c:v>16.850000000000001</c:v>
                </c:pt>
                <c:pt idx="12">
                  <c:v>11.85</c:v>
                </c:pt>
                <c:pt idx="13">
                  <c:v>18.03</c:v>
                </c:pt>
                <c:pt idx="14">
                  <c:v>7.4</c:v>
                </c:pt>
                <c:pt idx="15">
                  <c:v>16.2</c:v>
                </c:pt>
                <c:pt idx="16">
                  <c:v>18</c:v>
                </c:pt>
                <c:pt idx="17">
                  <c:v>18.2</c:v>
                </c:pt>
              </c:numCache>
            </c:numRef>
          </c:val>
          <c:extLst>
            <c:ext xmlns:c16="http://schemas.microsoft.com/office/drawing/2014/chart" uri="{C3380CC4-5D6E-409C-BE32-E72D297353CC}">
              <c16:uniqueId val="{00000000-7C64-4EF6-B257-13E540217087}"/>
            </c:ext>
          </c:extLst>
        </c:ser>
        <c:ser>
          <c:idx val="1"/>
          <c:order val="1"/>
          <c:tx>
            <c:strRef>
              <c:f>catteau!$C$104</c:f>
              <c:strCache>
                <c:ptCount val="1"/>
                <c:pt idx="0">
                  <c:v>temps/instr/'' avec</c:v>
                </c:pt>
              </c:strCache>
            </c:strRef>
          </c:tx>
          <c:invertIfNegative val="0"/>
          <c:cat>
            <c:strRef>
              <c:f>catteau!$A$105:$A$122</c:f>
              <c:strCache>
                <c:ptCount val="18"/>
                <c:pt idx="0">
                  <c:v>ZEPHIR 3</c:v>
                </c:pt>
                <c:pt idx="1">
                  <c:v>LONGITUDE IMPLANTS</c:v>
                </c:pt>
                <c:pt idx="2">
                  <c:v>ENDORING</c:v>
                </c:pt>
                <c:pt idx="3">
                  <c:v>QUADLEG ECARTEUR</c:v>
                </c:pt>
                <c:pt idx="4">
                  <c:v>TRIMLINE</c:v>
                </c:pt>
                <c:pt idx="5">
                  <c:v>OLIF 51 ECARTEUR ½</c:v>
                </c:pt>
                <c:pt idx="6">
                  <c:v>SOLERA MIDLIF</c:v>
                </c:pt>
                <c:pt idx="7">
                  <c:v>SOVEREING</c:v>
                </c:pt>
                <c:pt idx="8">
                  <c:v>LONGITUDE ANCILLAIRE</c:v>
                </c:pt>
                <c:pt idx="9">
                  <c:v>MAST CLOU REFERENTIEL</c:v>
                </c:pt>
                <c:pt idx="10">
                  <c:v>AVENUE-L</c:v>
                </c:pt>
                <c:pt idx="11">
                  <c:v>CLYDESDALE</c:v>
                </c:pt>
                <c:pt idx="12">
                  <c:v>PMI</c:v>
                </c:pt>
                <c:pt idx="13">
                  <c:v>ZERO PVA</c:v>
                </c:pt>
                <c:pt idx="14">
                  <c:v>BOUGIES DE DISTRACTION</c:v>
                </c:pt>
                <c:pt idx="15">
                  <c:v>CRESCENT</c:v>
                </c:pt>
                <c:pt idx="16">
                  <c:v>NEX-LINK</c:v>
                </c:pt>
                <c:pt idx="17">
                  <c:v>T-PAL</c:v>
                </c:pt>
              </c:strCache>
            </c:strRef>
          </c:cat>
          <c:val>
            <c:numRef>
              <c:f>catteau!$C$105:$C$122</c:f>
              <c:numCache>
                <c:formatCode>General</c:formatCode>
                <c:ptCount val="18"/>
                <c:pt idx="0">
                  <c:v>4.2</c:v>
                </c:pt>
                <c:pt idx="1">
                  <c:v>4.5999999999999996</c:v>
                </c:pt>
                <c:pt idx="2">
                  <c:v>5.95</c:v>
                </c:pt>
                <c:pt idx="3">
                  <c:v>7.28</c:v>
                </c:pt>
                <c:pt idx="4">
                  <c:v>7.55</c:v>
                </c:pt>
                <c:pt idx="5">
                  <c:v>8.2000000000000011</c:v>
                </c:pt>
                <c:pt idx="6">
                  <c:v>10.1</c:v>
                </c:pt>
                <c:pt idx="7">
                  <c:v>10.6</c:v>
                </c:pt>
                <c:pt idx="8">
                  <c:v>11.4</c:v>
                </c:pt>
                <c:pt idx="9">
                  <c:v>11.5</c:v>
                </c:pt>
                <c:pt idx="10">
                  <c:v>11.67</c:v>
                </c:pt>
                <c:pt idx="11">
                  <c:v>12</c:v>
                </c:pt>
                <c:pt idx="12">
                  <c:v>12.8</c:v>
                </c:pt>
                <c:pt idx="13">
                  <c:v>12.87</c:v>
                </c:pt>
                <c:pt idx="14">
                  <c:v>13.3</c:v>
                </c:pt>
                <c:pt idx="15">
                  <c:v>13.6</c:v>
                </c:pt>
                <c:pt idx="16">
                  <c:v>13.9</c:v>
                </c:pt>
                <c:pt idx="17">
                  <c:v>17.600000000000001</c:v>
                </c:pt>
              </c:numCache>
            </c:numRef>
          </c:val>
          <c:extLst>
            <c:ext xmlns:c16="http://schemas.microsoft.com/office/drawing/2014/chart" uri="{C3380CC4-5D6E-409C-BE32-E72D297353CC}">
              <c16:uniqueId val="{00000001-7C64-4EF6-B257-13E540217087}"/>
            </c:ext>
          </c:extLst>
        </c:ser>
        <c:dLbls>
          <c:showLegendKey val="0"/>
          <c:showVal val="0"/>
          <c:showCatName val="0"/>
          <c:showSerName val="0"/>
          <c:showPercent val="0"/>
          <c:showBubbleSize val="0"/>
        </c:dLbls>
        <c:gapWidth val="150"/>
        <c:axId val="346136992"/>
        <c:axId val="346139792"/>
      </c:barChart>
      <c:catAx>
        <c:axId val="346136992"/>
        <c:scaling>
          <c:orientation val="minMax"/>
        </c:scaling>
        <c:delete val="0"/>
        <c:axPos val="l"/>
        <c:numFmt formatCode="General" sourceLinked="0"/>
        <c:majorTickMark val="out"/>
        <c:minorTickMark val="none"/>
        <c:tickLblPos val="nextTo"/>
        <c:crossAx val="346139792"/>
        <c:crosses val="autoZero"/>
        <c:auto val="1"/>
        <c:lblAlgn val="ctr"/>
        <c:lblOffset val="100"/>
        <c:noMultiLvlLbl val="0"/>
      </c:catAx>
      <c:valAx>
        <c:axId val="346139792"/>
        <c:scaling>
          <c:orientation val="minMax"/>
        </c:scaling>
        <c:delete val="0"/>
        <c:axPos val="b"/>
        <c:minorGridlines/>
        <c:title>
          <c:tx>
            <c:rich>
              <a:bodyPr/>
              <a:lstStyle/>
              <a:p>
                <a:pPr>
                  <a:defRPr/>
                </a:pPr>
                <a:r>
                  <a:rPr lang="fr-FR"/>
                  <a:t>Time / instrument (seconds)</a:t>
                </a:r>
              </a:p>
            </c:rich>
          </c:tx>
          <c:layout>
            <c:manualLayout>
              <c:xMode val="edge"/>
              <c:yMode val="edge"/>
              <c:x val="0.70250874890638704"/>
              <c:y val="0.93040510130723098"/>
            </c:manualLayout>
          </c:layout>
          <c:overlay val="0"/>
        </c:title>
        <c:numFmt formatCode="General" sourceLinked="1"/>
        <c:majorTickMark val="out"/>
        <c:minorTickMark val="none"/>
        <c:tickLblPos val="nextTo"/>
        <c:crossAx val="346136992"/>
        <c:crosses val="autoZero"/>
        <c:crossBetween val="between"/>
      </c:valAx>
    </c:plotArea>
    <c:legend>
      <c:legendPos val="r"/>
      <c:layout>
        <c:manualLayout>
          <c:xMode val="edge"/>
          <c:yMode val="edge"/>
          <c:x val="0.70445846518845601"/>
          <c:y val="0.66116008477690502"/>
          <c:w val="0.27177317902053999"/>
          <c:h val="7.8154136729667298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Feuil1!$B$186</c:f>
              <c:strCache>
                <c:ptCount val="1"/>
                <c:pt idx="0">
                  <c:v>temps/instr/'' sans</c:v>
                </c:pt>
              </c:strCache>
            </c:strRef>
          </c:tx>
          <c:invertIfNegative val="0"/>
          <c:cat>
            <c:strRef>
              <c:f>Feuil1!$A$187:$A$210</c:f>
              <c:strCache>
                <c:ptCount val="24"/>
                <c:pt idx="0">
                  <c:v>ALIF ANCILLAIRE 1</c:v>
                </c:pt>
                <c:pt idx="1">
                  <c:v>AVENUE</c:v>
                </c:pt>
                <c:pt idx="2">
                  <c:v>BOUGIES DE DISTRACTION</c:v>
                </c:pt>
                <c:pt idx="3">
                  <c:v>CAPSTONE  </c:v>
                </c:pt>
                <c:pt idx="4">
                  <c:v>COLORADO</c:v>
                </c:pt>
                <c:pt idx="5">
                  <c:v>CRESCENT</c:v>
                </c:pt>
                <c:pt idx="6">
                  <c:v>EASYSPINE  </c:v>
                </c:pt>
                <c:pt idx="7">
                  <c:v>ENDORING</c:v>
                </c:pt>
                <c:pt idx="8">
                  <c:v>LEGACY</c:v>
                </c:pt>
                <c:pt idx="9">
                  <c:v>LONGITUDE</c:v>
                </c:pt>
                <c:pt idx="10">
                  <c:v>MAST  </c:v>
                </c:pt>
                <c:pt idx="11">
                  <c:v>MOBIDISC(PRET)</c:v>
                </c:pt>
                <c:pt idx="12">
                  <c:v>NEX-LINK  </c:v>
                </c:pt>
                <c:pt idx="13">
                  <c:v>ORACLE </c:v>
                </c:pt>
                <c:pt idx="14">
                  <c:v>PMI</c:v>
                </c:pt>
                <c:pt idx="15">
                  <c:v>QUADLEG</c:v>
                </c:pt>
                <c:pt idx="16">
                  <c:v>ROI-C</c:v>
                </c:pt>
                <c:pt idx="17">
                  <c:v>SOLERA</c:v>
                </c:pt>
                <c:pt idx="18">
                  <c:v>SOVEREING  </c:v>
                </c:pt>
                <c:pt idx="19">
                  <c:v>T-PAL (PRET) </c:v>
                </c:pt>
                <c:pt idx="20">
                  <c:v>TRIMLINE  </c:v>
                </c:pt>
                <c:pt idx="21">
                  <c:v>VERTEX (PRÊT)</c:v>
                </c:pt>
                <c:pt idx="22">
                  <c:v>VIPER</c:v>
                </c:pt>
                <c:pt idx="23">
                  <c:v>ZERO PVA (PRÊT)</c:v>
                </c:pt>
              </c:strCache>
            </c:strRef>
          </c:cat>
          <c:val>
            <c:numRef>
              <c:f>Feuil1!$B$187:$B$210</c:f>
              <c:numCache>
                <c:formatCode>General</c:formatCode>
                <c:ptCount val="24"/>
                <c:pt idx="0">
                  <c:v>8.3000000000000007</c:v>
                </c:pt>
                <c:pt idx="1">
                  <c:v>15.9</c:v>
                </c:pt>
                <c:pt idx="2" formatCode="0.00">
                  <c:v>9.2666666666666693</c:v>
                </c:pt>
                <c:pt idx="3">
                  <c:v>6.1</c:v>
                </c:pt>
                <c:pt idx="4" formatCode="0.00">
                  <c:v>16.44615384615382</c:v>
                </c:pt>
                <c:pt idx="5" formatCode="0.00">
                  <c:v>8.0428571428571409</c:v>
                </c:pt>
                <c:pt idx="6">
                  <c:v>16.600000000000001</c:v>
                </c:pt>
                <c:pt idx="7" formatCode="0.00">
                  <c:v>8.5428571428571409</c:v>
                </c:pt>
                <c:pt idx="8" formatCode="0.00">
                  <c:v>9.668421052631567</c:v>
                </c:pt>
                <c:pt idx="9" formatCode="0.00">
                  <c:v>15.073333333333331</c:v>
                </c:pt>
                <c:pt idx="10">
                  <c:v>31.3</c:v>
                </c:pt>
                <c:pt idx="11">
                  <c:v>15</c:v>
                </c:pt>
                <c:pt idx="12">
                  <c:v>22.8</c:v>
                </c:pt>
                <c:pt idx="13">
                  <c:v>26.9</c:v>
                </c:pt>
                <c:pt idx="14">
                  <c:v>9.2800000000000011</c:v>
                </c:pt>
                <c:pt idx="15" formatCode="0.00">
                  <c:v>10.01416666666667</c:v>
                </c:pt>
                <c:pt idx="16">
                  <c:v>12.8</c:v>
                </c:pt>
                <c:pt idx="17">
                  <c:v>11.625</c:v>
                </c:pt>
                <c:pt idx="18">
                  <c:v>5.2</c:v>
                </c:pt>
                <c:pt idx="19">
                  <c:v>12.9</c:v>
                </c:pt>
                <c:pt idx="20">
                  <c:v>6.6</c:v>
                </c:pt>
                <c:pt idx="21">
                  <c:v>15.2</c:v>
                </c:pt>
                <c:pt idx="22" formatCode="0.00">
                  <c:v>17.433333333333291</c:v>
                </c:pt>
                <c:pt idx="23" formatCode="0.00">
                  <c:v>23.61666666666666</c:v>
                </c:pt>
              </c:numCache>
            </c:numRef>
          </c:val>
          <c:extLst>
            <c:ext xmlns:c16="http://schemas.microsoft.com/office/drawing/2014/chart" uri="{C3380CC4-5D6E-409C-BE32-E72D297353CC}">
              <c16:uniqueId val="{00000000-DEDE-48C5-8F4A-DB49984FD787}"/>
            </c:ext>
          </c:extLst>
        </c:ser>
        <c:ser>
          <c:idx val="1"/>
          <c:order val="1"/>
          <c:tx>
            <c:strRef>
              <c:f>Feuil1!$C$186</c:f>
              <c:strCache>
                <c:ptCount val="1"/>
                <c:pt idx="0">
                  <c:v>temps/instr/'' avec</c:v>
                </c:pt>
              </c:strCache>
            </c:strRef>
          </c:tx>
          <c:invertIfNegative val="0"/>
          <c:cat>
            <c:strRef>
              <c:f>Feuil1!$A$187:$A$210</c:f>
              <c:strCache>
                <c:ptCount val="24"/>
                <c:pt idx="0">
                  <c:v>ALIF ANCILLAIRE 1</c:v>
                </c:pt>
                <c:pt idx="1">
                  <c:v>AVENUE</c:v>
                </c:pt>
                <c:pt idx="2">
                  <c:v>BOUGIES DE DISTRACTION</c:v>
                </c:pt>
                <c:pt idx="3">
                  <c:v>CAPSTONE  </c:v>
                </c:pt>
                <c:pt idx="4">
                  <c:v>COLORADO</c:v>
                </c:pt>
                <c:pt idx="5">
                  <c:v>CRESCENT</c:v>
                </c:pt>
                <c:pt idx="6">
                  <c:v>EASYSPINE  </c:v>
                </c:pt>
                <c:pt idx="7">
                  <c:v>ENDORING</c:v>
                </c:pt>
                <c:pt idx="8">
                  <c:v>LEGACY</c:v>
                </c:pt>
                <c:pt idx="9">
                  <c:v>LONGITUDE</c:v>
                </c:pt>
                <c:pt idx="10">
                  <c:v>MAST  </c:v>
                </c:pt>
                <c:pt idx="11">
                  <c:v>MOBIDISC(PRET)</c:v>
                </c:pt>
                <c:pt idx="12">
                  <c:v>NEX-LINK  </c:v>
                </c:pt>
                <c:pt idx="13">
                  <c:v>ORACLE </c:v>
                </c:pt>
                <c:pt idx="14">
                  <c:v>PMI</c:v>
                </c:pt>
                <c:pt idx="15">
                  <c:v>QUADLEG</c:v>
                </c:pt>
                <c:pt idx="16">
                  <c:v>ROI-C</c:v>
                </c:pt>
                <c:pt idx="17">
                  <c:v>SOLERA</c:v>
                </c:pt>
                <c:pt idx="18">
                  <c:v>SOVEREING  </c:v>
                </c:pt>
                <c:pt idx="19">
                  <c:v>T-PAL (PRET) </c:v>
                </c:pt>
                <c:pt idx="20">
                  <c:v>TRIMLINE  </c:v>
                </c:pt>
                <c:pt idx="21">
                  <c:v>VERTEX (PRÊT)</c:v>
                </c:pt>
                <c:pt idx="22">
                  <c:v>VIPER</c:v>
                </c:pt>
                <c:pt idx="23">
                  <c:v>ZERO PVA (PRÊT)</c:v>
                </c:pt>
              </c:strCache>
            </c:strRef>
          </c:cat>
          <c:val>
            <c:numRef>
              <c:f>Feuil1!$C$187:$C$210</c:f>
              <c:numCache>
                <c:formatCode>General</c:formatCode>
                <c:ptCount val="24"/>
                <c:pt idx="0">
                  <c:v>14.6</c:v>
                </c:pt>
                <c:pt idx="1">
                  <c:v>20.8</c:v>
                </c:pt>
                <c:pt idx="2">
                  <c:v>18.399999999999999</c:v>
                </c:pt>
                <c:pt idx="3">
                  <c:v>17.3</c:v>
                </c:pt>
                <c:pt idx="4" formatCode="0.00">
                  <c:v>17.676923076923071</c:v>
                </c:pt>
                <c:pt idx="5" formatCode="0.00">
                  <c:v>15.47142857142857</c:v>
                </c:pt>
                <c:pt idx="6">
                  <c:v>19.850000000000001</c:v>
                </c:pt>
                <c:pt idx="7" formatCode="0.00">
                  <c:v>12.22857142857143</c:v>
                </c:pt>
                <c:pt idx="8" formatCode="0.00">
                  <c:v>16.0421052631579</c:v>
                </c:pt>
                <c:pt idx="9" formatCode="0.00">
                  <c:v>16.266666666666669</c:v>
                </c:pt>
                <c:pt idx="10">
                  <c:v>23.9</c:v>
                </c:pt>
                <c:pt idx="11">
                  <c:v>21.9</c:v>
                </c:pt>
                <c:pt idx="12">
                  <c:v>21</c:v>
                </c:pt>
                <c:pt idx="13">
                  <c:v>21.2</c:v>
                </c:pt>
                <c:pt idx="14">
                  <c:v>25.84</c:v>
                </c:pt>
                <c:pt idx="15" formatCode="0.00">
                  <c:v>15.508333333333329</c:v>
                </c:pt>
                <c:pt idx="16">
                  <c:v>19.2</c:v>
                </c:pt>
                <c:pt idx="17">
                  <c:v>16.425000000000001</c:v>
                </c:pt>
                <c:pt idx="18">
                  <c:v>19.8</c:v>
                </c:pt>
                <c:pt idx="19" formatCode="0.00">
                  <c:v>20.233333333333292</c:v>
                </c:pt>
                <c:pt idx="20">
                  <c:v>11.55</c:v>
                </c:pt>
                <c:pt idx="21">
                  <c:v>29.4</c:v>
                </c:pt>
                <c:pt idx="22" formatCode="0.00">
                  <c:v>17.166666666666671</c:v>
                </c:pt>
                <c:pt idx="23">
                  <c:v>22.45</c:v>
                </c:pt>
              </c:numCache>
            </c:numRef>
          </c:val>
          <c:extLst>
            <c:ext xmlns:c16="http://schemas.microsoft.com/office/drawing/2014/chart" uri="{C3380CC4-5D6E-409C-BE32-E72D297353CC}">
              <c16:uniqueId val="{00000001-DEDE-48C5-8F4A-DB49984FD787}"/>
            </c:ext>
          </c:extLst>
        </c:ser>
        <c:dLbls>
          <c:showLegendKey val="0"/>
          <c:showVal val="0"/>
          <c:showCatName val="0"/>
          <c:showSerName val="0"/>
          <c:showPercent val="0"/>
          <c:showBubbleSize val="0"/>
        </c:dLbls>
        <c:gapWidth val="150"/>
        <c:axId val="346142592"/>
        <c:axId val="346143152"/>
      </c:barChart>
      <c:catAx>
        <c:axId val="346142592"/>
        <c:scaling>
          <c:orientation val="minMax"/>
        </c:scaling>
        <c:delete val="0"/>
        <c:axPos val="l"/>
        <c:numFmt formatCode="General" sourceLinked="0"/>
        <c:majorTickMark val="out"/>
        <c:minorTickMark val="none"/>
        <c:tickLblPos val="nextTo"/>
        <c:crossAx val="346143152"/>
        <c:crosses val="autoZero"/>
        <c:auto val="1"/>
        <c:lblAlgn val="ctr"/>
        <c:lblOffset val="100"/>
        <c:noMultiLvlLbl val="0"/>
      </c:catAx>
      <c:valAx>
        <c:axId val="346143152"/>
        <c:scaling>
          <c:orientation val="minMax"/>
        </c:scaling>
        <c:delete val="0"/>
        <c:axPos val="b"/>
        <c:majorGridlines/>
        <c:numFmt formatCode="General" sourceLinked="1"/>
        <c:majorTickMark val="out"/>
        <c:minorTickMark val="none"/>
        <c:tickLblPos val="nextTo"/>
        <c:crossAx val="34614259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'Rép TS'!$B$27</c:f>
              <c:strCache>
                <c:ptCount val="1"/>
                <c:pt idx="0">
                  <c:v>très satisfaisant</c:v>
                </c:pt>
              </c:strCache>
            </c:strRef>
          </c:tx>
          <c:invertIfNegative val="0"/>
          <c:cat>
            <c:strRef>
              <c:f>'Rép TS'!$A$28:$A$32</c:f>
              <c:strCache>
                <c:ptCount val="5"/>
                <c:pt idx="0">
                  <c:v>Ergonomie de l'appareil</c:v>
                </c:pt>
                <c:pt idx="1">
                  <c:v>Utilisation du logiciel</c:v>
                </c:pt>
                <c:pt idx="2">
                  <c:v>Rangement des instruments</c:v>
                </c:pt>
                <c:pt idx="3">
                  <c:v>Reconnaissance des instruments</c:v>
                </c:pt>
                <c:pt idx="4">
                  <c:v>Instruments manquants</c:v>
                </c:pt>
              </c:strCache>
            </c:strRef>
          </c:cat>
          <c:val>
            <c:numRef>
              <c:f>'Rép TS'!$B$28:$B$32</c:f>
              <c:numCache>
                <c:formatCode>0.0%</c:formatCode>
                <c:ptCount val="5"/>
                <c:pt idx="0">
                  <c:v>0.39583333333333298</c:v>
                </c:pt>
                <c:pt idx="1">
                  <c:v>0.25</c:v>
                </c:pt>
                <c:pt idx="2">
                  <c:v>0.375</c:v>
                </c:pt>
                <c:pt idx="3">
                  <c:v>6.25E-2</c:v>
                </c:pt>
                <c:pt idx="4">
                  <c:v>0.25</c:v>
                </c:pt>
              </c:numCache>
            </c:numRef>
          </c:val>
          <c:extLst>
            <c:ext xmlns:c16="http://schemas.microsoft.com/office/drawing/2014/chart" uri="{C3380CC4-5D6E-409C-BE32-E72D297353CC}">
              <c16:uniqueId val="{00000000-0012-46F7-B342-D8154CD7F805}"/>
            </c:ext>
          </c:extLst>
        </c:ser>
        <c:ser>
          <c:idx val="1"/>
          <c:order val="1"/>
          <c:tx>
            <c:strRef>
              <c:f>'Rép TS'!$C$27</c:f>
              <c:strCache>
                <c:ptCount val="1"/>
                <c:pt idx="0">
                  <c:v>satisfaisant</c:v>
                </c:pt>
              </c:strCache>
            </c:strRef>
          </c:tx>
          <c:invertIfNegative val="0"/>
          <c:cat>
            <c:strRef>
              <c:f>'Rép TS'!$A$28:$A$32</c:f>
              <c:strCache>
                <c:ptCount val="5"/>
                <c:pt idx="0">
                  <c:v>Ergonomie de l'appareil</c:v>
                </c:pt>
                <c:pt idx="1">
                  <c:v>Utilisation du logiciel</c:v>
                </c:pt>
                <c:pt idx="2">
                  <c:v>Rangement des instruments</c:v>
                </c:pt>
                <c:pt idx="3">
                  <c:v>Reconnaissance des instruments</c:v>
                </c:pt>
                <c:pt idx="4">
                  <c:v>Instruments manquants</c:v>
                </c:pt>
              </c:strCache>
            </c:strRef>
          </c:cat>
          <c:val>
            <c:numRef>
              <c:f>'Rép TS'!$C$28:$C$32</c:f>
              <c:numCache>
                <c:formatCode>0.0%</c:formatCode>
                <c:ptCount val="5"/>
                <c:pt idx="0">
                  <c:v>0.54166666666666696</c:v>
                </c:pt>
                <c:pt idx="1">
                  <c:v>0.6875</c:v>
                </c:pt>
                <c:pt idx="2">
                  <c:v>0.625</c:v>
                </c:pt>
                <c:pt idx="3">
                  <c:v>0.75</c:v>
                </c:pt>
                <c:pt idx="4">
                  <c:v>0.625</c:v>
                </c:pt>
              </c:numCache>
            </c:numRef>
          </c:val>
          <c:extLst>
            <c:ext xmlns:c16="http://schemas.microsoft.com/office/drawing/2014/chart" uri="{C3380CC4-5D6E-409C-BE32-E72D297353CC}">
              <c16:uniqueId val="{00000001-0012-46F7-B342-D8154CD7F805}"/>
            </c:ext>
          </c:extLst>
        </c:ser>
        <c:ser>
          <c:idx val="2"/>
          <c:order val="2"/>
          <c:tx>
            <c:strRef>
              <c:f>'Rép TS'!$D$27</c:f>
              <c:strCache>
                <c:ptCount val="1"/>
                <c:pt idx="0">
                  <c:v>peu satisfaisant</c:v>
                </c:pt>
              </c:strCache>
            </c:strRef>
          </c:tx>
          <c:invertIfNegative val="0"/>
          <c:cat>
            <c:strRef>
              <c:f>'Rép TS'!$A$28:$A$32</c:f>
              <c:strCache>
                <c:ptCount val="5"/>
                <c:pt idx="0">
                  <c:v>Ergonomie de l'appareil</c:v>
                </c:pt>
                <c:pt idx="1">
                  <c:v>Utilisation du logiciel</c:v>
                </c:pt>
                <c:pt idx="2">
                  <c:v>Rangement des instruments</c:v>
                </c:pt>
                <c:pt idx="3">
                  <c:v>Reconnaissance des instruments</c:v>
                </c:pt>
                <c:pt idx="4">
                  <c:v>Instruments manquants</c:v>
                </c:pt>
              </c:strCache>
            </c:strRef>
          </c:cat>
          <c:val>
            <c:numRef>
              <c:f>'Rép TS'!$D$28:$D$32</c:f>
              <c:numCache>
                <c:formatCode>0.0%</c:formatCode>
                <c:ptCount val="5"/>
                <c:pt idx="0">
                  <c:v>9.375E-2</c:v>
                </c:pt>
                <c:pt idx="1">
                  <c:v>8.3333333333333301E-2</c:v>
                </c:pt>
                <c:pt idx="2">
                  <c:v>0</c:v>
                </c:pt>
                <c:pt idx="3">
                  <c:v>0.1875</c:v>
                </c:pt>
                <c:pt idx="4">
                  <c:v>6.25E-2</c:v>
                </c:pt>
              </c:numCache>
            </c:numRef>
          </c:val>
          <c:extLst>
            <c:ext xmlns:c16="http://schemas.microsoft.com/office/drawing/2014/chart" uri="{C3380CC4-5D6E-409C-BE32-E72D297353CC}">
              <c16:uniqueId val="{00000002-0012-46F7-B342-D8154CD7F805}"/>
            </c:ext>
          </c:extLst>
        </c:ser>
        <c:ser>
          <c:idx val="3"/>
          <c:order val="3"/>
          <c:tx>
            <c:strRef>
              <c:f>'Rép TS'!$E$27</c:f>
              <c:strCache>
                <c:ptCount val="1"/>
                <c:pt idx="0">
                  <c:v>insatisfaisant</c:v>
                </c:pt>
              </c:strCache>
            </c:strRef>
          </c:tx>
          <c:invertIfNegative val="0"/>
          <c:cat>
            <c:strRef>
              <c:f>'Rép TS'!$A$28:$A$32</c:f>
              <c:strCache>
                <c:ptCount val="5"/>
                <c:pt idx="0">
                  <c:v>Ergonomie de l'appareil</c:v>
                </c:pt>
                <c:pt idx="1">
                  <c:v>Utilisation du logiciel</c:v>
                </c:pt>
                <c:pt idx="2">
                  <c:v>Rangement des instruments</c:v>
                </c:pt>
                <c:pt idx="3">
                  <c:v>Reconnaissance des instruments</c:v>
                </c:pt>
                <c:pt idx="4">
                  <c:v>Instruments manquants</c:v>
                </c:pt>
              </c:strCache>
            </c:strRef>
          </c:cat>
          <c:val>
            <c:numRef>
              <c:f>'Rép TS'!$E$28:$E$32</c:f>
              <c:numCache>
                <c:formatCode>0.0%</c:formatCode>
                <c:ptCount val="5"/>
                <c:pt idx="0">
                  <c:v>0</c:v>
                </c:pt>
                <c:pt idx="1">
                  <c:v>0</c:v>
                </c:pt>
                <c:pt idx="2">
                  <c:v>0</c:v>
                </c:pt>
                <c:pt idx="3">
                  <c:v>0</c:v>
                </c:pt>
                <c:pt idx="4">
                  <c:v>0</c:v>
                </c:pt>
              </c:numCache>
            </c:numRef>
          </c:val>
          <c:extLst>
            <c:ext xmlns:c16="http://schemas.microsoft.com/office/drawing/2014/chart" uri="{C3380CC4-5D6E-409C-BE32-E72D297353CC}">
              <c16:uniqueId val="{00000003-0012-46F7-B342-D8154CD7F805}"/>
            </c:ext>
          </c:extLst>
        </c:ser>
        <c:dLbls>
          <c:showLegendKey val="0"/>
          <c:showVal val="0"/>
          <c:showCatName val="0"/>
          <c:showSerName val="0"/>
          <c:showPercent val="0"/>
          <c:showBubbleSize val="0"/>
        </c:dLbls>
        <c:gapWidth val="150"/>
        <c:axId val="346147632"/>
        <c:axId val="325643392"/>
      </c:barChart>
      <c:catAx>
        <c:axId val="346147632"/>
        <c:scaling>
          <c:orientation val="minMax"/>
        </c:scaling>
        <c:delete val="0"/>
        <c:axPos val="b"/>
        <c:numFmt formatCode="General" sourceLinked="0"/>
        <c:majorTickMark val="out"/>
        <c:minorTickMark val="none"/>
        <c:tickLblPos val="nextTo"/>
        <c:crossAx val="325643392"/>
        <c:crosses val="autoZero"/>
        <c:auto val="1"/>
        <c:lblAlgn val="ctr"/>
        <c:lblOffset val="100"/>
        <c:noMultiLvlLbl val="0"/>
      </c:catAx>
      <c:valAx>
        <c:axId val="325643392"/>
        <c:scaling>
          <c:orientation val="minMax"/>
        </c:scaling>
        <c:delete val="0"/>
        <c:axPos val="l"/>
        <c:majorGridlines/>
        <c:numFmt formatCode="0.0%" sourceLinked="1"/>
        <c:majorTickMark val="out"/>
        <c:minorTickMark val="none"/>
        <c:tickLblPos val="nextTo"/>
        <c:crossAx val="3461476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'Rép bloc'!$B$23</c:f>
              <c:strCache>
                <c:ptCount val="1"/>
                <c:pt idx="0">
                  <c:v>très satisfaisant</c:v>
                </c:pt>
              </c:strCache>
            </c:strRef>
          </c:tx>
          <c:invertIfNegative val="0"/>
          <c:cat>
            <c:strRef>
              <c:f>'Rép bloc'!$A$24:$A$28</c:f>
              <c:strCache>
                <c:ptCount val="5"/>
                <c:pt idx="0">
                  <c:v>Ergonomie de l'appareil</c:v>
                </c:pt>
                <c:pt idx="1">
                  <c:v>Utilisation du logiciel</c:v>
                </c:pt>
                <c:pt idx="2">
                  <c:v>Rangement des instruments</c:v>
                </c:pt>
                <c:pt idx="3">
                  <c:v>Reconnaissance des instruments</c:v>
                </c:pt>
                <c:pt idx="4">
                  <c:v>Instruments manquants</c:v>
                </c:pt>
              </c:strCache>
            </c:strRef>
          </c:cat>
          <c:val>
            <c:numRef>
              <c:f>'Rép bloc'!$B$24:$B$28</c:f>
              <c:numCache>
                <c:formatCode>0.0%</c:formatCode>
                <c:ptCount val="5"/>
                <c:pt idx="0">
                  <c:v>0.11111111111111099</c:v>
                </c:pt>
                <c:pt idx="1">
                  <c:v>0.22222222222222199</c:v>
                </c:pt>
                <c:pt idx="2">
                  <c:v>0.22222222222222199</c:v>
                </c:pt>
                <c:pt idx="3">
                  <c:v>0</c:v>
                </c:pt>
                <c:pt idx="4">
                  <c:v>0.11111111111111099</c:v>
                </c:pt>
              </c:numCache>
            </c:numRef>
          </c:val>
          <c:extLst>
            <c:ext xmlns:c16="http://schemas.microsoft.com/office/drawing/2014/chart" uri="{C3380CC4-5D6E-409C-BE32-E72D297353CC}">
              <c16:uniqueId val="{00000000-DAE7-4059-9BE7-8C0FA8FC64D3}"/>
            </c:ext>
          </c:extLst>
        </c:ser>
        <c:ser>
          <c:idx val="1"/>
          <c:order val="1"/>
          <c:tx>
            <c:strRef>
              <c:f>'Rép bloc'!$C$23</c:f>
              <c:strCache>
                <c:ptCount val="1"/>
                <c:pt idx="0">
                  <c:v>satisfaisant</c:v>
                </c:pt>
              </c:strCache>
            </c:strRef>
          </c:tx>
          <c:invertIfNegative val="0"/>
          <c:cat>
            <c:strRef>
              <c:f>'Rép bloc'!$A$24:$A$28</c:f>
              <c:strCache>
                <c:ptCount val="5"/>
                <c:pt idx="0">
                  <c:v>Ergonomie de l'appareil</c:v>
                </c:pt>
                <c:pt idx="1">
                  <c:v>Utilisation du logiciel</c:v>
                </c:pt>
                <c:pt idx="2">
                  <c:v>Rangement des instruments</c:v>
                </c:pt>
                <c:pt idx="3">
                  <c:v>Reconnaissance des instruments</c:v>
                </c:pt>
                <c:pt idx="4">
                  <c:v>Instruments manquants</c:v>
                </c:pt>
              </c:strCache>
            </c:strRef>
          </c:cat>
          <c:val>
            <c:numRef>
              <c:f>'Rép bloc'!$C$24:$C$28</c:f>
              <c:numCache>
                <c:formatCode>0.0%</c:formatCode>
                <c:ptCount val="5"/>
                <c:pt idx="0">
                  <c:v>0.85185185185185197</c:v>
                </c:pt>
                <c:pt idx="1">
                  <c:v>0.86111111111111105</c:v>
                </c:pt>
                <c:pt idx="2">
                  <c:v>0.77777777777777801</c:v>
                </c:pt>
                <c:pt idx="3">
                  <c:v>0.88888888888888895</c:v>
                </c:pt>
                <c:pt idx="4">
                  <c:v>0.77777777777777801</c:v>
                </c:pt>
              </c:numCache>
            </c:numRef>
          </c:val>
          <c:extLst>
            <c:ext xmlns:c16="http://schemas.microsoft.com/office/drawing/2014/chart" uri="{C3380CC4-5D6E-409C-BE32-E72D297353CC}">
              <c16:uniqueId val="{00000001-DAE7-4059-9BE7-8C0FA8FC64D3}"/>
            </c:ext>
          </c:extLst>
        </c:ser>
        <c:ser>
          <c:idx val="2"/>
          <c:order val="2"/>
          <c:tx>
            <c:strRef>
              <c:f>'Rép bloc'!$D$23</c:f>
              <c:strCache>
                <c:ptCount val="1"/>
                <c:pt idx="0">
                  <c:v>peu satisfaisant</c:v>
                </c:pt>
              </c:strCache>
            </c:strRef>
          </c:tx>
          <c:invertIfNegative val="0"/>
          <c:cat>
            <c:strRef>
              <c:f>'Rép bloc'!$A$24:$A$28</c:f>
              <c:strCache>
                <c:ptCount val="5"/>
                <c:pt idx="0">
                  <c:v>Ergonomie de l'appareil</c:v>
                </c:pt>
                <c:pt idx="1">
                  <c:v>Utilisation du logiciel</c:v>
                </c:pt>
                <c:pt idx="2">
                  <c:v>Rangement des instruments</c:v>
                </c:pt>
                <c:pt idx="3">
                  <c:v>Reconnaissance des instruments</c:v>
                </c:pt>
                <c:pt idx="4">
                  <c:v>Instruments manquants</c:v>
                </c:pt>
              </c:strCache>
            </c:strRef>
          </c:cat>
          <c:val>
            <c:numRef>
              <c:f>'Rép bloc'!$D$24:$D$28</c:f>
              <c:numCache>
                <c:formatCode>0.0%</c:formatCode>
                <c:ptCount val="5"/>
                <c:pt idx="0">
                  <c:v>0.33333333333333298</c:v>
                </c:pt>
                <c:pt idx="1">
                  <c:v>0.11111111111111099</c:v>
                </c:pt>
                <c:pt idx="2">
                  <c:v>0</c:v>
                </c:pt>
                <c:pt idx="3">
                  <c:v>0.11111111111111099</c:v>
                </c:pt>
                <c:pt idx="4">
                  <c:v>0.11111111111111099</c:v>
                </c:pt>
              </c:numCache>
            </c:numRef>
          </c:val>
          <c:extLst>
            <c:ext xmlns:c16="http://schemas.microsoft.com/office/drawing/2014/chart" uri="{C3380CC4-5D6E-409C-BE32-E72D297353CC}">
              <c16:uniqueId val="{00000002-DAE7-4059-9BE7-8C0FA8FC64D3}"/>
            </c:ext>
          </c:extLst>
        </c:ser>
        <c:ser>
          <c:idx val="3"/>
          <c:order val="3"/>
          <c:tx>
            <c:strRef>
              <c:f>'Rép bloc'!$E$23</c:f>
              <c:strCache>
                <c:ptCount val="1"/>
                <c:pt idx="0">
                  <c:v>insatisfaisant</c:v>
                </c:pt>
              </c:strCache>
            </c:strRef>
          </c:tx>
          <c:invertIfNegative val="0"/>
          <c:cat>
            <c:strRef>
              <c:f>'Rép bloc'!$A$24:$A$28</c:f>
              <c:strCache>
                <c:ptCount val="5"/>
                <c:pt idx="0">
                  <c:v>Ergonomie de l'appareil</c:v>
                </c:pt>
                <c:pt idx="1">
                  <c:v>Utilisation du logiciel</c:v>
                </c:pt>
                <c:pt idx="2">
                  <c:v>Rangement des instruments</c:v>
                </c:pt>
                <c:pt idx="3">
                  <c:v>Reconnaissance des instruments</c:v>
                </c:pt>
                <c:pt idx="4">
                  <c:v>Instruments manquants</c:v>
                </c:pt>
              </c:strCache>
            </c:strRef>
          </c:cat>
          <c:val>
            <c:numRef>
              <c:f>'Rép bloc'!$E$24:$E$28</c:f>
              <c:numCache>
                <c:formatCode>0.0%</c:formatCode>
                <c:ptCount val="5"/>
                <c:pt idx="0">
                  <c:v>0</c:v>
                </c:pt>
                <c:pt idx="1">
                  <c:v>0</c:v>
                </c:pt>
                <c:pt idx="2">
                  <c:v>0</c:v>
                </c:pt>
                <c:pt idx="3">
                  <c:v>0</c:v>
                </c:pt>
                <c:pt idx="4">
                  <c:v>0</c:v>
                </c:pt>
              </c:numCache>
            </c:numRef>
          </c:val>
          <c:extLst>
            <c:ext xmlns:c16="http://schemas.microsoft.com/office/drawing/2014/chart" uri="{C3380CC4-5D6E-409C-BE32-E72D297353CC}">
              <c16:uniqueId val="{00000003-DAE7-4059-9BE7-8C0FA8FC64D3}"/>
            </c:ext>
          </c:extLst>
        </c:ser>
        <c:dLbls>
          <c:showLegendKey val="0"/>
          <c:showVal val="0"/>
          <c:showCatName val="0"/>
          <c:showSerName val="0"/>
          <c:showPercent val="0"/>
          <c:showBubbleSize val="0"/>
        </c:dLbls>
        <c:gapWidth val="150"/>
        <c:axId val="325641712"/>
        <c:axId val="345446112"/>
      </c:barChart>
      <c:catAx>
        <c:axId val="325641712"/>
        <c:scaling>
          <c:orientation val="minMax"/>
        </c:scaling>
        <c:delete val="0"/>
        <c:axPos val="b"/>
        <c:numFmt formatCode="General" sourceLinked="0"/>
        <c:majorTickMark val="out"/>
        <c:minorTickMark val="none"/>
        <c:tickLblPos val="nextTo"/>
        <c:crossAx val="345446112"/>
        <c:crosses val="autoZero"/>
        <c:auto val="1"/>
        <c:lblAlgn val="ctr"/>
        <c:lblOffset val="100"/>
        <c:noMultiLvlLbl val="0"/>
      </c:catAx>
      <c:valAx>
        <c:axId val="345446112"/>
        <c:scaling>
          <c:orientation val="minMax"/>
        </c:scaling>
        <c:delete val="0"/>
        <c:axPos val="l"/>
        <c:majorGridlines/>
        <c:numFmt formatCode="0.0%" sourceLinked="1"/>
        <c:majorTickMark val="out"/>
        <c:minorTickMark val="none"/>
        <c:tickLblPos val="nextTo"/>
        <c:crossAx val="325641712"/>
        <c:crosses val="autoZero"/>
        <c:crossBetween val="between"/>
      </c:valAx>
    </c:plotArea>
    <c:legend>
      <c:legendPos val="r"/>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0.70968</cdr:x>
      <cdr:y>0.13846</cdr:y>
    </cdr:from>
    <cdr:to>
      <cdr:x>0.96774</cdr:x>
      <cdr:y>0.4</cdr:y>
    </cdr:to>
    <cdr:sp macro="" textlink="">
      <cdr:nvSpPr>
        <cdr:cNvPr id="2" name="ZoneTexte 1"/>
        <cdr:cNvSpPr txBox="1"/>
      </cdr:nvSpPr>
      <cdr:spPr>
        <a:xfrm xmlns:a="http://schemas.openxmlformats.org/drawingml/2006/main">
          <a:off x="3168364" y="648065"/>
          <a:ext cx="1152116" cy="1224143"/>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fr-FR" sz="1400" b="1" dirty="0" smtClean="0">
              <a:solidFill>
                <a:schemeClr val="accent4"/>
              </a:solidFill>
            </a:rPr>
            <a:t>Project OR Nurse: longer time </a:t>
          </a:r>
          <a:r>
            <a:rPr lang="fr-FR" sz="1400" b="1" u="sng" dirty="0" smtClean="0">
              <a:solidFill>
                <a:schemeClr val="accent5"/>
              </a:solidFill>
            </a:rPr>
            <a:t>WITHOUT</a:t>
          </a:r>
          <a:r>
            <a:rPr dirty="0" smtClean="0"/>
            <a:t> </a:t>
          </a:r>
          <a:r>
            <a:rPr lang="fr-FR" sz="1400" b="1" dirty="0" smtClean="0">
              <a:solidFill>
                <a:schemeClr val="accent4"/>
              </a:solidFill>
            </a:rPr>
            <a:t>Ancitrak® </a:t>
          </a:r>
          <a:endParaRPr lang="en-GB" sz="1400" b="1" dirty="0">
            <a:solidFill>
              <a:schemeClr val="accent4"/>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B0139D-2075-4EBD-8FF4-65690CB7C218}" type="datetimeFigureOut">
              <a:rPr lang="fr-FR" smtClean="0"/>
              <a:t>07/10/2015</a:t>
            </a:fld>
            <a:endParaRPr lang="en-GB"/>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AF94B0-D153-4032-B5CC-94997CB214CD}" type="slidenum">
              <a:rPr lang="fr-FR" smtClean="0"/>
              <a:t>‹#›</a:t>
            </a:fld>
            <a:endParaRPr lang="en-GB"/>
          </a:p>
        </p:txBody>
      </p:sp>
    </p:spTree>
    <p:extLst>
      <p:ext uri="{BB962C8B-B14F-4D97-AF65-F5344CB8AC3E}">
        <p14:creationId xmlns:p14="http://schemas.microsoft.com/office/powerpoint/2010/main" val="2404865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DCF44-4892-B845-A609-55BF45F47E68}" type="datetimeFigureOut">
              <a:rPr lang="fr-FR" smtClean="0"/>
              <a:t>07/10/2015</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3EB33-94CA-EF42-99D1-07DDEFD559F7}" type="slidenum">
              <a:rPr lang="fr-FR" smtClean="0"/>
              <a:t>‹#›</a:t>
            </a:fld>
            <a:endParaRPr lang="en-GB"/>
          </a:p>
        </p:txBody>
      </p:sp>
    </p:spTree>
    <p:extLst>
      <p:ext uri="{BB962C8B-B14F-4D97-AF65-F5344CB8AC3E}">
        <p14:creationId xmlns:p14="http://schemas.microsoft.com/office/powerpoint/2010/main" val="20561284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Hello,</a:t>
            </a:r>
          </a:p>
          <a:p>
            <a:r>
              <a:rPr dirty="0" smtClean="0"/>
              <a:t>First of all, I would like to thank the organisers for allowing me to present this work to explain the benefits of using the Ancitrak® ancillaries reprocessing tool in the sterilisation </a:t>
            </a:r>
            <a:r>
              <a:rPr lang="fr-FR" sz="1200" dirty="0" smtClean="0"/>
              <a:t>process in a major</a:t>
            </a:r>
            <a:r>
              <a:rPr dirty="0" smtClean="0"/>
              <a:t> hospital, namely the University Hospital (CHRU) in Lille.</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1</a:t>
            </a:fld>
            <a:endParaRPr lang="en-GB"/>
          </a:p>
        </p:txBody>
      </p:sp>
    </p:spTree>
    <p:extLst>
      <p:ext uri="{BB962C8B-B14F-4D97-AF65-F5344CB8AC3E}">
        <p14:creationId xmlns:p14="http://schemas.microsoft.com/office/powerpoint/2010/main" val="360609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If there are a number of identical instruments, the line in the diagram remains orange until the full quantity has been reached. When the quantity validated is equal to the theoretical quantity, the line turns green.</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10</a:t>
            </a:fld>
            <a:endParaRPr lang="en-GB"/>
          </a:p>
        </p:txBody>
      </p:sp>
    </p:spTree>
    <p:extLst>
      <p:ext uri="{BB962C8B-B14F-4D97-AF65-F5344CB8AC3E}">
        <p14:creationId xmlns:p14="http://schemas.microsoft.com/office/powerpoint/2010/main" val="2658410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If the quantity validated is greater than the quantity recorded, the line turns yellow to warn the operator.</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11</a:t>
            </a:fld>
            <a:endParaRPr lang="en-GB"/>
          </a:p>
        </p:txBody>
      </p:sp>
    </p:spTree>
    <p:extLst>
      <p:ext uri="{BB962C8B-B14F-4D97-AF65-F5344CB8AC3E}">
        <p14:creationId xmlns:p14="http://schemas.microsoft.com/office/powerpoint/2010/main" val="691082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Once the full tray is complete, all the lines and dots are green.</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12</a:t>
            </a:fld>
            <a:endParaRPr lang="en-GB"/>
          </a:p>
        </p:txBody>
      </p:sp>
    </p:spTree>
    <p:extLst>
      <p:ext uri="{BB962C8B-B14F-4D97-AF65-F5344CB8AC3E}">
        <p14:creationId xmlns:p14="http://schemas.microsoft.com/office/powerpoint/2010/main" val="662513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The pilot study I am going to present ran for 6 months at the Lille CHRU in collaboration with UNIHA.</a:t>
            </a:r>
          </a:p>
          <a:p>
            <a:r>
              <a:rPr dirty="0" smtClean="0"/>
              <a:t>A qualified OR Nurse dedicated to the project monitored ancillaries on long and short term loan to the neurosurgery OR.</a:t>
            </a:r>
          </a:p>
          <a:p>
            <a:r>
              <a:rPr dirty="0" smtClean="0"/>
              <a:t>The pilot included both sterilisation and the OR.</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13</a:t>
            </a:fld>
            <a:endParaRPr lang="en-GB"/>
          </a:p>
        </p:txBody>
      </p:sp>
    </p:spTree>
    <p:extLst>
      <p:ext uri="{BB962C8B-B14F-4D97-AF65-F5344CB8AC3E}">
        <p14:creationId xmlns:p14="http://schemas.microsoft.com/office/powerpoint/2010/main" val="2725580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At the Lille CHRU, traceability by individual instrument using a data matrix code is carried out in 2 steps: </a:t>
            </a:r>
          </a:p>
          <a:p>
            <a:pPr marL="0" marR="0" indent="0" algn="l" defTabSz="457200" rtl="0" eaLnBrk="1" fontAlgn="auto" latinLnBrk="0" hangingPunct="1">
              <a:lnSpc>
                <a:spcPct val="100000"/>
              </a:lnSpc>
              <a:spcBef>
                <a:spcPts val="0"/>
              </a:spcBef>
              <a:spcAft>
                <a:spcPts val="0"/>
              </a:spcAft>
              <a:buClrTx/>
              <a:buSzTx/>
              <a:buFontTx/>
              <a:buNone/>
              <a:tabLst/>
              <a:defRPr/>
            </a:pPr>
            <a:r>
              <a:rPr dirty="0" smtClean="0"/>
              <a:t>During reprocessing at the sterilisation stage</a:t>
            </a:r>
            <a:endParaRPr lang="en-GB" dirty="0" smtClean="0"/>
          </a:p>
          <a:p>
            <a:r>
              <a:rPr dirty="0" smtClean="0"/>
              <a:t>and also in the operating theatres where the procedure trays are pre-reprocessed before going to sterilisation</a:t>
            </a:r>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14</a:t>
            </a:fld>
            <a:endParaRPr lang="en-GB"/>
          </a:p>
        </p:txBody>
      </p:sp>
    </p:spTree>
    <p:extLst>
      <p:ext uri="{BB962C8B-B14F-4D97-AF65-F5344CB8AC3E}">
        <p14:creationId xmlns:p14="http://schemas.microsoft.com/office/powerpoint/2010/main" val="2410995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The ancillaries are delivered to the pharmacy. They are then sent to the OR where the OR Nurses check the equipment and the detailed contents description sheets for the trays.</a:t>
            </a:r>
            <a:endParaRPr lang="en-GB" dirty="0" smtClean="0"/>
          </a:p>
          <a:p>
            <a:r>
              <a:rPr dirty="0" smtClean="0"/>
              <a:t>After this, the two channels for the one-off loans and the ancillaries on consignment diverge.</a:t>
            </a:r>
          </a:p>
          <a:p>
            <a:r>
              <a:rPr dirty="0" smtClean="0"/>
              <a:t>The ancillaries on consignment are entered into the AdvanceSté® traceability programme by the Qualified Sterilisation Nurses and then reprocessed using the programme by the Sterilisation Technicians.</a:t>
            </a:r>
          </a:p>
          <a:p>
            <a:r>
              <a:rPr dirty="0" smtClean="0"/>
              <a:t>The ancillaries on short term loan, however, are reprocessed using the hard copy sheets after verification by the Qualified Sterilisation Nurses.</a:t>
            </a:r>
          </a:p>
          <a:p>
            <a:endParaRPr lang="en-GB" baseline="0" dirty="0" smtClean="0"/>
          </a:p>
          <a:p>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15</a:t>
            </a:fld>
            <a:endParaRPr lang="en-GB"/>
          </a:p>
        </p:txBody>
      </p:sp>
    </p:spTree>
    <p:extLst>
      <p:ext uri="{BB962C8B-B14F-4D97-AF65-F5344CB8AC3E}">
        <p14:creationId xmlns:p14="http://schemas.microsoft.com/office/powerpoint/2010/main" val="198373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Here is the screen for the AdvanceSté® programme. Each line corresponds to an instrument with its name, reference and the quantity. The photo of the tray and the instrument appears at the bottom of the screen. </a:t>
            </a:r>
          </a:p>
          <a:p>
            <a:r>
              <a:rPr dirty="0" smtClean="0"/>
              <a:t>For unetched devices, they are ticked off manually using the boxes on the of the screen.</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16</a:t>
            </a:fld>
            <a:endParaRPr lang="en-GB"/>
          </a:p>
        </p:txBody>
      </p:sp>
    </p:spTree>
    <p:extLst>
      <p:ext uri="{BB962C8B-B14F-4D97-AF65-F5344CB8AC3E}">
        <p14:creationId xmlns:p14="http://schemas.microsoft.com/office/powerpoint/2010/main" val="390227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For the hard copy version, the name and reference of the instrument, and quantity, are in the diagram. There is only one full photo of the procedure tray.</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17</a:t>
            </a:fld>
            <a:endParaRPr lang="en-GB"/>
          </a:p>
        </p:txBody>
      </p:sp>
    </p:spTree>
    <p:extLst>
      <p:ext uri="{BB962C8B-B14F-4D97-AF65-F5344CB8AC3E}">
        <p14:creationId xmlns:p14="http://schemas.microsoft.com/office/powerpoint/2010/main" val="3068141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dirty="0" smtClean="0"/>
              <a:t>The objective of the pilot is to assess the benefits of using </a:t>
            </a:r>
            <a:r>
              <a:rPr lang="fr-FR" sz="1200" dirty="0" smtClean="0"/>
              <a:t>Ancitrak® in the operating theatre and for sterilisation as a tool to enhance</a:t>
            </a:r>
            <a:r>
              <a:rPr dirty="0" smtClean="0"/>
              <a:t> the traceability of unetched ancillaries on short and long term loan.</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t>The expected benefits are partly qualitative: health safety with traceability by individual instrument for unetched medical devices, guaranteed patient care thanks to the completeness of procedure trays and the availability of an inventory undisputed by the supplier.</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aseline="0" dirty="0" smtClean="0"/>
              <a:t>Also, quantitative benefits in terms of reprocessing time and recognition rates for the instruments.</a:t>
            </a:r>
            <a:endParaRPr lang="en-GB" sz="1200" dirty="0" smtClean="0"/>
          </a:p>
          <a:p>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18</a:t>
            </a:fld>
            <a:endParaRPr lang="en-GB"/>
          </a:p>
        </p:txBody>
      </p:sp>
    </p:spTree>
    <p:extLst>
      <p:ext uri="{BB962C8B-B14F-4D97-AF65-F5344CB8AC3E}">
        <p14:creationId xmlns:p14="http://schemas.microsoft.com/office/powerpoint/2010/main" val="1865631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The first phase involved the project OR Nurse learning how to use the Ancitrak® programme for neurosurgery ancillaries.</a:t>
            </a:r>
          </a:p>
          <a:p>
            <a:r>
              <a:rPr dirty="0" smtClean="0"/>
              <a:t>The second phase involved the assessment by the project OR Nurse and the Sterilisation Technicians of procedure tray reprocessing in the sterilisation stage. </a:t>
            </a:r>
          </a:p>
          <a:p>
            <a:r>
              <a:rPr dirty="0" smtClean="0"/>
              <a:t>The parameters assessed were the reprocessing times and recognition rates for the medical devices</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19</a:t>
            </a:fld>
            <a:endParaRPr lang="en-GB"/>
          </a:p>
        </p:txBody>
      </p:sp>
    </p:spTree>
    <p:extLst>
      <p:ext uri="{BB962C8B-B14F-4D97-AF65-F5344CB8AC3E}">
        <p14:creationId xmlns:p14="http://schemas.microsoft.com/office/powerpoint/2010/main" val="346024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Traceability of individual instruments has been put in place for all the procedure trays in Lille CHRU. However, certain medical devices cannot be etched. For these, full traceability of each instrument is not possible and this causes specific risks. This is the case for ancillary instrument trays.</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2</a:t>
            </a:fld>
            <a:endParaRPr lang="en-GB"/>
          </a:p>
        </p:txBody>
      </p:sp>
    </p:spTree>
    <p:extLst>
      <p:ext uri="{BB962C8B-B14F-4D97-AF65-F5344CB8AC3E}">
        <p14:creationId xmlns:p14="http://schemas.microsoft.com/office/powerpoint/2010/main" val="3767045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Firstly, recording of the procedure trays as outlined above. This step is carried out only once when a new tray is introduced.</a:t>
            </a:r>
          </a:p>
          <a:p>
            <a:r>
              <a:rPr dirty="0" smtClean="0"/>
              <a:t>102 different short and long term loan ancillaries were entered. It should be noted that about 75% of these trays did not contain implants</a:t>
            </a:r>
            <a:endParaRPr lang="en-GB" baseline="0" dirty="0" smtClean="0"/>
          </a:p>
          <a:p>
            <a:r>
              <a:rPr dirty="0" smtClean="0"/>
              <a:t>The average recognition rate for the instruments was 89%.</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20</a:t>
            </a:fld>
            <a:endParaRPr lang="en-GB"/>
          </a:p>
        </p:txBody>
      </p:sp>
    </p:spTree>
    <p:extLst>
      <p:ext uri="{BB962C8B-B14F-4D97-AF65-F5344CB8AC3E}">
        <p14:creationId xmlns:p14="http://schemas.microsoft.com/office/powerpoint/2010/main" val="262022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This first phase of programming made it possible to improve the programme by reviewing the ergonomics of the device and instrument recognition.</a:t>
            </a:r>
          </a:p>
          <a:p>
            <a:r>
              <a:rPr dirty="0" smtClean="0"/>
              <a:t>These improvements were continuous throughout the pilot study.</a:t>
            </a:r>
          </a:p>
          <a:p>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21</a:t>
            </a:fld>
            <a:endParaRPr lang="en-GB"/>
          </a:p>
        </p:txBody>
      </p:sp>
    </p:spTree>
    <p:extLst>
      <p:ext uri="{BB962C8B-B14F-4D97-AF65-F5344CB8AC3E}">
        <p14:creationId xmlns:p14="http://schemas.microsoft.com/office/powerpoint/2010/main" val="3427022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The second step for processing procedure trays at the sterilisation stage involved two parts.</a:t>
            </a:r>
            <a:r>
              <a:t/>
            </a:r>
            <a:br/>
            <a:r>
              <a:rPr dirty="0" smtClean="0"/>
              <a:t>40 Technicians were informed and trained on the tool. 18 of them were then timed during reprocessing with and without Ancitrak®, in other words for normal reprocessing with either the AdvanceSté® programme or the hard copy version.</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22</a:t>
            </a:fld>
            <a:endParaRPr lang="en-GB"/>
          </a:p>
        </p:txBody>
      </p:sp>
    </p:spTree>
    <p:extLst>
      <p:ext uri="{BB962C8B-B14F-4D97-AF65-F5344CB8AC3E}">
        <p14:creationId xmlns:p14="http://schemas.microsoft.com/office/powerpoint/2010/main" val="707002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When discovering how to use the tool, there is quite a difference in the time taken for reprocessing by the project OR Nurse (in dark purple) and by the Sterilisation Technicians.</a:t>
            </a:r>
          </a:p>
          <a:p>
            <a:r>
              <a:rPr dirty="0" smtClean="0"/>
              <a:t>These differences are related to the type of procedure tray being reprocessed.</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23</a:t>
            </a:fld>
            <a:endParaRPr lang="en-GB"/>
          </a:p>
        </p:txBody>
      </p:sp>
    </p:spTree>
    <p:extLst>
      <p:ext uri="{BB962C8B-B14F-4D97-AF65-F5344CB8AC3E}">
        <p14:creationId xmlns:p14="http://schemas.microsoft.com/office/powerpoint/2010/main" val="3535918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Using Ancitrak® resulted in productivity gains with reduced reprocessing time for about 70% of ancillaries.</a:t>
            </a:r>
          </a:p>
          <a:p>
            <a:r>
              <a:rPr dirty="0" smtClean="0"/>
              <a:t>The more complex the box, the more significant the time saving was.</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24</a:t>
            </a:fld>
            <a:endParaRPr lang="en-GB"/>
          </a:p>
        </p:txBody>
      </p:sp>
    </p:spTree>
    <p:extLst>
      <p:ext uri="{BB962C8B-B14F-4D97-AF65-F5344CB8AC3E}">
        <p14:creationId xmlns:p14="http://schemas.microsoft.com/office/powerpoint/2010/main" val="3527562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When comparing reprocessing times with and without Ancitrak®, the times vary according to the type of tray.</a:t>
            </a:r>
            <a:r>
              <a:rPr dirty="0"/>
              <a:t/>
            </a:r>
            <a:br>
              <a:rPr dirty="0"/>
            </a:br>
            <a:r>
              <a:rPr dirty="0" smtClean="0"/>
              <a:t>The average reprocessing time is longer with Ancitrak® for the Sterilisation Technicians, whereas the opposite is true for the project OR Nurse</a:t>
            </a:r>
            <a:r>
              <a:rPr dirty="0" smtClean="0"/>
              <a:t>.</a:t>
            </a:r>
            <a:endParaRPr lang="fr-FR" dirty="0" smtClean="0"/>
          </a:p>
          <a:p>
            <a:endParaRPr lang="fr-FR" dirty="0" smtClean="0"/>
          </a:p>
          <a:p>
            <a:endParaRPr lang="fr-FR" dirty="0" smtClean="0"/>
          </a:p>
          <a:p>
            <a:r>
              <a:rPr lang="fr-FR" dirty="0" smtClean="0"/>
              <a:t>PRÊT = LOAN</a:t>
            </a:r>
          </a:p>
          <a:p>
            <a:r>
              <a:rPr lang="fr-FR" dirty="0" smtClean="0"/>
              <a:t>BOUGIES</a:t>
            </a:r>
            <a:r>
              <a:rPr lang="fr-FR" baseline="0" dirty="0" smtClean="0"/>
              <a:t> DE DISTRACTION = REAMERS</a:t>
            </a:r>
          </a:p>
          <a:p>
            <a:r>
              <a:rPr lang="fr-FR" baseline="0" dirty="0" smtClean="0"/>
              <a:t>ECARTEUR = RETRACTOR</a:t>
            </a:r>
          </a:p>
          <a:p>
            <a:r>
              <a:rPr lang="en-GB" sz="1200" kern="1200" dirty="0" smtClean="0">
                <a:solidFill>
                  <a:schemeClr val="tx1"/>
                </a:solidFill>
                <a:effectLst/>
                <a:latin typeface="+mn-lt"/>
                <a:ea typeface="+mn-ea"/>
                <a:cs typeface="+mn-cs"/>
              </a:rPr>
              <a:t>Temps/</a:t>
            </a:r>
            <a:r>
              <a:rPr lang="en-GB" sz="1200" kern="1200" dirty="0" err="1" smtClean="0">
                <a:solidFill>
                  <a:schemeClr val="tx1"/>
                </a:solidFill>
                <a:effectLst/>
                <a:latin typeface="+mn-lt"/>
                <a:ea typeface="+mn-ea"/>
                <a:cs typeface="+mn-cs"/>
              </a:rPr>
              <a:t>instr</a:t>
            </a:r>
            <a:r>
              <a:rPr lang="en-GB" sz="1200" kern="1200" dirty="0" smtClean="0">
                <a:solidFill>
                  <a:schemeClr val="tx1"/>
                </a:solidFill>
                <a:effectLst/>
                <a:latin typeface="+mn-lt"/>
                <a:ea typeface="+mn-ea"/>
                <a:cs typeface="+mn-cs"/>
              </a:rPr>
              <a:t>/avec = time per instrument with</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Temps/</a:t>
            </a:r>
            <a:r>
              <a:rPr lang="en-GB" sz="1200" kern="1200" dirty="0" err="1" smtClean="0">
                <a:solidFill>
                  <a:schemeClr val="tx1"/>
                </a:solidFill>
                <a:effectLst/>
                <a:latin typeface="+mn-lt"/>
                <a:ea typeface="+mn-ea"/>
                <a:cs typeface="+mn-cs"/>
              </a:rPr>
              <a:t>instr</a:t>
            </a:r>
            <a:r>
              <a:rPr lang="en-GB" sz="1200" kern="1200" dirty="0" smtClean="0">
                <a:solidFill>
                  <a:schemeClr val="tx1"/>
                </a:solidFill>
                <a:effectLst/>
                <a:latin typeface="+mn-lt"/>
                <a:ea typeface="+mn-ea"/>
                <a:cs typeface="+mn-cs"/>
              </a:rPr>
              <a:t>/sans= time per instrument without</a:t>
            </a:r>
            <a:endParaRPr lang="fr-FR" sz="1200" kern="1200" dirty="0" smtClean="0">
              <a:solidFill>
                <a:schemeClr val="tx1"/>
              </a:solidFill>
              <a:effectLst/>
              <a:latin typeface="+mn-lt"/>
              <a:ea typeface="+mn-ea"/>
              <a:cs typeface="+mn-cs"/>
            </a:endParaRPr>
          </a:p>
          <a:p>
            <a:endParaRPr dirty="0" smtClean="0"/>
          </a:p>
          <a:p>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25</a:t>
            </a:fld>
            <a:endParaRPr lang="en-GB"/>
          </a:p>
        </p:txBody>
      </p:sp>
    </p:spTree>
    <p:extLst>
      <p:ext uri="{BB962C8B-B14F-4D97-AF65-F5344CB8AC3E}">
        <p14:creationId xmlns:p14="http://schemas.microsoft.com/office/powerpoint/2010/main" val="864825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There are considerable differences in reprocessing times depending on the type of ancillary.</a:t>
            </a:r>
          </a:p>
          <a:p>
            <a:r>
              <a:rPr dirty="0" smtClean="0"/>
              <a:t>Ancitrak® is of assistance for the reprocessing of loaned ancillaries of which there is little knowledge of the contents, and the hard copy version is less attractive. </a:t>
            </a:r>
            <a:endParaRPr lang="en-GB" baseline="0" dirty="0" smtClean="0"/>
          </a:p>
          <a:p>
            <a:r>
              <a:rPr dirty="0" smtClean="0"/>
              <a:t>Reprocessing is also facilitated for complex trays with several layers, with assistance for filling.</a:t>
            </a:r>
            <a:endParaRPr lang="en-GB" baseline="0" dirty="0" smtClean="0"/>
          </a:p>
          <a:p>
            <a:r>
              <a:rPr dirty="0" smtClean="0"/>
              <a:t>The differences in reprocessing times between the OR Nurse and the Sterilisation Technicians is explained by the former making routine use of the tool, whereas the Technicians use it only occasionally.</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26</a:t>
            </a:fld>
            <a:endParaRPr lang="en-GB"/>
          </a:p>
        </p:txBody>
      </p:sp>
    </p:spTree>
    <p:extLst>
      <p:ext uri="{BB962C8B-B14F-4D97-AF65-F5344CB8AC3E}">
        <p14:creationId xmlns:p14="http://schemas.microsoft.com/office/powerpoint/2010/main" val="1438872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There is nevertheless an improvement in reprocessing times between the discovery phase and the reprocessing phase for both the Sterilisation Technicians and the project OR Nurse.</a:t>
            </a:r>
          </a:p>
          <a:p>
            <a:r>
              <a:rPr dirty="0" smtClean="0"/>
              <a:t>At the same time, the change to the version of the programme may have contributed to the time saved, particularly due to the more precise positioning of the instruments</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27</a:t>
            </a:fld>
            <a:endParaRPr lang="en-GB"/>
          </a:p>
        </p:txBody>
      </p:sp>
    </p:spTree>
    <p:extLst>
      <p:ext uri="{BB962C8B-B14F-4D97-AF65-F5344CB8AC3E}">
        <p14:creationId xmlns:p14="http://schemas.microsoft.com/office/powerpoint/2010/main" val="3412508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The recognition rates for the instruments are similar whether reprocessing is carried out by the OR Nurse or the Sterilisation Technicians.</a:t>
            </a:r>
          </a:p>
          <a:p>
            <a:r>
              <a:rPr dirty="0" smtClean="0"/>
              <a:t>Note that four trays had a recognition rate of less than 80</a:t>
            </a:r>
            <a:r>
              <a:rPr dirty="0" smtClean="0"/>
              <a:t>%.</a:t>
            </a:r>
            <a:endParaRPr lang="fr-FR" dirty="0" smtClean="0"/>
          </a:p>
          <a:p>
            <a:endParaRPr lang="fr-FR" dirty="0" smtClean="0"/>
          </a:p>
          <a:p>
            <a:endParaRPr lang="fr-FR" dirty="0" smtClean="0"/>
          </a:p>
          <a:p>
            <a:r>
              <a:rPr lang="en-GB" sz="1200" kern="1200" dirty="0" err="1" smtClean="0">
                <a:solidFill>
                  <a:schemeClr val="tx1"/>
                </a:solidFill>
                <a:effectLst/>
                <a:latin typeface="+mn-lt"/>
                <a:ea typeface="+mn-ea"/>
                <a:cs typeface="+mn-cs"/>
              </a:rPr>
              <a:t>Taux</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Ibode</a:t>
            </a:r>
            <a:r>
              <a:rPr lang="en-GB"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Rates Project Nurse</a:t>
            </a:r>
            <a:endParaRPr lang="fr-FR"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Taux</a:t>
            </a:r>
            <a:r>
              <a:rPr lang="en-GB" sz="1200" kern="1200" dirty="0" smtClean="0">
                <a:solidFill>
                  <a:schemeClr val="tx1"/>
                </a:solidFill>
                <a:effectLst/>
                <a:latin typeface="+mn-lt"/>
                <a:ea typeface="+mn-ea"/>
                <a:cs typeface="+mn-cs"/>
              </a:rPr>
              <a:t> agents = Rates Technicians</a:t>
            </a:r>
            <a:endParaRPr lang="fr-FR" sz="1200" kern="1200" dirty="0" smtClean="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28</a:t>
            </a:fld>
            <a:endParaRPr lang="en-GB"/>
          </a:p>
        </p:txBody>
      </p:sp>
    </p:spTree>
    <p:extLst>
      <p:ext uri="{BB962C8B-B14F-4D97-AF65-F5344CB8AC3E}">
        <p14:creationId xmlns:p14="http://schemas.microsoft.com/office/powerpoint/2010/main" val="1228861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During the reprocessing phase using the new version of the programme, there are similar recognition rates. The blue lines correspond to average recognition rates of less than 80%.</a:t>
            </a:r>
          </a:p>
          <a:p>
            <a:r>
              <a:rPr dirty="0" smtClean="0"/>
              <a:t>Once again, we see the 4 trays from the 1</a:t>
            </a:r>
            <a:r>
              <a:rPr lang="fr-FR" baseline="30000" dirty="0" smtClean="0"/>
              <a:t>st</a:t>
            </a:r>
            <a:r>
              <a:rPr dirty="0" smtClean="0"/>
              <a:t> phase.</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29</a:t>
            </a:fld>
            <a:endParaRPr lang="en-GB"/>
          </a:p>
        </p:txBody>
      </p:sp>
    </p:spTree>
    <p:extLst>
      <p:ext uri="{BB962C8B-B14F-4D97-AF65-F5344CB8AC3E}">
        <p14:creationId xmlns:p14="http://schemas.microsoft.com/office/powerpoint/2010/main" val="97505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Ancillary instruments are a set of specific instruments used to insert or remove an implant.</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3</a:t>
            </a:fld>
            <a:endParaRPr lang="en-GB"/>
          </a:p>
        </p:txBody>
      </p:sp>
    </p:spTree>
    <p:extLst>
      <p:ext uri="{BB962C8B-B14F-4D97-AF65-F5344CB8AC3E}">
        <p14:creationId xmlns:p14="http://schemas.microsoft.com/office/powerpoint/2010/main" val="1412714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The recognition rate is linked to the complexity of the procedure tray. The rate is lower when the tray consists of implants or very similar devices.</a:t>
            </a:r>
          </a:p>
          <a:p>
            <a:pPr marL="0" marR="0" indent="0" algn="l" defTabSz="457200" rtl="0" eaLnBrk="1" fontAlgn="auto" latinLnBrk="0" hangingPunct="1">
              <a:lnSpc>
                <a:spcPct val="100000"/>
              </a:lnSpc>
              <a:spcBef>
                <a:spcPts val="0"/>
              </a:spcBef>
              <a:spcAft>
                <a:spcPts val="0"/>
              </a:spcAft>
              <a:buClrTx/>
              <a:buSzTx/>
              <a:buFontTx/>
              <a:buNone/>
              <a:tabLst/>
              <a:defRPr/>
            </a:pPr>
            <a:r>
              <a:rPr dirty="0" smtClean="0"/>
              <a:t>Recognition of the devices could be somewhat improved with the new version of the programme, but will remain limited by the tool for medical devices that are too light or too similar.</a:t>
            </a:r>
          </a:p>
          <a:p>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30</a:t>
            </a:fld>
            <a:endParaRPr lang="en-GB"/>
          </a:p>
        </p:txBody>
      </p:sp>
    </p:spTree>
    <p:extLst>
      <p:ext uri="{BB962C8B-B14F-4D97-AF65-F5344CB8AC3E}">
        <p14:creationId xmlns:p14="http://schemas.microsoft.com/office/powerpoint/2010/main" val="729829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For the qualitative assessment of the tool, we asked the neurosurgery nursing staff and the Sterilisation Technicians to complete a questionnaire after the discovery phase for Ancitrak®.</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31</a:t>
            </a:fld>
            <a:endParaRPr lang="en-GB"/>
          </a:p>
        </p:txBody>
      </p:sp>
    </p:spTree>
    <p:extLst>
      <p:ext uri="{BB962C8B-B14F-4D97-AF65-F5344CB8AC3E}">
        <p14:creationId xmlns:p14="http://schemas.microsoft.com/office/powerpoint/2010/main" val="275880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16 Sterilisation Technicians answered the questionnaire. 78.6% of them believed that time had been saved and 90.9% that reprocessing was more accurate.</a:t>
            </a:r>
          </a:p>
          <a:p>
            <a:r>
              <a:rPr dirty="0" smtClean="0"/>
              <a:t>The ergonomics of the device, using the programme, placing the instruments on the tray, the recognition of the instruments and the flagging of any missing instruments were all deemed satisfactory for the majority of the technicians.</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32</a:t>
            </a:fld>
            <a:endParaRPr lang="en-GB"/>
          </a:p>
        </p:txBody>
      </p:sp>
    </p:spTree>
    <p:extLst>
      <p:ext uri="{BB962C8B-B14F-4D97-AF65-F5344CB8AC3E}">
        <p14:creationId xmlns:p14="http://schemas.microsoft.com/office/powerpoint/2010/main" val="4037918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We obtained 9 answers from the neurosurgery OR staff. 88.9% of respondents found that reprocessing was more accurate, but only 33.3% thought that time had been saved. This low percentage could be explained by the low number of procedure trays reprocessed using Ancitrak®.</a:t>
            </a:r>
          </a:p>
          <a:p>
            <a:r>
              <a:rPr dirty="0" smtClean="0"/>
              <a:t>The other parameters mentioned earlier were also deemed to be satisfactory.</a:t>
            </a:r>
          </a:p>
          <a:p>
            <a:r>
              <a:rPr dirty="0" smtClean="0"/>
              <a:t>Whether in the OR or during sterilisation, the issue of recognition of very light or similar devices was raised.</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33</a:t>
            </a:fld>
            <a:endParaRPr lang="en-GB"/>
          </a:p>
        </p:txBody>
      </p:sp>
    </p:spTree>
    <p:extLst>
      <p:ext uri="{BB962C8B-B14F-4D97-AF65-F5344CB8AC3E}">
        <p14:creationId xmlns:p14="http://schemas.microsoft.com/office/powerpoint/2010/main" val="1302727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The study is still ongoing for the assessment of a number of parameters.</a:t>
            </a:r>
            <a:endParaRPr lang="en-GB" baseline="0" dirty="0" smtClean="0"/>
          </a:p>
          <a:p>
            <a:r>
              <a:rPr dirty="0" smtClean="0"/>
              <a:t>- The impact on loans (for the inventory and the contents sheet) and the pre-reprocessing of procedure trays is being assessed in the neurosurgery OR.</a:t>
            </a:r>
            <a:endParaRPr lang="en-GB" baseline="0" dirty="0" smtClean="0"/>
          </a:p>
          <a:p>
            <a:r>
              <a:rPr dirty="0" smtClean="0"/>
              <a:t>- The assessment of completeness rates throughout the circuit with use of Ancitrak® during the routine phase.</a:t>
            </a:r>
          </a:p>
          <a:p>
            <a:r>
              <a:rPr dirty="0" smtClean="0"/>
              <a:t>- Monitoring of improvements to the programme regarding the recognition of instruments and on implants.</a:t>
            </a:r>
          </a:p>
          <a:p>
            <a:r>
              <a:rPr dirty="0" smtClean="0"/>
              <a:t>- If possible, assessment when used for other, unetched devices such as equipment for laparoscopic surgery.</a:t>
            </a:r>
          </a:p>
          <a:p>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34</a:t>
            </a:fld>
            <a:endParaRPr lang="en-GB"/>
          </a:p>
        </p:txBody>
      </p:sp>
    </p:spTree>
    <p:extLst>
      <p:ext uri="{BB962C8B-B14F-4D97-AF65-F5344CB8AC3E}">
        <p14:creationId xmlns:p14="http://schemas.microsoft.com/office/powerpoint/2010/main" val="346718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For ancillaries on loan, the times taken by the OR Nurses for handling procedure trays were monitored both in the neurosurgery OR and during sterilisation,</a:t>
            </a:r>
          </a:p>
          <a:p>
            <a:r>
              <a:rPr dirty="0" smtClean="0"/>
              <a:t>The first results are encouraging, with time savings of about 40% when using Ancitrak®. These savings can be explained by the inventory and the contents sheet with photos being done in a single step </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35</a:t>
            </a:fld>
            <a:endParaRPr lang="en-GB"/>
          </a:p>
        </p:txBody>
      </p:sp>
    </p:spTree>
    <p:extLst>
      <p:ext uri="{BB962C8B-B14F-4D97-AF65-F5344CB8AC3E}">
        <p14:creationId xmlns:p14="http://schemas.microsoft.com/office/powerpoint/2010/main" val="3694992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All those involved have high expectations of the benefits of using Ancitrak®:</a:t>
            </a:r>
            <a:endParaRPr lang="en-GB" dirty="0" smtClean="0"/>
          </a:p>
          <a:p>
            <a:pPr marL="171450" indent="-171450">
              <a:buFontTx/>
              <a:buChar char="-"/>
            </a:pPr>
            <a:r>
              <a:rPr dirty="0" smtClean="0"/>
              <a:t>Concerning sterilisation, time saved when verifying equipment on loan and inputting data into AdvanceSté® by the OR Nurses for ancillaries on consignment.</a:t>
            </a:r>
          </a:p>
          <a:p>
            <a:pPr marL="171450" indent="-171450">
              <a:buFontTx/>
              <a:buChar char="-"/>
            </a:pPr>
            <a:r>
              <a:rPr dirty="0" smtClean="0"/>
              <a:t>Concerning the OR , easier handling for new ancillaries </a:t>
            </a:r>
          </a:p>
          <a:p>
            <a:pPr marL="0" marR="0" indent="0" algn="l" defTabSz="457200" rtl="0" eaLnBrk="1" fontAlgn="auto" latinLnBrk="0" hangingPunct="1">
              <a:lnSpc>
                <a:spcPct val="100000"/>
              </a:lnSpc>
              <a:spcBef>
                <a:spcPts val="0"/>
              </a:spcBef>
              <a:spcAft>
                <a:spcPts val="0"/>
              </a:spcAft>
              <a:buClrTx/>
              <a:buSzTx/>
              <a:buFontTx/>
              <a:buNone/>
              <a:tabLst/>
              <a:defRPr/>
            </a:pPr>
            <a:r>
              <a:rPr dirty="0" smtClean="0"/>
              <a:t>- Concerning the pharmacy, a financial gain by reducing the cost of disputes with suppliers</a:t>
            </a:r>
          </a:p>
          <a:p>
            <a:r>
              <a:rPr dirty="0" smtClean="0"/>
              <a:t>Finally, benefits in terms of human resources may be possible.</a:t>
            </a:r>
            <a:endParaRPr lang="en-GB" baseline="0" dirty="0" smtClean="0"/>
          </a:p>
          <a:p>
            <a:endParaRPr lang="en-GB" baseline="0" dirty="0" smtClean="0"/>
          </a:p>
          <a:p>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36</a:t>
            </a:fld>
            <a:endParaRPr lang="en-GB"/>
          </a:p>
        </p:txBody>
      </p:sp>
    </p:spTree>
    <p:extLst>
      <p:ext uri="{BB962C8B-B14F-4D97-AF65-F5344CB8AC3E}">
        <p14:creationId xmlns:p14="http://schemas.microsoft.com/office/powerpoint/2010/main" val="2522238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The initial results of the assessment show that Ancitrak® is of assistance in reprocessing on-loan ancillaries and complex operating trays with improved traceability and more accurate reprocessing. There are related time savings that could be further improved with more regular use.</a:t>
            </a:r>
            <a:endParaRPr lang="en-GB" dirty="0" smtClean="0"/>
          </a:p>
          <a:p>
            <a:r>
              <a:rPr dirty="0" smtClean="0"/>
              <a:t>The prototype is undergoing continuous improvement, with certain limits having been observed in terms of the recognition of certain devices</a:t>
            </a:r>
          </a:p>
          <a:p>
            <a:r>
              <a:rPr dirty="0" smtClean="0"/>
              <a:t>A more complete assessment will be possible once all the results have been received.</a:t>
            </a:r>
          </a:p>
          <a:p>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37</a:t>
            </a:fld>
            <a:endParaRPr lang="en-GB"/>
          </a:p>
        </p:txBody>
      </p:sp>
    </p:spTree>
    <p:extLst>
      <p:ext uri="{BB962C8B-B14F-4D97-AF65-F5344CB8AC3E}">
        <p14:creationId xmlns:p14="http://schemas.microsoft.com/office/powerpoint/2010/main" val="311777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These expensive and specific trays are loaned by the suppliers: Either one-off loans for a scheduled operation or long term loans (consignment). </a:t>
            </a:r>
          </a:p>
          <a:p>
            <a:r>
              <a:rPr dirty="0" smtClean="0"/>
              <a:t>In Lille, we have about 590 short term loans and 200 long term consignments.</a:t>
            </a:r>
          </a:p>
          <a:p>
            <a:r>
              <a:rPr dirty="0" smtClean="0"/>
              <a:t>The supply chain is therefore complex with multiple players, such as the supplier, the pharmacy, the operating theatre (OT) and the sterilisation service.</a:t>
            </a:r>
          </a:p>
          <a:p>
            <a:endParaRPr lang="en-GB" baseline="0" dirty="0" smtClean="0"/>
          </a:p>
          <a:p>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4</a:t>
            </a:fld>
            <a:endParaRPr lang="en-GB"/>
          </a:p>
        </p:txBody>
      </p:sp>
    </p:spTree>
    <p:extLst>
      <p:ext uri="{BB962C8B-B14F-4D97-AF65-F5344CB8AC3E}">
        <p14:creationId xmlns:p14="http://schemas.microsoft.com/office/powerpoint/2010/main" val="362008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The potential risks caused by these unetched devices relate </a:t>
            </a:r>
          </a:p>
          <a:p>
            <a:pPr marL="171450" indent="-171450">
              <a:buFontTx/>
              <a:buChar char="-"/>
            </a:pPr>
            <a:r>
              <a:rPr dirty="0" smtClean="0"/>
              <a:t>on the one hand, to patient care with a lack of traceability and a risk of incomplete procedure trays interfering with the planned activities,</a:t>
            </a:r>
          </a:p>
          <a:p>
            <a:pPr marL="171450" indent="-171450">
              <a:buFontTx/>
              <a:buChar char="-"/>
            </a:pPr>
            <a:r>
              <a:rPr dirty="0" smtClean="0"/>
              <a:t>and on the other hand, there is a financial risk related to disputes with suppliers if instruments go astray and the costs in terms of human resources.</a:t>
            </a:r>
          </a:p>
          <a:p>
            <a:r>
              <a:rPr dirty="0" smtClean="0"/>
              <a:t>It is for these reasons that ATH Medical® created Ancitrak®.</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5</a:t>
            </a:fld>
            <a:endParaRPr lang="en-GB"/>
          </a:p>
        </p:txBody>
      </p:sp>
    </p:spTree>
    <p:extLst>
      <p:ext uri="{BB962C8B-B14F-4D97-AF65-F5344CB8AC3E}">
        <p14:creationId xmlns:p14="http://schemas.microsoft.com/office/powerpoint/2010/main" val="254330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dirty="0" smtClean="0"/>
              <a:t>Ancitrak® consists of a work station with a touch-screen display. The work station is connected to a computer with its own reprocessing software, in turn connected to a computer network.</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6</a:t>
            </a:fld>
            <a:endParaRPr lang="en-GB"/>
          </a:p>
        </p:txBody>
      </p:sp>
    </p:spTree>
    <p:extLst>
      <p:ext uri="{BB962C8B-B14F-4D97-AF65-F5344CB8AC3E}">
        <p14:creationId xmlns:p14="http://schemas.microsoft.com/office/powerpoint/2010/main" val="308751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First of all, there is a learning phase concerning the procedure tray. Each instrument is recorded by visual recognition and a photo, and by inputting the reference and the indication of the right position on the tray.</a:t>
            </a:r>
          </a:p>
          <a:p>
            <a:r>
              <a:rPr dirty="0" smtClean="0"/>
              <a:t>The tray can then be reprocessed. The instrument placed on the platform is recognised and its exact position indicated.</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7</a:t>
            </a:fld>
            <a:endParaRPr lang="en-GB"/>
          </a:p>
        </p:txBody>
      </p:sp>
    </p:spTree>
    <p:extLst>
      <p:ext uri="{BB962C8B-B14F-4D97-AF65-F5344CB8AC3E}">
        <p14:creationId xmlns:p14="http://schemas.microsoft.com/office/powerpoint/2010/main" val="54471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This is the programme's screen at the start of reprocessing. </a:t>
            </a:r>
          </a:p>
          <a:p>
            <a:r>
              <a:rPr dirty="0" smtClean="0"/>
              <a:t>On the left, the diagram showing the completed tray with a photo, the reference and name of the instrument, the quantity to be validated, and the quantity recorded. During reprocessing, the quantity can also be modified manually.</a:t>
            </a:r>
          </a:p>
          <a:p>
            <a:r>
              <a:rPr dirty="0" smtClean="0"/>
              <a:t>On the top right of the screen is the photo of the instrument placed on the platform. </a:t>
            </a:r>
          </a:p>
          <a:p>
            <a:r>
              <a:rPr dirty="0" smtClean="0"/>
              <a:t>Below, the photo of the complete tray with the red dots representing each device not yet validated.</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8</a:t>
            </a:fld>
            <a:endParaRPr lang="en-GB"/>
          </a:p>
        </p:txBody>
      </p:sp>
    </p:spTree>
    <p:extLst>
      <p:ext uri="{BB962C8B-B14F-4D97-AF65-F5344CB8AC3E}">
        <p14:creationId xmlns:p14="http://schemas.microsoft.com/office/powerpoint/2010/main" val="88025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dirty="0" smtClean="0"/>
              <a:t>Once the instruments have been validated during reprocessing, the lines in the diagram and the dots on the photo of the tray turn green. </a:t>
            </a:r>
            <a:endParaRPr lang="en-GB" dirty="0"/>
          </a:p>
        </p:txBody>
      </p:sp>
      <p:sp>
        <p:nvSpPr>
          <p:cNvPr id="4" name="Espace réservé du numéro de diapositive 3"/>
          <p:cNvSpPr>
            <a:spLocks noGrp="1"/>
          </p:cNvSpPr>
          <p:nvPr>
            <p:ph type="sldNum" sz="quarter" idx="10"/>
          </p:nvPr>
        </p:nvSpPr>
        <p:spPr/>
        <p:txBody>
          <a:bodyPr/>
          <a:lstStyle/>
          <a:p>
            <a:fld id="{C5B3EB33-94CA-EF42-99D1-07DDEFD559F7}" type="slidenum">
              <a:rPr lang="fr-FR" smtClean="0"/>
              <a:t>9</a:t>
            </a:fld>
            <a:endParaRPr lang="en-GB"/>
          </a:p>
        </p:txBody>
      </p:sp>
    </p:spTree>
    <p:extLst>
      <p:ext uri="{BB962C8B-B14F-4D97-AF65-F5344CB8AC3E}">
        <p14:creationId xmlns:p14="http://schemas.microsoft.com/office/powerpoint/2010/main" val="3033926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fr-FR" smtClean="0"/>
              <a:t>Cliquez et modifiez le titre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573741" y="6122894"/>
            <a:ext cx="2133600" cy="259317"/>
          </a:xfrm>
        </p:spPr>
        <p:txBody>
          <a:bodyPr/>
          <a:lstStyle/>
          <a:p>
            <a:fld id="{3788F285-F590-4E3F-8DCC-40142C234725}" type="datetimeFigureOut">
              <a:rPr lang="fr-FR" smtClean="0"/>
              <a:t>07/10/2015</a:t>
            </a:fld>
            <a:endParaRPr lang="fr-FR"/>
          </a:p>
        </p:txBody>
      </p:sp>
      <p:sp>
        <p:nvSpPr>
          <p:cNvPr id="5" name="Footer Placeholder 4"/>
          <p:cNvSpPr>
            <a:spLocks noGrp="1"/>
          </p:cNvSpPr>
          <p:nvPr>
            <p:ph type="ftr" sz="quarter" idx="11"/>
          </p:nvPr>
        </p:nvSpPr>
        <p:spPr>
          <a:xfrm>
            <a:off x="5638800" y="6122894"/>
            <a:ext cx="2895600" cy="257810"/>
          </a:xfrm>
        </p:spPr>
        <p:txBody>
          <a:bodyPr/>
          <a:lstStyle/>
          <a:p>
            <a:endParaRPr lang="fr-FR"/>
          </a:p>
        </p:txBody>
      </p:sp>
      <p:sp>
        <p:nvSpPr>
          <p:cNvPr id="6" name="Slide Number Placeholder 5"/>
          <p:cNvSpPr>
            <a:spLocks noGrp="1"/>
          </p:cNvSpPr>
          <p:nvPr>
            <p:ph type="sldNum" sz="quarter" idx="12"/>
          </p:nvPr>
        </p:nvSpPr>
        <p:spPr>
          <a:xfrm>
            <a:off x="4191000" y="6122894"/>
            <a:ext cx="762000" cy="271463"/>
          </a:xfrm>
        </p:spPr>
        <p:txBody>
          <a:bodyPr/>
          <a:lstStyle/>
          <a:p>
            <a:fld id="{C7AF90D6-EE78-4CFF-8D7F-5516F57D0706}"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u, image et légende">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fr-FR" smtClean="0"/>
              <a:t>Cliquez et modifiez le titre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788F285-F590-4E3F-8DCC-40142C234725}" type="datetimeFigureOut">
              <a:rPr lang="fr-FR" smtClean="0"/>
              <a:t>07/10/2015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AF90D6-EE78-4CFF-8D7F-5516F57D0706}" type="slidenum">
              <a:rPr lang="fr-FR" smtClean="0"/>
              <a:t>‹#›</a:t>
            </a:fld>
            <a:endParaRPr lang="fr-F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fr-FR" smtClean="0"/>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fr-FR" smtClean="0"/>
              <a:t>Cliquez et modifiez le titre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788F285-F590-4E3F-8DCC-40142C234725}" type="datetimeFigureOut">
              <a:rPr lang="fr-FR" smtClean="0"/>
              <a:t>07/10/2015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AF90D6-EE78-4CFF-8D7F-5516F57D0706}"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fr-FR" smtClean="0"/>
              <a:t>Cliquez et modifiez le titre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788F285-F590-4E3F-8DCC-40142C234725}" type="datetimeFigureOut">
              <a:rPr lang="fr-FR" smtClean="0"/>
              <a:t>07/10/2015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AF90D6-EE78-4CFF-8D7F-5516F57D0706}" type="slidenum">
              <a:rPr lang="fr-FR" smtClean="0"/>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3788F285-F590-4E3F-8DCC-40142C234725}" type="datetimeFigureOut">
              <a:rPr lang="fr-FR" smtClean="0"/>
              <a:t>07/10/2015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AF90D6-EE78-4CFF-8D7F-5516F57D0706}" type="slidenum">
              <a:rPr lang="fr-FR" smtClean="0"/>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fr-FR" smtClean="0"/>
              <a:t>Cliquez et modifiez le titre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3788F285-F590-4E3F-8DCC-40142C234725}" type="datetimeFigureOut">
              <a:rPr lang="fr-FR" smtClean="0"/>
              <a:t>07/10/2015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AF90D6-EE78-4CFF-8D7F-5516F57D0706}"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3788F285-F590-4E3F-8DCC-40142C234725}" type="datetimeFigureOut">
              <a:rPr lang="fr-FR" smtClean="0"/>
              <a:t>07/10/2015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AF90D6-EE78-4CFF-8D7F-5516F57D0706}"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fr-FR" smtClean="0"/>
              <a:t>Cliquez et modifiez le titre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569259" y="6122894"/>
            <a:ext cx="2133600" cy="259317"/>
          </a:xfrm>
        </p:spPr>
        <p:txBody>
          <a:bodyPr/>
          <a:lstStyle/>
          <a:p>
            <a:fld id="{3788F285-F590-4E3F-8DCC-40142C234725}" type="datetimeFigureOut">
              <a:rPr lang="fr-FR" smtClean="0"/>
              <a:t>07/10/2015</a:t>
            </a:fld>
            <a:endParaRPr lang="fr-FR"/>
          </a:p>
        </p:txBody>
      </p:sp>
      <p:sp>
        <p:nvSpPr>
          <p:cNvPr id="5" name="Footer Placeholder 4"/>
          <p:cNvSpPr>
            <a:spLocks noGrp="1"/>
          </p:cNvSpPr>
          <p:nvPr>
            <p:ph type="ftr" sz="quarter" idx="11"/>
          </p:nvPr>
        </p:nvSpPr>
        <p:spPr>
          <a:xfrm>
            <a:off x="5638800" y="6124401"/>
            <a:ext cx="2895600" cy="257810"/>
          </a:xfrm>
        </p:spPr>
        <p:txBody>
          <a:bodyPr/>
          <a:lstStyle/>
          <a:p>
            <a:endParaRPr lang="fr-FR"/>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fr-FR" smtClean="0"/>
              <a:t>Cliquez et modifiez le titre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3788F285-F590-4E3F-8DCC-40142C234725}" type="datetimeFigureOut">
              <a:rPr lang="fr-FR" smtClean="0"/>
              <a:t>07/10/2015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AF90D6-EE78-4CFF-8D7F-5516F57D0706}"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3788F285-F590-4E3F-8DCC-40142C234725}" type="datetimeFigureOut">
              <a:rPr lang="fr-FR" smtClean="0"/>
              <a:t>07/10/2015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AF90D6-EE78-4CFF-8D7F-5516F57D0706}"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3788F285-F590-4E3F-8DCC-40142C234725}" type="datetimeFigureOut">
              <a:rPr lang="fr-FR" smtClean="0"/>
              <a:t>07/10/2015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7AF90D6-EE78-4CFF-8D7F-5516F57D0706}"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3788F285-F590-4E3F-8DCC-40142C234725}" type="datetimeFigureOut">
              <a:rPr lang="fr-FR" smtClean="0"/>
              <a:t>07/10/2015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7AF90D6-EE78-4CFF-8D7F-5516F57D0706}"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3788F285-F590-4E3F-8DCC-40142C234725}" type="datetimeFigureOut">
              <a:rPr lang="fr-FR" smtClean="0"/>
              <a:t>07/10/2015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7AF90D6-EE78-4CFF-8D7F-5516F57D0706}"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fr-FR" smtClean="0"/>
              <a:t>Cliquez et modifiez le titre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3788F285-F590-4E3F-8DCC-40142C234725}" type="datetimeFigureOut">
              <a:rPr lang="fr-FR" smtClean="0"/>
              <a:t>07/10/2015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AF90D6-EE78-4CFF-8D7F-5516F57D0706}"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fr-FR" smtClean="0"/>
              <a:t>Cliquez et modifiez le titre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3788F285-F590-4E3F-8DCC-40142C234725}" type="datetimeFigureOut">
              <a:rPr lang="fr-FR" smtClean="0"/>
              <a:t>07/10/2015</a:t>
            </a:fld>
            <a:endParaRPr lang="fr-FR"/>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fr-FR"/>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7AF90D6-EE78-4CFF-8D7F-5516F57D0706}"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14400" y="856878"/>
            <a:ext cx="7342188" cy="1924050"/>
          </a:xfrm>
        </p:spPr>
        <p:txBody>
          <a:bodyPr>
            <a:noAutofit/>
          </a:bodyPr>
          <a:lstStyle/>
          <a:p>
            <a:r>
              <a:rPr lang="fr-FR" sz="3200" dirty="0" smtClean="0"/>
              <a:t>The benefits of using the Ancitrak® ancillaries reprocessing tool in the sterilisation process in a major hospital</a:t>
            </a:r>
            <a:endParaRPr lang="en-GB" sz="3200" dirty="0"/>
          </a:p>
        </p:txBody>
      </p:sp>
      <p:sp>
        <p:nvSpPr>
          <p:cNvPr id="3" name="Sous-titre 2"/>
          <p:cNvSpPr>
            <a:spLocks noGrp="1"/>
          </p:cNvSpPr>
          <p:nvPr>
            <p:ph type="subTitle" idx="1"/>
          </p:nvPr>
        </p:nvSpPr>
        <p:spPr>
          <a:xfrm>
            <a:off x="3563888" y="3789040"/>
            <a:ext cx="4968552" cy="936104"/>
          </a:xfrm>
        </p:spPr>
        <p:txBody>
          <a:bodyPr>
            <a:normAutofit/>
          </a:bodyPr>
          <a:lstStyle/>
          <a:p>
            <a:r>
              <a:rPr lang="fr-FR" sz="2400" dirty="0" smtClean="0"/>
              <a:t>Anne-Cécile Duployez</a:t>
            </a:r>
          </a:p>
          <a:p>
            <a:r>
              <a:rPr lang="fr-FR" sz="2400" dirty="0" smtClean="0"/>
              <a:t>8 October 2015</a:t>
            </a:r>
            <a:endParaRPr lang="en-GB" sz="24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5373216"/>
            <a:ext cx="1656184" cy="72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9832" y="5517232"/>
            <a:ext cx="285330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0192" y="5301208"/>
            <a:ext cx="1933732" cy="81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31640" y="3501008"/>
            <a:ext cx="2413168" cy="147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194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Ancitrak®</a:t>
            </a: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67409" y="1772816"/>
            <a:ext cx="8453063" cy="4824536"/>
          </a:xfrm>
        </p:spPr>
      </p:pic>
    </p:spTree>
    <p:extLst>
      <p:ext uri="{BB962C8B-B14F-4D97-AF65-F5344CB8AC3E}">
        <p14:creationId xmlns:p14="http://schemas.microsoft.com/office/powerpoint/2010/main" val="2448092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Ancitrak®</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23528" y="1772816"/>
            <a:ext cx="8548241" cy="4806039"/>
          </a:xfrm>
        </p:spPr>
      </p:pic>
    </p:spTree>
    <p:extLst>
      <p:ext uri="{BB962C8B-B14F-4D97-AF65-F5344CB8AC3E}">
        <p14:creationId xmlns:p14="http://schemas.microsoft.com/office/powerpoint/2010/main" val="2448092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Ancitrak®</a:t>
            </a: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23528" y="1748145"/>
            <a:ext cx="8496944" cy="4777199"/>
          </a:xfrm>
        </p:spPr>
      </p:pic>
    </p:spTree>
    <p:extLst>
      <p:ext uri="{BB962C8B-B14F-4D97-AF65-F5344CB8AC3E}">
        <p14:creationId xmlns:p14="http://schemas.microsoft.com/office/powerpoint/2010/main" val="2448092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Context of the pilot study</a:t>
            </a:r>
            <a:endParaRPr lang="en-GB" dirty="0"/>
          </a:p>
        </p:txBody>
      </p:sp>
      <p:sp>
        <p:nvSpPr>
          <p:cNvPr id="3" name="Espace réservé du contenu 2"/>
          <p:cNvSpPr>
            <a:spLocks noGrp="1"/>
          </p:cNvSpPr>
          <p:nvPr>
            <p:ph idx="1"/>
          </p:nvPr>
        </p:nvSpPr>
        <p:spPr/>
        <p:txBody>
          <a:bodyPr>
            <a:normAutofit lnSpcReduction="10000"/>
          </a:bodyPr>
          <a:lstStyle/>
          <a:p>
            <a:r>
              <a:rPr dirty="0" smtClean="0"/>
              <a:t>In collaboration with the UNIHA purchasing group</a:t>
            </a:r>
          </a:p>
          <a:p>
            <a:r>
              <a:rPr dirty="0" smtClean="0"/>
              <a:t>Pilot for 6 months at Lille CHRU</a:t>
            </a:r>
            <a:endParaRPr lang="en-GB" dirty="0"/>
          </a:p>
          <a:p>
            <a:r>
              <a:rPr dirty="0" smtClean="0"/>
              <a:t>Qualified OR Nurse appointed specifically for the project</a:t>
            </a:r>
          </a:p>
          <a:p>
            <a:r>
              <a:rPr dirty="0" smtClean="0"/>
              <a:t>Ancillaries on loan and long term consignment for the neurosurgery Operating Room (OR)</a:t>
            </a:r>
          </a:p>
          <a:p>
            <a:r>
              <a:rPr dirty="0" smtClean="0"/>
              <a:t>Pilot study into sterilisation reprocessing and the neurosurgery OR</a:t>
            </a:r>
            <a:endParaRPr lang="en-GB" dirty="0"/>
          </a:p>
        </p:txBody>
      </p:sp>
    </p:spTree>
    <p:extLst>
      <p:ext uri="{BB962C8B-B14F-4D97-AF65-F5344CB8AC3E}">
        <p14:creationId xmlns:p14="http://schemas.microsoft.com/office/powerpoint/2010/main" val="3326465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dirty="0" smtClean="0"/>
              <a:t>Context at the Lille CHRU</a:t>
            </a:r>
            <a:endParaRPr lang="en-GB" dirty="0"/>
          </a:p>
        </p:txBody>
      </p:sp>
      <p:sp>
        <p:nvSpPr>
          <p:cNvPr id="3" name="Espace réservé du contenu 2"/>
          <p:cNvSpPr>
            <a:spLocks noGrp="1"/>
          </p:cNvSpPr>
          <p:nvPr>
            <p:ph idx="1"/>
          </p:nvPr>
        </p:nvSpPr>
        <p:spPr>
          <a:xfrm>
            <a:off x="900112" y="1772816"/>
            <a:ext cx="7345363" cy="4292705"/>
          </a:xfrm>
        </p:spPr>
        <p:txBody>
          <a:bodyPr/>
          <a:lstStyle/>
          <a:p>
            <a:r>
              <a:rPr dirty="0" smtClean="0"/>
              <a:t>Traceability by individual instrument with data matrix code for 2 steps of the process: in the theatre and during sterilisation</a:t>
            </a:r>
            <a:endParaRPr lang="en-GB" dirty="0"/>
          </a:p>
        </p:txBody>
      </p:sp>
      <p:pic>
        <p:nvPicPr>
          <p:cNvPr id="80" name="Image 79" descr="Cycle Stérilisation CHRU Lill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2852936"/>
            <a:ext cx="5423768" cy="3342452"/>
          </a:xfrm>
          <a:prstGeom prst="rect">
            <a:avLst/>
          </a:prstGeom>
        </p:spPr>
      </p:pic>
      <p:sp>
        <p:nvSpPr>
          <p:cNvPr id="81" name="ZoneTexte 80"/>
          <p:cNvSpPr txBox="1"/>
          <p:nvPr/>
        </p:nvSpPr>
        <p:spPr>
          <a:xfrm>
            <a:off x="6444208" y="5157192"/>
            <a:ext cx="2304256" cy="923330"/>
          </a:xfrm>
          <a:prstGeom prst="rect">
            <a:avLst/>
          </a:prstGeom>
          <a:noFill/>
        </p:spPr>
        <p:txBody>
          <a:bodyPr wrap="square" rtlCol="0">
            <a:spAutoFit/>
          </a:bodyPr>
          <a:lstStyle/>
          <a:p>
            <a:r>
              <a:rPr dirty="0" smtClean="0"/>
              <a:t>In </a:t>
            </a:r>
            <a:r>
              <a:rPr lang="fr-FR" dirty="0" smtClean="0">
                <a:solidFill>
                  <a:schemeClr val="accent5"/>
                </a:solidFill>
              </a:rPr>
              <a:t>red</a:t>
            </a:r>
            <a:r>
              <a:rPr dirty="0" smtClean="0"/>
              <a:t>: step with traceability of each individual instrument</a:t>
            </a:r>
            <a:endParaRPr lang="en-GB" dirty="0"/>
          </a:p>
        </p:txBody>
      </p:sp>
      <p:sp>
        <p:nvSpPr>
          <p:cNvPr id="82" name="ZoneTexte 81"/>
          <p:cNvSpPr txBox="1"/>
          <p:nvPr/>
        </p:nvSpPr>
        <p:spPr>
          <a:xfrm>
            <a:off x="6444208" y="3212976"/>
            <a:ext cx="2304256" cy="1200329"/>
          </a:xfrm>
          <a:prstGeom prst="rect">
            <a:avLst/>
          </a:prstGeom>
          <a:noFill/>
        </p:spPr>
        <p:txBody>
          <a:bodyPr wrap="square" rtlCol="0">
            <a:spAutoFit/>
          </a:bodyPr>
          <a:lstStyle/>
          <a:p>
            <a:r>
              <a:rPr dirty="0" smtClean="0"/>
              <a:t>New step: pre-reprocessing of trays before going to sterilisation</a:t>
            </a:r>
            <a:endParaRPr lang="en-GB" dirty="0"/>
          </a:p>
        </p:txBody>
      </p:sp>
      <p:cxnSp>
        <p:nvCxnSpPr>
          <p:cNvPr id="84" name="Connecteur droit avec flèche 83"/>
          <p:cNvCxnSpPr/>
          <p:nvPr/>
        </p:nvCxnSpPr>
        <p:spPr>
          <a:xfrm flipH="1">
            <a:off x="5796136" y="3429000"/>
            <a:ext cx="648072" cy="504056"/>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7633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dirty="0" smtClean="0"/>
              <a:t>Context at the Lille CHRU</a:t>
            </a:r>
            <a:endParaRPr lang="en-GB" dirty="0"/>
          </a:p>
        </p:txBody>
      </p:sp>
      <p:graphicFrame>
        <p:nvGraphicFramePr>
          <p:cNvPr id="4" name="Tableau 3"/>
          <p:cNvGraphicFramePr>
            <a:graphicFrameLocks noGrp="1"/>
          </p:cNvGraphicFramePr>
          <p:nvPr>
            <p:extLst>
              <p:ext uri="{D42A27DB-BD31-4B8C-83A1-F6EECF244321}">
                <p14:modId xmlns:p14="http://schemas.microsoft.com/office/powerpoint/2010/main" val="1429570305"/>
              </p:ext>
            </p:extLst>
          </p:nvPr>
        </p:nvGraphicFramePr>
        <p:xfrm>
          <a:off x="1187624" y="1860008"/>
          <a:ext cx="6768752" cy="4363618"/>
        </p:xfrm>
        <a:graphic>
          <a:graphicData uri="http://schemas.openxmlformats.org/drawingml/2006/table">
            <a:tbl>
              <a:tblPr firstRow="1" bandRow="1">
                <a:tableStyleId>{72833802-FEF1-4C79-8D5D-14CF1EAF98D9}</a:tableStyleId>
              </a:tblPr>
              <a:tblGrid>
                <a:gridCol w="338437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tblGrid>
              <a:tr h="431698">
                <a:tc>
                  <a:txBody>
                    <a:bodyPr/>
                    <a:lstStyle/>
                    <a:p>
                      <a:pPr algn="ctr"/>
                      <a:r>
                        <a:t>Ancillary on long term consignment</a:t>
                      </a:r>
                      <a:endParaRPr lang="en-GB" dirty="0"/>
                    </a:p>
                  </a:txBody>
                  <a:tcPr/>
                </a:tc>
                <a:tc>
                  <a:txBody>
                    <a:bodyPr/>
                    <a:lstStyle/>
                    <a:p>
                      <a:pPr algn="ctr"/>
                      <a:r>
                        <a:t>Ancillary on short term loan</a:t>
                      </a:r>
                      <a:endParaRPr lang="en-GB" dirty="0"/>
                    </a:p>
                  </a:txBody>
                  <a:tcPr/>
                </a:tc>
                <a:extLst>
                  <a:ext uri="{0D108BD9-81ED-4DB2-BD59-A6C34878D82A}">
                    <a16:rowId xmlns:a16="http://schemas.microsoft.com/office/drawing/2014/main" val="10000"/>
                  </a:ext>
                </a:extLst>
              </a:tr>
              <a:tr h="431698">
                <a:tc>
                  <a:txBody>
                    <a:bodyPr/>
                    <a:lstStyle/>
                    <a:p>
                      <a:r>
                        <a:t>Delivery to the pharmacy</a:t>
                      </a:r>
                      <a:endParaRPr lang="en-GB" dirty="0"/>
                    </a:p>
                  </a:txBody>
                  <a:tcPr/>
                </a:tc>
                <a:tc>
                  <a:txBody>
                    <a:bodyPr/>
                    <a:lstStyle/>
                    <a:p>
                      <a:r>
                        <a:t>Delivery to the pharmacy</a:t>
                      </a:r>
                      <a:endParaRPr lang="en-GB" dirty="0"/>
                    </a:p>
                  </a:txBody>
                  <a:tcPr/>
                </a:tc>
                <a:extLst>
                  <a:ext uri="{0D108BD9-81ED-4DB2-BD59-A6C34878D82A}">
                    <a16:rowId xmlns:a16="http://schemas.microsoft.com/office/drawing/2014/main" val="10001"/>
                  </a:ext>
                </a:extLst>
              </a:tr>
              <a:tr h="1064460">
                <a:tc>
                  <a:txBody>
                    <a:bodyPr/>
                    <a:lstStyle/>
                    <a:p>
                      <a:r>
                        <a:t>OR Nurse: inventory and contents description sheet with the medical device references, photos</a:t>
                      </a:r>
                      <a:endParaRPr lang="en-GB" dirty="0"/>
                    </a:p>
                  </a:txBody>
                  <a:tcPr/>
                </a:tc>
                <a:tc>
                  <a:txBody>
                    <a:bodyPr/>
                    <a:lstStyle/>
                    <a:p>
                      <a:r>
                        <a:t>OR Nurse:  inventory and contents description sheet with the medical device references, photos</a:t>
                      </a:r>
                      <a:endParaRPr lang="en-GB" dirty="0"/>
                    </a:p>
                  </a:txBody>
                  <a:tcPr/>
                </a:tc>
                <a:extLst>
                  <a:ext uri="{0D108BD9-81ED-4DB2-BD59-A6C34878D82A}">
                    <a16:rowId xmlns:a16="http://schemas.microsoft.com/office/drawing/2014/main" val="10002"/>
                  </a:ext>
                </a:extLst>
              </a:tr>
              <a:tr h="431698">
                <a:tc>
                  <a:txBody>
                    <a:bodyPr/>
                    <a:lstStyle/>
                    <a:p>
                      <a:r>
                        <a:t>Qualified Sterilisation Nurse: verification and </a:t>
                      </a:r>
                      <a:r>
                        <a:rPr lang="fr-FR" b="1" baseline="0" dirty="0" smtClean="0">
                          <a:solidFill>
                            <a:schemeClr val="accent2"/>
                          </a:solidFill>
                        </a:rPr>
                        <a:t>input into the AdvanceSté® programme</a:t>
                      </a:r>
                      <a:endParaRPr lang="en-GB" b="1" dirty="0">
                        <a:solidFill>
                          <a:schemeClr val="accent2"/>
                        </a:solidFill>
                      </a:endParaRPr>
                    </a:p>
                  </a:txBody>
                  <a:tcPr/>
                </a:tc>
                <a:tc>
                  <a:txBody>
                    <a:bodyPr/>
                    <a:lstStyle/>
                    <a:p>
                      <a:r>
                        <a:t>Qualified Sterilisation Nurse: verification of conformity between the sheet and the actual contents</a:t>
                      </a:r>
                      <a:endParaRPr lang="en-GB" dirty="0"/>
                    </a:p>
                  </a:txBody>
                  <a:tcPr/>
                </a:tc>
                <a:extLst>
                  <a:ext uri="{0D108BD9-81ED-4DB2-BD59-A6C34878D82A}">
                    <a16:rowId xmlns:a16="http://schemas.microsoft.com/office/drawing/2014/main" val="10003"/>
                  </a:ext>
                </a:extLst>
              </a:tr>
              <a:tr h="431698">
                <a:tc>
                  <a:txBody>
                    <a:bodyPr/>
                    <a:lstStyle/>
                    <a:p>
                      <a:r>
                        <a:t>Sterilisation Technicians: reprocessing using </a:t>
                      </a:r>
                      <a:r>
                        <a:rPr lang="fr-FR" b="1" baseline="0" dirty="0" smtClean="0">
                          <a:solidFill>
                            <a:schemeClr val="accent2"/>
                          </a:solidFill>
                        </a:rPr>
                        <a:t>AdvanceSté®</a:t>
                      </a:r>
                      <a:endParaRPr lang="en-GB" b="1" dirty="0">
                        <a:solidFill>
                          <a:schemeClr val="accent2"/>
                        </a:solidFill>
                      </a:endParaRPr>
                    </a:p>
                  </a:txBody>
                  <a:tcPr/>
                </a:tc>
                <a:tc>
                  <a:txBody>
                    <a:bodyPr/>
                    <a:lstStyle/>
                    <a:p>
                      <a:r>
                        <a:t>Sterilisation Technicians: Reprocessing using contents description sheets in </a:t>
                      </a:r>
                      <a:r>
                        <a:rPr lang="fr-FR" b="1" baseline="0" dirty="0" smtClean="0">
                          <a:solidFill>
                            <a:srgbClr val="59B0B9"/>
                          </a:solidFill>
                        </a:rPr>
                        <a:t>hard copy </a:t>
                      </a:r>
                      <a:endParaRPr lang="en-GB" b="1" dirty="0">
                        <a:solidFill>
                          <a:srgbClr val="59B0B9"/>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242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dirty="0" smtClean="0"/>
              <a:t>Context at the Lille CHRU</a:t>
            </a:r>
          </a:p>
        </p:txBody>
      </p:sp>
      <p:graphicFrame>
        <p:nvGraphicFramePr>
          <p:cNvPr id="3" name="Tableau 2"/>
          <p:cNvGraphicFramePr>
            <a:graphicFrameLocks noGrp="1"/>
          </p:cNvGraphicFramePr>
          <p:nvPr>
            <p:extLst>
              <p:ext uri="{D42A27DB-BD31-4B8C-83A1-F6EECF244321}">
                <p14:modId xmlns:p14="http://schemas.microsoft.com/office/powerpoint/2010/main" val="851421070"/>
              </p:ext>
            </p:extLst>
          </p:nvPr>
        </p:nvGraphicFramePr>
        <p:xfrm>
          <a:off x="6516216" y="1766470"/>
          <a:ext cx="2232248" cy="4952401"/>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val="20000"/>
                    </a:ext>
                  </a:extLst>
                </a:gridCol>
              </a:tblGrid>
              <a:tr h="5768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t>Ancillary on consignment with AdvanceSté®</a:t>
                      </a:r>
                    </a:p>
                  </a:txBody>
                  <a:tcPr/>
                </a:tc>
                <a:extLst>
                  <a:ext uri="{0D108BD9-81ED-4DB2-BD59-A6C34878D82A}">
                    <a16:rowId xmlns:a16="http://schemas.microsoft.com/office/drawing/2014/main" val="10000"/>
                  </a:ext>
                </a:extLst>
              </a:tr>
              <a:tr h="4038001">
                <a:tc>
                  <a:txBody>
                    <a:bodyPr/>
                    <a:lstStyle/>
                    <a:p>
                      <a:endParaRPr lang="en-GB" dirty="0" smtClean="0"/>
                    </a:p>
                    <a:p>
                      <a:r>
                        <a:t>For each medical device:</a:t>
                      </a:r>
                    </a:p>
                    <a:p>
                      <a:r>
                        <a:t>Name</a:t>
                      </a:r>
                    </a:p>
                    <a:p>
                      <a:r>
                        <a:t>Reference</a:t>
                      </a:r>
                    </a:p>
                    <a:p>
                      <a:r>
                        <a:t>Quantity</a:t>
                      </a:r>
                    </a:p>
                    <a:p>
                      <a:r>
                        <a:t>Photo</a:t>
                      </a:r>
                    </a:p>
                    <a:p>
                      <a:endParaRPr lang="en-GB" dirty="0" smtClean="0"/>
                    </a:p>
                    <a:p>
                      <a:endParaRPr lang="en-GB" dirty="0" smtClean="0"/>
                    </a:p>
                    <a:p>
                      <a:endParaRPr lang="en-GB" dirty="0"/>
                    </a:p>
                  </a:txBody>
                  <a:tcPr/>
                </a:tc>
                <a:extLst>
                  <a:ext uri="{0D108BD9-81ED-4DB2-BD59-A6C34878D82A}">
                    <a16:rowId xmlns:a16="http://schemas.microsoft.com/office/drawing/2014/main" val="10001"/>
                  </a:ext>
                </a:extLst>
              </a:tr>
            </a:tbl>
          </a:graphicData>
        </a:graphic>
      </p:graphicFrame>
      <p:pic>
        <p:nvPicPr>
          <p:cNvPr id="4" name="Image 3" descr="Photos sté 04-09 02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528" y="1766471"/>
            <a:ext cx="6048672" cy="4686865"/>
          </a:xfrm>
          <a:prstGeom prst="rect">
            <a:avLst/>
          </a:prstGeom>
        </p:spPr>
      </p:pic>
    </p:spTree>
    <p:extLst>
      <p:ext uri="{BB962C8B-B14F-4D97-AF65-F5344CB8AC3E}">
        <p14:creationId xmlns:p14="http://schemas.microsoft.com/office/powerpoint/2010/main" val="1750507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dirty="0" smtClean="0"/>
              <a:t>Context at the Lille CHRU</a:t>
            </a:r>
          </a:p>
        </p:txBody>
      </p:sp>
      <p:graphicFrame>
        <p:nvGraphicFramePr>
          <p:cNvPr id="3" name="Tableau 2"/>
          <p:cNvGraphicFramePr>
            <a:graphicFrameLocks noGrp="1"/>
          </p:cNvGraphicFramePr>
          <p:nvPr>
            <p:extLst>
              <p:ext uri="{D42A27DB-BD31-4B8C-83A1-F6EECF244321}">
                <p14:modId xmlns:p14="http://schemas.microsoft.com/office/powerpoint/2010/main" val="1226651409"/>
              </p:ext>
            </p:extLst>
          </p:nvPr>
        </p:nvGraphicFramePr>
        <p:xfrm>
          <a:off x="467544" y="1772816"/>
          <a:ext cx="4032448" cy="4752528"/>
        </p:xfrm>
        <a:graphic>
          <a:graphicData uri="http://schemas.openxmlformats.org/drawingml/2006/table">
            <a:tbl>
              <a:tblPr firstRow="1" bandRow="1">
                <a:tableStyleId>{21E4AEA4-8DFA-4A89-87EB-49C32662AFE0}</a:tableStyleId>
              </a:tblPr>
              <a:tblGrid>
                <a:gridCol w="4032448">
                  <a:extLst>
                    <a:ext uri="{9D8B030D-6E8A-4147-A177-3AD203B41FA5}">
                      <a16:colId xmlns:a16="http://schemas.microsoft.com/office/drawing/2014/main" val="20000"/>
                    </a:ext>
                  </a:extLst>
                </a:gridCol>
              </a:tblGrid>
              <a:tr h="4374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t>Ancillary on short term loan</a:t>
                      </a:r>
                      <a:endParaRPr lang="en-GB" dirty="0" smtClean="0"/>
                    </a:p>
                  </a:txBody>
                  <a:tcPr/>
                </a:tc>
                <a:extLst>
                  <a:ext uri="{0D108BD9-81ED-4DB2-BD59-A6C34878D82A}">
                    <a16:rowId xmlns:a16="http://schemas.microsoft.com/office/drawing/2014/main" val="10000"/>
                  </a:ext>
                </a:extLst>
              </a:tr>
              <a:tr h="4315031">
                <a:tc>
                  <a:txBody>
                    <a:bodyPr/>
                    <a:lstStyle/>
                    <a:p>
                      <a:endParaRPr lang="en-GB" dirty="0" smtClean="0"/>
                    </a:p>
                    <a:p>
                      <a:r>
                        <a:rPr lang="fr-FR" dirty="0" smtClean="0">
                          <a:solidFill>
                            <a:srgbClr val="FF0000"/>
                          </a:solidFill>
                        </a:rPr>
                        <a:t>Hard copy</a:t>
                      </a:r>
                    </a:p>
                    <a:p>
                      <a:r>
                        <a:t>Full view of the tray (photo)</a:t>
                      </a:r>
                    </a:p>
                    <a:p>
                      <a:endParaRPr lang="en-GB" baseline="0" dirty="0" smtClean="0"/>
                    </a:p>
                    <a:p>
                      <a:r>
                        <a:t>For each medical device: </a:t>
                      </a:r>
                    </a:p>
                    <a:p>
                      <a:r>
                        <a:t>Name </a:t>
                      </a:r>
                    </a:p>
                    <a:p>
                      <a:r>
                        <a:t>Reference </a:t>
                      </a:r>
                    </a:p>
                    <a:p>
                      <a:r>
                        <a:t>Quantity </a:t>
                      </a:r>
                      <a:endParaRPr lang="en-GB" dirty="0"/>
                    </a:p>
                  </a:txBody>
                  <a:tcPr/>
                </a:tc>
                <a:extLst>
                  <a:ext uri="{0D108BD9-81ED-4DB2-BD59-A6C34878D82A}">
                    <a16:rowId xmlns:a16="http://schemas.microsoft.com/office/drawing/2014/main" val="10001"/>
                  </a:ext>
                </a:extLst>
              </a:tr>
            </a:tbl>
          </a:graphicData>
        </a:graphic>
      </p:graphicFrame>
      <p:pic>
        <p:nvPicPr>
          <p:cNvPr id="5" name="Image 4" descr="Photos sté 04-09 019.jpg"/>
          <p:cNvPicPr>
            <a:picLocks noChangeAspect="1"/>
          </p:cNvPicPr>
          <p:nvPr/>
        </p:nvPicPr>
        <p:blipFill rotWithShape="1">
          <a:blip r:embed="rId3" cstate="screen">
            <a:extLst>
              <a:ext uri="{28A0092B-C50C-407E-A947-70E740481C1C}">
                <a14:useLocalDpi xmlns:a14="http://schemas.microsoft.com/office/drawing/2010/main"/>
              </a:ext>
            </a:extLst>
          </a:blip>
          <a:srcRect t="-186" b="-2"/>
          <a:stretch/>
        </p:blipFill>
        <p:spPr>
          <a:xfrm>
            <a:off x="4653343" y="1628800"/>
            <a:ext cx="3772418" cy="4968552"/>
          </a:xfrm>
          <a:prstGeom prst="rect">
            <a:avLst/>
          </a:prstGeom>
        </p:spPr>
      </p:pic>
    </p:spTree>
    <p:extLst>
      <p:ext uri="{BB962C8B-B14F-4D97-AF65-F5344CB8AC3E}">
        <p14:creationId xmlns:p14="http://schemas.microsoft.com/office/powerpoint/2010/main" val="2637750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Objectives</a:t>
            </a:r>
            <a:endParaRPr lang="en-GB" dirty="0"/>
          </a:p>
        </p:txBody>
      </p:sp>
      <p:sp>
        <p:nvSpPr>
          <p:cNvPr id="3" name="Espace réservé du contenu 2"/>
          <p:cNvSpPr>
            <a:spLocks noGrp="1"/>
          </p:cNvSpPr>
          <p:nvPr>
            <p:ph idx="1"/>
          </p:nvPr>
        </p:nvSpPr>
        <p:spPr>
          <a:xfrm>
            <a:off x="899592" y="1772816"/>
            <a:ext cx="7345363" cy="4536504"/>
          </a:xfrm>
        </p:spPr>
        <p:txBody>
          <a:bodyPr>
            <a:normAutofit fontScale="85000" lnSpcReduction="20000"/>
          </a:bodyPr>
          <a:lstStyle/>
          <a:p>
            <a:pPr>
              <a:buFont typeface="Wingdings" pitchFamily="2" charset="2"/>
              <a:buChar char="ü"/>
            </a:pPr>
            <a:r>
              <a:rPr dirty="0" smtClean="0"/>
              <a:t>To assess the benefits of using </a:t>
            </a:r>
            <a:r>
              <a:rPr lang="fr-FR" sz="2400" dirty="0"/>
              <a:t>Ancitrak® in the operating theatre and for sterilisation as a tool to enhance</a:t>
            </a:r>
            <a:r>
              <a:rPr dirty="0" smtClean="0"/>
              <a:t> the traceability of unetched ancillaries on short and long term loan and the reprocessing of procedure trays</a:t>
            </a:r>
            <a:endParaRPr lang="en-GB" sz="2400" dirty="0"/>
          </a:p>
          <a:p>
            <a:pPr>
              <a:buFont typeface="Wingdings" pitchFamily="2" charset="2"/>
              <a:buChar char="ü"/>
            </a:pPr>
            <a:r>
              <a:rPr lang="fr-FR" sz="2400" dirty="0"/>
              <a:t>Expected benefits</a:t>
            </a:r>
          </a:p>
          <a:p>
            <a:pPr lvl="1">
              <a:buFont typeface="Wingdings" pitchFamily="2" charset="2"/>
              <a:buChar char="ü"/>
            </a:pPr>
            <a:r>
              <a:rPr lang="fr-FR" sz="2400" dirty="0"/>
              <a:t>Qualitative:</a:t>
            </a:r>
          </a:p>
          <a:p>
            <a:pPr lvl="2">
              <a:buFont typeface="Wingdings" pitchFamily="2" charset="2"/>
              <a:buChar char="ü"/>
            </a:pPr>
            <a:r>
              <a:rPr dirty="0" smtClean="0"/>
              <a:t>Health safety through the implementation of traceability for unetched and unrecognised instruments</a:t>
            </a:r>
          </a:p>
          <a:p>
            <a:pPr lvl="2">
              <a:buFont typeface="Wingdings" pitchFamily="2" charset="2"/>
              <a:buChar char="ü"/>
            </a:pPr>
            <a:r>
              <a:rPr dirty="0" smtClean="0"/>
              <a:t>Guaranteed patient care: e.g. the certainty of having a complete procedure tray</a:t>
            </a:r>
          </a:p>
          <a:p>
            <a:pPr lvl="2">
              <a:buFont typeface="Wingdings" pitchFamily="2" charset="2"/>
              <a:buChar char="ü"/>
            </a:pPr>
            <a:r>
              <a:rPr dirty="0" smtClean="0"/>
              <a:t>Inventory undisputed by the supplier</a:t>
            </a:r>
            <a:endParaRPr lang="en-GB" dirty="0"/>
          </a:p>
          <a:p>
            <a:pPr lvl="2">
              <a:buFont typeface="Wingdings" pitchFamily="2" charset="2"/>
              <a:buChar char="ü"/>
            </a:pPr>
            <a:endParaRPr lang="en-GB" dirty="0"/>
          </a:p>
          <a:p>
            <a:pPr lvl="1">
              <a:buFont typeface="Wingdings" pitchFamily="2" charset="2"/>
              <a:buChar char="ü"/>
            </a:pPr>
            <a:r>
              <a:rPr lang="fr-FR" sz="2400" dirty="0" smtClean="0"/>
              <a:t>Quantitative: </a:t>
            </a:r>
            <a:endParaRPr lang="en-GB" sz="2400" dirty="0" smtClean="0"/>
          </a:p>
          <a:p>
            <a:pPr lvl="2">
              <a:buFont typeface="Wingdings" pitchFamily="2" charset="2"/>
              <a:buChar char="ü"/>
            </a:pPr>
            <a:r>
              <a:rPr dirty="0" smtClean="0"/>
              <a:t>Reprocessing time with and without the tool</a:t>
            </a:r>
          </a:p>
          <a:p>
            <a:pPr lvl="2">
              <a:buFont typeface="Wingdings" pitchFamily="2" charset="2"/>
              <a:buChar char="ü"/>
            </a:pPr>
            <a:r>
              <a:rPr dirty="0" smtClean="0"/>
              <a:t>Recognition rates for the instruments </a:t>
            </a:r>
          </a:p>
          <a:p>
            <a:pPr lvl="2">
              <a:buFont typeface="Wingdings" pitchFamily="2" charset="2"/>
              <a:buChar char="ü"/>
            </a:pPr>
            <a:endParaRPr lang="en-GB" dirty="0"/>
          </a:p>
          <a:p>
            <a:endParaRPr lang="en-GB" dirty="0"/>
          </a:p>
        </p:txBody>
      </p:sp>
    </p:spTree>
    <p:extLst>
      <p:ext uri="{BB962C8B-B14F-4D97-AF65-F5344CB8AC3E}">
        <p14:creationId xmlns:p14="http://schemas.microsoft.com/office/powerpoint/2010/main" val="3306296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Method</a:t>
            </a:r>
            <a:endParaRPr lang="en-GB" dirty="0"/>
          </a:p>
        </p:txBody>
      </p:sp>
      <p:sp>
        <p:nvSpPr>
          <p:cNvPr id="3" name="Espace réservé du contenu 2"/>
          <p:cNvSpPr>
            <a:spLocks noGrp="1"/>
          </p:cNvSpPr>
          <p:nvPr>
            <p:ph idx="1"/>
          </p:nvPr>
        </p:nvSpPr>
        <p:spPr>
          <a:xfrm>
            <a:off x="900112" y="1772816"/>
            <a:ext cx="7345363" cy="4464496"/>
          </a:xfrm>
        </p:spPr>
        <p:txBody>
          <a:bodyPr>
            <a:normAutofit fontScale="92500" lnSpcReduction="10000"/>
          </a:bodyPr>
          <a:lstStyle/>
          <a:p>
            <a:pPr marL="514350" indent="-514350">
              <a:buFont typeface="+mj-lt"/>
              <a:buAutoNum type="arabicParenR"/>
            </a:pPr>
            <a:r>
              <a:rPr dirty="0" smtClean="0"/>
              <a:t>Programming: recording tray contents in the Ancitrak® programme: Project OR Nurse </a:t>
            </a:r>
          </a:p>
          <a:p>
            <a:pPr marL="514350" indent="-514350">
              <a:buFont typeface="+mj-lt"/>
              <a:buAutoNum type="arabicParenR"/>
            </a:pPr>
            <a:endParaRPr lang="en-GB" sz="2000" dirty="0" smtClean="0"/>
          </a:p>
          <a:p>
            <a:pPr marL="514350" indent="-514350">
              <a:buFont typeface="+mj-lt"/>
              <a:buAutoNum type="arabicParenR"/>
            </a:pPr>
            <a:r>
              <a:rPr dirty="0" smtClean="0"/>
              <a:t>Assessment of tray reprocessing at the Stérinord centre: </a:t>
            </a:r>
          </a:p>
          <a:p>
            <a:pPr marL="0" indent="0">
              <a:buNone/>
            </a:pPr>
            <a:endParaRPr lang="en-GB" sz="1700" dirty="0" smtClean="0"/>
          </a:p>
          <a:p>
            <a:pPr marL="236538" lvl="1" indent="0">
              <a:buNone/>
            </a:pPr>
            <a:r>
              <a:rPr lang="fr-FR" sz="2400" dirty="0" smtClean="0"/>
              <a:t>Reprocessing carried out by </a:t>
            </a:r>
          </a:p>
          <a:p>
            <a:pPr lvl="3"/>
            <a:r>
              <a:rPr lang="fr-FR" sz="2200" dirty="0" smtClean="0"/>
              <a:t>Project OR Nurse</a:t>
            </a:r>
          </a:p>
          <a:p>
            <a:pPr lvl="3"/>
            <a:r>
              <a:rPr lang="fr-FR" sz="2200" dirty="0" smtClean="0"/>
              <a:t>Sterilisation Technician</a:t>
            </a:r>
          </a:p>
          <a:p>
            <a:pPr lvl="2"/>
            <a:endParaRPr lang="en-GB" dirty="0" smtClean="0"/>
          </a:p>
          <a:p>
            <a:pPr lvl="1">
              <a:buClr>
                <a:prstClr val="black">
                  <a:lumMod val="75000"/>
                  <a:lumOff val="25000"/>
                </a:prstClr>
              </a:buClr>
              <a:buFont typeface="Wingdings" charset="0"/>
              <a:buChar char="à"/>
            </a:pPr>
            <a:r>
              <a:rPr lang="fr-FR" sz="2400" dirty="0" smtClean="0">
                <a:solidFill>
                  <a:srgbClr val="59B0B9"/>
                </a:solidFill>
                <a:sym typeface="Wingdings"/>
              </a:rPr>
              <a:t>Reprocessing time</a:t>
            </a:r>
          </a:p>
          <a:p>
            <a:pPr lvl="1">
              <a:buClr>
                <a:prstClr val="black">
                  <a:lumMod val="75000"/>
                  <a:lumOff val="25000"/>
                </a:prstClr>
              </a:buClr>
              <a:buFont typeface="Wingdings" charset="0"/>
              <a:buChar char="à"/>
            </a:pPr>
            <a:r>
              <a:rPr lang="fr-FR" sz="2400" dirty="0">
                <a:solidFill>
                  <a:srgbClr val="59B0B9"/>
                </a:solidFill>
                <a:sym typeface="Wingdings"/>
              </a:rPr>
              <a:t>Recognition rates for the medical devices</a:t>
            </a:r>
            <a:endParaRPr lang="en-GB" sz="2400" dirty="0">
              <a:solidFill>
                <a:srgbClr val="59B0B9"/>
              </a:solidFill>
            </a:endParaRPr>
          </a:p>
          <a:p>
            <a:pPr marL="579438" lvl="2" indent="0">
              <a:buNone/>
            </a:pP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326465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Introduction</a:t>
            </a:r>
            <a:endParaRPr lang="en-GB" dirty="0"/>
          </a:p>
        </p:txBody>
      </p:sp>
      <p:sp>
        <p:nvSpPr>
          <p:cNvPr id="3" name="Espace réservé du contenu 2"/>
          <p:cNvSpPr>
            <a:spLocks noGrp="1"/>
          </p:cNvSpPr>
          <p:nvPr>
            <p:ph idx="1"/>
          </p:nvPr>
        </p:nvSpPr>
        <p:spPr>
          <a:xfrm>
            <a:off x="900112" y="2133601"/>
            <a:ext cx="7704336" cy="3931920"/>
          </a:xfrm>
        </p:spPr>
        <p:txBody>
          <a:bodyPr/>
          <a:lstStyle/>
          <a:p>
            <a:r>
              <a:rPr dirty="0" smtClean="0"/>
              <a:t>Traceability of individual instruments for the majority of the hospital's "proprietary" procedure trays</a:t>
            </a:r>
          </a:p>
          <a:p>
            <a:r>
              <a:rPr dirty="0" smtClean="0"/>
              <a:t>But for ancillaries: the vast majority of trays consist of medical devices that cannot be engraved</a:t>
            </a:r>
            <a:endParaRPr lang="en-GB" dirty="0"/>
          </a:p>
          <a:p>
            <a:pPr lvl="1"/>
            <a:r>
              <a:rPr dirty="0" smtClean="0"/>
              <a:t>Traceability of individual instruments is not possible</a:t>
            </a:r>
            <a:endParaRPr lang="en-GB" dirty="0"/>
          </a:p>
          <a:p>
            <a:pPr lvl="1"/>
            <a:r>
              <a:rPr dirty="0" smtClean="0"/>
              <a:t>Specific risks</a:t>
            </a:r>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509120"/>
            <a:ext cx="3048066" cy="166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034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dirty="0" smtClean="0"/>
              <a:t>1) Recording the data</a:t>
            </a:r>
            <a:endParaRPr lang="en-GB" dirty="0"/>
          </a:p>
        </p:txBody>
      </p:sp>
      <p:sp>
        <p:nvSpPr>
          <p:cNvPr id="3" name="Espace réservé du contenu 2"/>
          <p:cNvSpPr>
            <a:spLocks noGrp="1"/>
          </p:cNvSpPr>
          <p:nvPr>
            <p:ph idx="1"/>
          </p:nvPr>
        </p:nvSpPr>
        <p:spPr>
          <a:xfrm>
            <a:off x="457200" y="1772816"/>
            <a:ext cx="8229600" cy="4565104"/>
          </a:xfrm>
        </p:spPr>
        <p:txBody>
          <a:bodyPr>
            <a:normAutofit fontScale="92500" lnSpcReduction="10000"/>
          </a:bodyPr>
          <a:lstStyle/>
          <a:p>
            <a:r>
              <a:rPr dirty="0" smtClean="0"/>
              <a:t>Recording the contents of the trays:</a:t>
            </a:r>
          </a:p>
          <a:p>
            <a:pPr lvl="1"/>
            <a:r>
              <a:rPr dirty="0" smtClean="0"/>
              <a:t>Name and reference of the instruments</a:t>
            </a:r>
          </a:p>
          <a:p>
            <a:pPr lvl="1"/>
            <a:r>
              <a:rPr dirty="0" smtClean="0"/>
              <a:t>Photos</a:t>
            </a:r>
          </a:p>
          <a:p>
            <a:pPr lvl="1"/>
            <a:r>
              <a:rPr dirty="0" smtClean="0"/>
              <a:t>Position of the instrument on the tray</a:t>
            </a:r>
          </a:p>
          <a:p>
            <a:pPr lvl="1"/>
            <a:r>
              <a:rPr dirty="0" smtClean="0"/>
              <a:t>Quantity of each instrument</a:t>
            </a:r>
          </a:p>
          <a:p>
            <a:pPr lvl="0"/>
            <a:r>
              <a:rPr lang="fr-FR" dirty="0" smtClean="0">
                <a:solidFill>
                  <a:prstClr val="black"/>
                </a:solidFill>
              </a:rPr>
              <a:t>Step carried out only once when a new tray is introduced</a:t>
            </a:r>
          </a:p>
          <a:p>
            <a:pPr lvl="0"/>
            <a:r>
              <a:rPr lang="fr-FR" dirty="0" smtClean="0">
                <a:solidFill>
                  <a:prstClr val="black"/>
                </a:solidFill>
              </a:rPr>
              <a:t>102 different procedure trays (long and short term) meaning roughly 2,900 instruments</a:t>
            </a:r>
          </a:p>
          <a:p>
            <a:pPr marL="0" lvl="0" indent="0">
              <a:buNone/>
            </a:pPr>
            <a:r>
              <a:rPr lang="en-US" dirty="0" smtClean="0">
                <a:solidFill>
                  <a:prstClr val="black"/>
                </a:solidFill>
              </a:rPr>
              <a:t>	</a:t>
            </a:r>
            <a:r>
              <a:rPr lang="fr-FR" dirty="0" smtClean="0">
                <a:solidFill>
                  <a:prstClr val="black"/>
                </a:solidFill>
              </a:rPr>
              <a:t>about 75% ancillary instrument trays without implants</a:t>
            </a:r>
            <a:endParaRPr lang="en-GB" dirty="0"/>
          </a:p>
          <a:p>
            <a:pPr lvl="0"/>
            <a:r>
              <a:rPr lang="fr-FR" dirty="0" smtClean="0">
                <a:solidFill>
                  <a:prstClr val="black"/>
                </a:solidFill>
              </a:rPr>
              <a:t>Average recognition rates: 89%</a:t>
            </a:r>
          </a:p>
        </p:txBody>
      </p:sp>
    </p:spTree>
    <p:extLst>
      <p:ext uri="{BB962C8B-B14F-4D97-AF65-F5344CB8AC3E}">
        <p14:creationId xmlns:p14="http://schemas.microsoft.com/office/powerpoint/2010/main" val="3326465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Improving the tool</a:t>
            </a:r>
            <a:endParaRPr lang="en-GB" dirty="0"/>
          </a:p>
        </p:txBody>
      </p:sp>
      <p:sp>
        <p:nvSpPr>
          <p:cNvPr id="3" name="Espace réservé du contenu 2"/>
          <p:cNvSpPr>
            <a:spLocks noGrp="1"/>
          </p:cNvSpPr>
          <p:nvPr>
            <p:ph idx="1"/>
          </p:nvPr>
        </p:nvSpPr>
        <p:spPr>
          <a:xfrm>
            <a:off x="900112" y="1772816"/>
            <a:ext cx="7345363" cy="4075936"/>
          </a:xfrm>
        </p:spPr>
        <p:txBody>
          <a:bodyPr/>
          <a:lstStyle/>
          <a:p>
            <a:r>
              <a:rPr dirty="0" smtClean="0"/>
              <a:t>1</a:t>
            </a:r>
            <a:r>
              <a:rPr lang="fr-FR" baseline="30000" dirty="0" smtClean="0"/>
              <a:t>st</a:t>
            </a:r>
            <a:r>
              <a:rPr dirty="0" smtClean="0"/>
              <a:t> phase enabled improvements to the tool</a:t>
            </a:r>
            <a:endParaRPr lang="en-GB"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19672" y="2204864"/>
            <a:ext cx="6089920" cy="327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avec flèche 4"/>
          <p:cNvCxnSpPr/>
          <p:nvPr/>
        </p:nvCxnSpPr>
        <p:spPr>
          <a:xfrm>
            <a:off x="1691680" y="5085184"/>
            <a:ext cx="2833139"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a:off x="4490539" y="5589240"/>
            <a:ext cx="137760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3275856" y="5661248"/>
            <a:ext cx="1224136" cy="523220"/>
          </a:xfrm>
          <a:prstGeom prst="rect">
            <a:avLst/>
          </a:prstGeom>
          <a:noFill/>
        </p:spPr>
        <p:txBody>
          <a:bodyPr wrap="square" rtlCol="0">
            <a:spAutoFit/>
          </a:bodyPr>
          <a:lstStyle/>
          <a:p>
            <a:pPr algn="ctr"/>
            <a:r>
              <a:rPr lang="fr-FR" sz="1400" dirty="0"/>
              <a:t>Training the Sterilisation Technicians</a:t>
            </a:r>
            <a:endParaRPr lang="en-GB" sz="1400" dirty="0"/>
          </a:p>
        </p:txBody>
      </p:sp>
      <p:sp>
        <p:nvSpPr>
          <p:cNvPr id="12" name="ZoneTexte 11"/>
          <p:cNvSpPr txBox="1"/>
          <p:nvPr/>
        </p:nvSpPr>
        <p:spPr>
          <a:xfrm>
            <a:off x="4524819" y="5661248"/>
            <a:ext cx="1476164" cy="738664"/>
          </a:xfrm>
          <a:prstGeom prst="rect">
            <a:avLst/>
          </a:prstGeom>
          <a:noFill/>
        </p:spPr>
        <p:txBody>
          <a:bodyPr wrap="square" rtlCol="0">
            <a:spAutoFit/>
          </a:bodyPr>
          <a:lstStyle/>
          <a:p>
            <a:pPr algn="ctr"/>
            <a:r>
              <a:rPr lang="fr-FR" sz="1400" dirty="0" smtClean="0"/>
              <a:t>Reprocessing with and without Ancitrak® </a:t>
            </a:r>
            <a:endParaRPr lang="en-GB" sz="1400" dirty="0"/>
          </a:p>
        </p:txBody>
      </p:sp>
      <p:cxnSp>
        <p:nvCxnSpPr>
          <p:cNvPr id="10" name="Connecteur droit avec flèche 9"/>
          <p:cNvCxnSpPr/>
          <p:nvPr/>
        </p:nvCxnSpPr>
        <p:spPr>
          <a:xfrm>
            <a:off x="3203848" y="5589240"/>
            <a:ext cx="137760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2483768" y="5157192"/>
            <a:ext cx="1368152" cy="307777"/>
          </a:xfrm>
          <a:prstGeom prst="rect">
            <a:avLst/>
          </a:prstGeom>
          <a:noFill/>
        </p:spPr>
        <p:txBody>
          <a:bodyPr wrap="square" rtlCol="0">
            <a:spAutoFit/>
          </a:bodyPr>
          <a:lstStyle/>
          <a:p>
            <a:pPr algn="ctr"/>
            <a:r>
              <a:rPr lang="fr-FR" sz="1400" dirty="0" smtClean="0"/>
              <a:t>Programming</a:t>
            </a:r>
            <a:endParaRPr lang="en-GB" sz="1400" dirty="0"/>
          </a:p>
        </p:txBody>
      </p:sp>
    </p:spTree>
    <p:extLst>
      <p:ext uri="{BB962C8B-B14F-4D97-AF65-F5344CB8AC3E}">
        <p14:creationId xmlns:p14="http://schemas.microsoft.com/office/powerpoint/2010/main" val="1895842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0112" y="244158"/>
            <a:ext cx="7920359" cy="1339850"/>
          </a:xfrm>
        </p:spPr>
        <p:txBody>
          <a:bodyPr>
            <a:normAutofit fontScale="90000"/>
          </a:bodyPr>
          <a:lstStyle/>
          <a:p>
            <a:r>
              <a:rPr dirty="0" smtClean="0"/>
              <a:t>2) Reprocessing in the sterilisation stage</a:t>
            </a:r>
            <a:endParaRPr lang="en-GB" dirty="0"/>
          </a:p>
        </p:txBody>
      </p:sp>
      <p:sp>
        <p:nvSpPr>
          <p:cNvPr id="3" name="Espace réservé du contenu 2"/>
          <p:cNvSpPr>
            <a:spLocks noGrp="1"/>
          </p:cNvSpPr>
          <p:nvPr>
            <p:ph idx="1"/>
          </p:nvPr>
        </p:nvSpPr>
        <p:spPr>
          <a:xfrm>
            <a:off x="900112" y="2133601"/>
            <a:ext cx="7560320" cy="3931920"/>
          </a:xfrm>
        </p:spPr>
        <p:txBody>
          <a:bodyPr/>
          <a:lstStyle/>
          <a:p>
            <a:r>
              <a:rPr dirty="0" smtClean="0"/>
              <a:t>1</a:t>
            </a:r>
            <a:r>
              <a:rPr lang="fr-FR" baseline="30000" dirty="0" smtClean="0"/>
              <a:t>st</a:t>
            </a:r>
            <a:r>
              <a:rPr dirty="0" smtClean="0"/>
              <a:t> part: discovering the tool and training</a:t>
            </a:r>
          </a:p>
          <a:p>
            <a:pPr lvl="1"/>
            <a:r>
              <a:rPr dirty="0" smtClean="0"/>
              <a:t>40 Sterilisation Technicians trained</a:t>
            </a:r>
          </a:p>
          <a:p>
            <a:pPr lvl="1"/>
            <a:endParaRPr lang="en-GB" dirty="0" smtClean="0"/>
          </a:p>
          <a:p>
            <a:r>
              <a:rPr dirty="0" smtClean="0"/>
              <a:t>2</a:t>
            </a:r>
            <a:r>
              <a:rPr lang="fr-FR" baseline="30000" dirty="0" smtClean="0"/>
              <a:t>nd</a:t>
            </a:r>
            <a:r>
              <a:rPr dirty="0" smtClean="0"/>
              <a:t> part: recording times </a:t>
            </a:r>
            <a:r>
              <a:rPr lang="fr-FR" b="1" dirty="0"/>
              <a:t>with and without </a:t>
            </a:r>
            <a:r>
              <a:rPr dirty="0" smtClean="0"/>
              <a:t>Ancitrak®</a:t>
            </a:r>
          </a:p>
          <a:p>
            <a:pPr lvl="1"/>
            <a:r>
              <a:rPr dirty="0" smtClean="0"/>
              <a:t>18 Technicians monitored (out of 40)</a:t>
            </a:r>
          </a:p>
          <a:p>
            <a:pPr lvl="1"/>
            <a:r>
              <a:rPr dirty="0" smtClean="0"/>
              <a:t>Without: with AdvanceSté® or hard copy (loan)</a:t>
            </a:r>
          </a:p>
          <a:p>
            <a:pPr lvl="1"/>
            <a:endParaRPr lang="en-GB" dirty="0"/>
          </a:p>
          <a:p>
            <a:endParaRPr lang="en-GB" dirty="0"/>
          </a:p>
        </p:txBody>
      </p:sp>
    </p:spTree>
    <p:extLst>
      <p:ext uri="{BB962C8B-B14F-4D97-AF65-F5344CB8AC3E}">
        <p14:creationId xmlns:p14="http://schemas.microsoft.com/office/powerpoint/2010/main" val="4261588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0112" y="244158"/>
            <a:ext cx="7920359" cy="1339850"/>
          </a:xfrm>
        </p:spPr>
        <p:txBody>
          <a:bodyPr>
            <a:normAutofit/>
          </a:bodyPr>
          <a:lstStyle/>
          <a:p>
            <a:r>
              <a:rPr dirty="0" smtClean="0"/>
              <a:t>Reprocessing times</a:t>
            </a:r>
            <a:endParaRPr lang="en-GB" dirty="0"/>
          </a:p>
        </p:txBody>
      </p:sp>
      <p:sp>
        <p:nvSpPr>
          <p:cNvPr id="3" name="Espace réservé du contenu 2"/>
          <p:cNvSpPr>
            <a:spLocks noGrp="1"/>
          </p:cNvSpPr>
          <p:nvPr>
            <p:ph idx="1"/>
          </p:nvPr>
        </p:nvSpPr>
        <p:spPr/>
        <p:txBody>
          <a:bodyPr/>
          <a:lstStyle/>
          <a:p>
            <a:r>
              <a:rPr dirty="0" smtClean="0"/>
              <a:t>1</a:t>
            </a:r>
            <a:r>
              <a:rPr lang="fr-FR" baseline="30000" dirty="0" smtClean="0"/>
              <a:t>st</a:t>
            </a:r>
            <a:r>
              <a:rPr dirty="0" smtClean="0"/>
              <a:t> part: discovering the tool</a:t>
            </a:r>
          </a:p>
          <a:p>
            <a:endParaRPr lang="en-GB" dirty="0"/>
          </a:p>
          <a:p>
            <a:endParaRPr lang="en-GB" dirty="0"/>
          </a:p>
        </p:txBody>
      </p:sp>
      <p:grpSp>
        <p:nvGrpSpPr>
          <p:cNvPr id="9" name="Groupe 8"/>
          <p:cNvGrpSpPr/>
          <p:nvPr/>
        </p:nvGrpSpPr>
        <p:grpSpPr>
          <a:xfrm>
            <a:off x="611560" y="2780928"/>
            <a:ext cx="6511100" cy="3430060"/>
            <a:chOff x="611560" y="2780928"/>
            <a:chExt cx="6511100" cy="3430060"/>
          </a:xfrm>
        </p:grpSpPr>
        <p:grpSp>
          <p:nvGrpSpPr>
            <p:cNvPr id="5" name="Grouper 4"/>
            <p:cNvGrpSpPr/>
            <p:nvPr/>
          </p:nvGrpSpPr>
          <p:grpSpPr>
            <a:xfrm>
              <a:off x="611560" y="2780928"/>
              <a:ext cx="5966320" cy="3430060"/>
              <a:chOff x="1403648" y="2780928"/>
              <a:chExt cx="5966320" cy="3430060"/>
            </a:xfrm>
          </p:grpSpPr>
          <p:pic>
            <p:nvPicPr>
              <p:cNvPr id="6" name="Picture 6"/>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03648" y="2780928"/>
                <a:ext cx="5966320" cy="34300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6"/>
              <p:cNvCxnSpPr/>
              <p:nvPr/>
            </p:nvCxnSpPr>
            <p:spPr>
              <a:xfrm>
                <a:off x="2141972" y="4395074"/>
                <a:ext cx="4775913" cy="0"/>
              </a:xfrm>
              <a:prstGeom prst="line">
                <a:avLst/>
              </a:prstGeom>
            </p:spPr>
            <p:style>
              <a:lnRef idx="2">
                <a:schemeClr val="accent2"/>
              </a:lnRef>
              <a:fillRef idx="0">
                <a:schemeClr val="accent2"/>
              </a:fillRef>
              <a:effectRef idx="1">
                <a:schemeClr val="accent2"/>
              </a:effectRef>
              <a:fontRef idx="minor">
                <a:schemeClr val="tx1"/>
              </a:fontRef>
            </p:style>
          </p:cxnSp>
        </p:grpSp>
        <p:cxnSp>
          <p:nvCxnSpPr>
            <p:cNvPr id="10" name="Connecteur droit avec flèche 9"/>
            <p:cNvCxnSpPr/>
            <p:nvPr/>
          </p:nvCxnSpPr>
          <p:spPr>
            <a:xfrm flipH="1">
              <a:off x="6125797" y="3453100"/>
              <a:ext cx="996863" cy="9419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 name="ZoneTexte 11"/>
          <p:cNvSpPr txBox="1"/>
          <p:nvPr/>
        </p:nvSpPr>
        <p:spPr>
          <a:xfrm>
            <a:off x="7164288" y="2852936"/>
            <a:ext cx="1512168" cy="1200329"/>
          </a:xfrm>
          <a:prstGeom prst="rect">
            <a:avLst/>
          </a:prstGeom>
          <a:noFill/>
        </p:spPr>
        <p:txBody>
          <a:bodyPr wrap="square" rtlCol="0">
            <a:spAutoFit/>
          </a:bodyPr>
          <a:lstStyle/>
          <a:p>
            <a:r>
              <a:rPr dirty="0" smtClean="0"/>
              <a:t>Average time for the project OR Nurse</a:t>
            </a:r>
            <a:endParaRPr lang="en-GB" dirty="0"/>
          </a:p>
        </p:txBody>
      </p:sp>
    </p:spTree>
    <p:extLst>
      <p:ext uri="{BB962C8B-B14F-4D97-AF65-F5344CB8AC3E}">
        <p14:creationId xmlns:p14="http://schemas.microsoft.com/office/powerpoint/2010/main" val="3412719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Reprocessing times</a:t>
            </a:r>
          </a:p>
        </p:txBody>
      </p:sp>
      <p:sp>
        <p:nvSpPr>
          <p:cNvPr id="3" name="Espace réservé du contenu 2"/>
          <p:cNvSpPr>
            <a:spLocks noGrp="1"/>
          </p:cNvSpPr>
          <p:nvPr>
            <p:ph idx="1"/>
          </p:nvPr>
        </p:nvSpPr>
        <p:spPr>
          <a:xfrm>
            <a:off x="899592" y="1772816"/>
            <a:ext cx="7345363" cy="3931920"/>
          </a:xfrm>
        </p:spPr>
        <p:txBody>
          <a:bodyPr/>
          <a:lstStyle/>
          <a:p>
            <a:r>
              <a:rPr dirty="0" smtClean="0"/>
              <a:t>1</a:t>
            </a:r>
            <a:r>
              <a:rPr lang="fr-FR" baseline="30000" dirty="0"/>
              <a:t>st</a:t>
            </a:r>
            <a:r>
              <a:rPr dirty="0" smtClean="0"/>
              <a:t> part: discovering the tool</a:t>
            </a:r>
          </a:p>
          <a:p>
            <a:endParaRPr lang="en-GB" dirty="0"/>
          </a:p>
        </p:txBody>
      </p:sp>
      <p:sp>
        <p:nvSpPr>
          <p:cNvPr id="4" name="ZoneTexte 3"/>
          <p:cNvSpPr txBox="1"/>
          <p:nvPr/>
        </p:nvSpPr>
        <p:spPr>
          <a:xfrm>
            <a:off x="5220072" y="2780928"/>
            <a:ext cx="3312368" cy="1754326"/>
          </a:xfrm>
          <a:prstGeom prst="rect">
            <a:avLst/>
          </a:prstGeom>
          <a:noFill/>
        </p:spPr>
        <p:txBody>
          <a:bodyPr wrap="square" rtlCol="0">
            <a:spAutoFit/>
          </a:bodyPr>
          <a:lstStyle/>
          <a:p>
            <a:pPr>
              <a:buFont typeface="Wingdings" pitchFamily="2" charset="2"/>
              <a:buChar char="ü"/>
            </a:pPr>
            <a:r>
              <a:rPr dirty="0" smtClean="0"/>
              <a:t>For 70% of the ancillaries, there were productivity gains </a:t>
            </a:r>
          </a:p>
          <a:p>
            <a:endParaRPr lang="en-GB" dirty="0"/>
          </a:p>
          <a:p>
            <a:pPr>
              <a:buFont typeface="Wingdings" pitchFamily="2" charset="2"/>
              <a:buChar char="ü"/>
            </a:pPr>
            <a:r>
              <a:rPr dirty="0" smtClean="0"/>
              <a:t>The more complex the box, the more time is saved</a:t>
            </a:r>
          </a:p>
          <a:p>
            <a:endParaRPr lang="en-GB" dirty="0"/>
          </a:p>
        </p:txBody>
      </p:sp>
      <p:grpSp>
        <p:nvGrpSpPr>
          <p:cNvPr id="6" name="Groupe 5"/>
          <p:cNvGrpSpPr/>
          <p:nvPr/>
        </p:nvGrpSpPr>
        <p:grpSpPr>
          <a:xfrm>
            <a:off x="683568" y="2420888"/>
            <a:ext cx="5688632" cy="3863060"/>
            <a:chOff x="683568" y="2420888"/>
            <a:chExt cx="5688632" cy="386306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420888"/>
              <a:ext cx="3600400" cy="386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683568" y="2574196"/>
              <a:ext cx="864096" cy="307777"/>
            </a:xfrm>
            <a:prstGeom prst="rect">
              <a:avLst/>
            </a:prstGeom>
            <a:noFill/>
          </p:spPr>
          <p:txBody>
            <a:bodyPr wrap="square" rtlCol="0">
              <a:spAutoFit/>
            </a:bodyPr>
            <a:lstStyle/>
            <a:p>
              <a:r>
                <a:rPr lang="fr-FR" sz="1400" dirty="0" smtClean="0"/>
                <a:t>Ancitrak® </a:t>
              </a:r>
              <a:endParaRPr lang="en-GB" sz="1400" dirty="0"/>
            </a:p>
          </p:txBody>
        </p:sp>
        <p:sp>
          <p:nvSpPr>
            <p:cNvPr id="7" name="ZoneTexte 6"/>
            <p:cNvSpPr txBox="1"/>
            <p:nvPr/>
          </p:nvSpPr>
          <p:spPr>
            <a:xfrm>
              <a:off x="5015053" y="5976171"/>
              <a:ext cx="1357147" cy="307777"/>
            </a:xfrm>
            <a:prstGeom prst="rect">
              <a:avLst/>
            </a:prstGeom>
            <a:noFill/>
          </p:spPr>
          <p:txBody>
            <a:bodyPr wrap="square" rtlCol="0">
              <a:spAutoFit/>
            </a:bodyPr>
            <a:lstStyle/>
            <a:p>
              <a:r>
                <a:rPr lang="fr-FR" sz="1400" dirty="0" smtClean="0"/>
                <a:t>AdvanceSté® </a:t>
              </a:r>
              <a:endParaRPr lang="en-GB" sz="1400" dirty="0"/>
            </a:p>
          </p:txBody>
        </p:sp>
      </p:grpSp>
    </p:spTree>
    <p:extLst>
      <p:ext uri="{BB962C8B-B14F-4D97-AF65-F5344CB8AC3E}">
        <p14:creationId xmlns:p14="http://schemas.microsoft.com/office/powerpoint/2010/main" val="4067645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0112" y="244158"/>
            <a:ext cx="7920359" cy="1339850"/>
          </a:xfrm>
        </p:spPr>
        <p:txBody>
          <a:bodyPr>
            <a:normAutofit/>
          </a:bodyPr>
          <a:lstStyle/>
          <a:p>
            <a:r>
              <a:rPr dirty="0" smtClean="0"/>
              <a:t>Reprocessing times</a:t>
            </a:r>
            <a:endParaRPr lang="en-GB" dirty="0"/>
          </a:p>
        </p:txBody>
      </p:sp>
      <p:sp>
        <p:nvSpPr>
          <p:cNvPr id="3" name="Espace réservé du contenu 2"/>
          <p:cNvSpPr>
            <a:spLocks noGrp="1"/>
          </p:cNvSpPr>
          <p:nvPr>
            <p:ph idx="1"/>
          </p:nvPr>
        </p:nvSpPr>
        <p:spPr>
          <a:xfrm>
            <a:off x="395536" y="1700808"/>
            <a:ext cx="8352408" cy="4464496"/>
          </a:xfrm>
        </p:spPr>
        <p:txBody>
          <a:bodyPr/>
          <a:lstStyle/>
          <a:p>
            <a:r>
              <a:rPr lang="fr-FR" sz="2000" dirty="0" smtClean="0"/>
              <a:t>2</a:t>
            </a:r>
            <a:r>
              <a:rPr lang="fr-FR" sz="2000" baseline="30000" dirty="0" smtClean="0"/>
              <a:t>nd</a:t>
            </a:r>
            <a:r>
              <a:rPr lang="fr-FR" sz="2000" dirty="0" smtClean="0"/>
              <a:t> part: recording times with and without Ancitrak®</a:t>
            </a:r>
          </a:p>
          <a:p>
            <a:pPr lvl="1"/>
            <a:endParaRPr lang="en-GB" dirty="0"/>
          </a:p>
          <a:p>
            <a:endParaRPr lang="en-GB" dirty="0"/>
          </a:p>
        </p:txBody>
      </p:sp>
      <p:graphicFrame>
        <p:nvGraphicFramePr>
          <p:cNvPr id="5" name="Graphique 4"/>
          <p:cNvGraphicFramePr>
            <a:graphicFrameLocks/>
          </p:cNvGraphicFramePr>
          <p:nvPr>
            <p:extLst>
              <p:ext uri="{D42A27DB-BD31-4B8C-83A1-F6EECF244321}">
                <p14:modId xmlns:p14="http://schemas.microsoft.com/office/powerpoint/2010/main" val="2705493659"/>
              </p:ext>
            </p:extLst>
          </p:nvPr>
        </p:nvGraphicFramePr>
        <p:xfrm>
          <a:off x="4211960" y="1772816"/>
          <a:ext cx="4464496"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extLst>
              <p:ext uri="{D42A27DB-BD31-4B8C-83A1-F6EECF244321}">
                <p14:modId xmlns:p14="http://schemas.microsoft.com/office/powerpoint/2010/main" val="1747626339"/>
              </p:ext>
            </p:extLst>
          </p:nvPr>
        </p:nvGraphicFramePr>
        <p:xfrm>
          <a:off x="251520" y="1988840"/>
          <a:ext cx="4175423" cy="4605535"/>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251520" y="3033726"/>
            <a:ext cx="1224136" cy="1231106"/>
          </a:xfrm>
          <a:prstGeom prst="rect">
            <a:avLst/>
          </a:prstGeom>
          <a:noFill/>
          <a:ln>
            <a:noFill/>
          </a:ln>
        </p:spPr>
        <p:txBody>
          <a:bodyPr wrap="square" rtlCol="0">
            <a:spAutoFit/>
          </a:bodyPr>
          <a:lstStyle/>
          <a:p>
            <a:r>
              <a:rPr lang="fr-FR" sz="1400" b="1" dirty="0" err="1" smtClean="0">
                <a:solidFill>
                  <a:schemeClr val="accent4"/>
                </a:solidFill>
              </a:rPr>
              <a:t>Sterilisation</a:t>
            </a:r>
            <a:r>
              <a:rPr lang="fr-FR" sz="1400" b="1" dirty="0" smtClean="0">
                <a:solidFill>
                  <a:schemeClr val="accent4"/>
                </a:solidFill>
              </a:rPr>
              <a:t> </a:t>
            </a:r>
            <a:r>
              <a:rPr lang="fr-FR" sz="1400" b="1" dirty="0" err="1" smtClean="0">
                <a:solidFill>
                  <a:schemeClr val="accent4"/>
                </a:solidFill>
              </a:rPr>
              <a:t>Technicians</a:t>
            </a:r>
            <a:r>
              <a:rPr lang="fr-FR" sz="1400" b="1" dirty="0" smtClean="0">
                <a:solidFill>
                  <a:schemeClr val="accent4"/>
                </a:solidFill>
              </a:rPr>
              <a:t>:  longer time </a:t>
            </a:r>
            <a:r>
              <a:rPr lang="fr-FR" sz="1400" b="1" u="sng" dirty="0" smtClean="0">
                <a:solidFill>
                  <a:schemeClr val="accent5"/>
                </a:solidFill>
              </a:rPr>
              <a:t>WITH</a:t>
            </a:r>
            <a:r>
              <a:rPr dirty="0" smtClean="0"/>
              <a:t> </a:t>
            </a:r>
            <a:r>
              <a:rPr lang="fr-FR" sz="1400" b="1" dirty="0" smtClean="0">
                <a:solidFill>
                  <a:schemeClr val="accent4"/>
                </a:solidFill>
              </a:rPr>
              <a:t>Ancitrak® </a:t>
            </a:r>
            <a:endParaRPr lang="en-GB" sz="1400" b="1" dirty="0">
              <a:solidFill>
                <a:schemeClr val="accent4"/>
              </a:solidFill>
            </a:endParaRPr>
          </a:p>
        </p:txBody>
      </p:sp>
    </p:spTree>
    <p:extLst>
      <p:ext uri="{BB962C8B-B14F-4D97-AF65-F5344CB8AC3E}">
        <p14:creationId xmlns:p14="http://schemas.microsoft.com/office/powerpoint/2010/main" val="1830235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dirty="0" smtClean="0"/>
              <a:t>Assessment of reprocessing</a:t>
            </a:r>
            <a:endParaRPr lang="en-GB" dirty="0"/>
          </a:p>
        </p:txBody>
      </p:sp>
      <p:sp>
        <p:nvSpPr>
          <p:cNvPr id="3" name="Espace réservé du contenu 2"/>
          <p:cNvSpPr>
            <a:spLocks noGrp="1"/>
          </p:cNvSpPr>
          <p:nvPr>
            <p:ph idx="1"/>
          </p:nvPr>
        </p:nvSpPr>
        <p:spPr>
          <a:xfrm>
            <a:off x="900112" y="1844824"/>
            <a:ext cx="7345363" cy="3931920"/>
          </a:xfrm>
        </p:spPr>
        <p:txBody>
          <a:bodyPr>
            <a:normAutofit/>
          </a:bodyPr>
          <a:lstStyle/>
          <a:p>
            <a:r>
              <a:rPr dirty="0" smtClean="0"/>
              <a:t>Considerable differences depending on the tray</a:t>
            </a:r>
          </a:p>
          <a:p>
            <a:r>
              <a:rPr dirty="0" smtClean="0"/>
              <a:t>Assistance with reprocessing:</a:t>
            </a:r>
          </a:p>
          <a:p>
            <a:pPr lvl="1"/>
            <a:r>
              <a:rPr lang="fr-FR" b="1" dirty="0">
                <a:solidFill>
                  <a:schemeClr val="accent2"/>
                </a:solidFill>
              </a:rPr>
              <a:t>loaned ancillaries</a:t>
            </a:r>
            <a:r>
              <a:rPr dirty="0" smtClean="0"/>
              <a:t>: little or no knowledge of contents, more attractive than the hard copy version</a:t>
            </a:r>
          </a:p>
          <a:p>
            <a:pPr lvl="1"/>
            <a:r>
              <a:rPr dirty="0" smtClean="0"/>
              <a:t>For</a:t>
            </a:r>
            <a:r>
              <a:rPr lang="fr-FR" b="1" dirty="0">
                <a:solidFill>
                  <a:schemeClr val="accent2"/>
                </a:solidFill>
              </a:rPr>
              <a:t> complex trays with several layers</a:t>
            </a:r>
            <a:r>
              <a:rPr dirty="0" smtClean="0"/>
              <a:t>: easier to fill</a:t>
            </a:r>
          </a:p>
          <a:p>
            <a:pPr marL="342900" lvl="1" indent="-342900">
              <a:spcBef>
                <a:spcPts val="2000"/>
              </a:spcBef>
              <a:buClr>
                <a:schemeClr val="tx1">
                  <a:lumMod val="75000"/>
                  <a:lumOff val="25000"/>
                </a:schemeClr>
              </a:buClr>
            </a:pPr>
            <a:r>
              <a:rPr dirty="0" smtClean="0"/>
              <a:t>Time differences between Technicians and OR Nurse due to regular use of the tool</a:t>
            </a:r>
          </a:p>
          <a:p>
            <a:pPr marL="228600" lvl="2" indent="0">
              <a:spcBef>
                <a:spcPts val="2000"/>
              </a:spcBef>
              <a:buNone/>
            </a:pPr>
            <a:r>
              <a:rPr lang="fr-FR" dirty="0" smtClean="0">
                <a:sym typeface="Wingdings" pitchFamily="2" charset="2"/>
              </a:rPr>
              <a:t></a:t>
            </a:r>
            <a:r>
              <a:rPr dirty="0" smtClean="0"/>
              <a:t> </a:t>
            </a:r>
            <a:r>
              <a:rPr lang="fr-FR" dirty="0">
                <a:sym typeface="Wingdings" pitchFamily="2" charset="2"/>
              </a:rPr>
              <a:t>L</a:t>
            </a:r>
            <a:r>
              <a:rPr dirty="0" smtClean="0"/>
              <a:t>earning phase for Technicians / Routine for OR Nurse</a:t>
            </a:r>
          </a:p>
          <a:p>
            <a:pPr marL="350838" lvl="1" indent="0">
              <a:buNone/>
            </a:pPr>
            <a:endParaRPr lang="en-GB" dirty="0"/>
          </a:p>
        </p:txBody>
      </p:sp>
    </p:spTree>
    <p:extLst>
      <p:ext uri="{BB962C8B-B14F-4D97-AF65-F5344CB8AC3E}">
        <p14:creationId xmlns:p14="http://schemas.microsoft.com/office/powerpoint/2010/main" val="2755511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dirty="0" smtClean="0"/>
              <a:t>Assessment of reprocessing</a:t>
            </a:r>
            <a:endParaRPr lang="en-GB" dirty="0"/>
          </a:p>
        </p:txBody>
      </p:sp>
      <p:sp>
        <p:nvSpPr>
          <p:cNvPr id="3" name="Espace réservé du contenu 2"/>
          <p:cNvSpPr>
            <a:spLocks noGrp="1"/>
          </p:cNvSpPr>
          <p:nvPr>
            <p:ph idx="1"/>
          </p:nvPr>
        </p:nvSpPr>
        <p:spPr>
          <a:xfrm>
            <a:off x="900112" y="1844824"/>
            <a:ext cx="7345363" cy="3931920"/>
          </a:xfrm>
        </p:spPr>
        <p:txBody>
          <a:bodyPr/>
          <a:lstStyle/>
          <a:p>
            <a:r>
              <a:rPr dirty="0" smtClean="0"/>
              <a:t>Improved reprocessing times (instrument / second) with Ancitrak®: </a:t>
            </a:r>
            <a:endParaRPr lang="en-GB" dirty="0"/>
          </a:p>
        </p:txBody>
      </p:sp>
      <p:graphicFrame>
        <p:nvGraphicFramePr>
          <p:cNvPr id="6" name="Tableau 5"/>
          <p:cNvGraphicFramePr>
            <a:graphicFrameLocks noGrp="1"/>
          </p:cNvGraphicFramePr>
          <p:nvPr>
            <p:extLst>
              <p:ext uri="{D42A27DB-BD31-4B8C-83A1-F6EECF244321}">
                <p14:modId xmlns:p14="http://schemas.microsoft.com/office/powerpoint/2010/main" val="590854056"/>
              </p:ext>
            </p:extLst>
          </p:nvPr>
        </p:nvGraphicFramePr>
        <p:xfrm>
          <a:off x="755576" y="2698820"/>
          <a:ext cx="7632847" cy="1569121"/>
        </p:xfrm>
        <a:graphic>
          <a:graphicData uri="http://schemas.openxmlformats.org/drawingml/2006/table">
            <a:tbl>
              <a:tblPr firstRow="1" bandRow="1">
                <a:tableStyleId>{21E4AEA4-8DFA-4A89-87EB-49C32662AFE0}</a:tableStyleId>
              </a:tblPr>
              <a:tblGrid>
                <a:gridCol w="2052973">
                  <a:extLst>
                    <a:ext uri="{9D8B030D-6E8A-4147-A177-3AD203B41FA5}">
                      <a16:colId xmlns:a16="http://schemas.microsoft.com/office/drawing/2014/main" val="20000"/>
                    </a:ext>
                  </a:extLst>
                </a:gridCol>
                <a:gridCol w="1895052">
                  <a:extLst>
                    <a:ext uri="{9D8B030D-6E8A-4147-A177-3AD203B41FA5}">
                      <a16:colId xmlns:a16="http://schemas.microsoft.com/office/drawing/2014/main" val="20001"/>
                    </a:ext>
                  </a:extLst>
                </a:gridCol>
                <a:gridCol w="1842411">
                  <a:extLst>
                    <a:ext uri="{9D8B030D-6E8A-4147-A177-3AD203B41FA5}">
                      <a16:colId xmlns:a16="http://schemas.microsoft.com/office/drawing/2014/main" val="20002"/>
                    </a:ext>
                  </a:extLst>
                </a:gridCol>
                <a:gridCol w="1842411">
                  <a:extLst>
                    <a:ext uri="{9D8B030D-6E8A-4147-A177-3AD203B41FA5}">
                      <a16:colId xmlns:a16="http://schemas.microsoft.com/office/drawing/2014/main" val="20003"/>
                    </a:ext>
                  </a:extLst>
                </a:gridCol>
              </a:tblGrid>
              <a:tr h="654721">
                <a:tc>
                  <a:txBody>
                    <a:bodyPr/>
                    <a:lstStyle/>
                    <a:p>
                      <a:endParaRPr lang="fr-FR" sz="1600" dirty="0"/>
                    </a:p>
                  </a:txBody>
                  <a:tcPr/>
                </a:tc>
                <a:tc>
                  <a:txBody>
                    <a:bodyPr/>
                    <a:lstStyle/>
                    <a:p>
                      <a:pPr algn="ctr"/>
                      <a:r>
                        <a:rPr lang="fr-FR" sz="1600" dirty="0" smtClean="0"/>
                        <a:t>Discovery phase</a:t>
                      </a:r>
                      <a:endParaRPr lang="en-GB"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Reprocessing phase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Time savings</a:t>
                      </a:r>
                    </a:p>
                  </a:txBody>
                  <a:tcPr anchor="ctr"/>
                </a:tc>
                <a:extLst>
                  <a:ext uri="{0D108BD9-81ED-4DB2-BD59-A6C34878D82A}">
                    <a16:rowId xmlns:a16="http://schemas.microsoft.com/office/drawing/2014/main" val="10000"/>
                  </a:ext>
                </a:extLst>
              </a:tr>
              <a:tr h="289955">
                <a:tc>
                  <a:txBody>
                    <a:bodyPr/>
                    <a:lstStyle/>
                    <a:p>
                      <a:r>
                        <a:rPr lang="fr-FR" sz="1600" dirty="0" smtClean="0"/>
                        <a:t>Project OR Nurse</a:t>
                      </a:r>
                      <a:endParaRPr lang="en-GB" sz="1600" dirty="0"/>
                    </a:p>
                  </a:txBody>
                  <a:tcPr/>
                </a:tc>
                <a:tc>
                  <a:txBody>
                    <a:bodyPr/>
                    <a:lstStyle/>
                    <a:p>
                      <a:pPr algn="ctr"/>
                      <a:r>
                        <a:rPr lang="fr-FR" sz="1600" dirty="0" smtClean="0"/>
                        <a:t>15’’</a:t>
                      </a:r>
                      <a:endParaRPr lang="en-GB" sz="1600" dirty="0"/>
                    </a:p>
                  </a:txBody>
                  <a:tcPr anchor="ctr"/>
                </a:tc>
                <a:tc>
                  <a:txBody>
                    <a:bodyPr/>
                    <a:lstStyle/>
                    <a:p>
                      <a:pPr algn="ctr"/>
                      <a:r>
                        <a:rPr lang="fr-FR" sz="1600" dirty="0" smtClean="0"/>
                        <a:t>10.2’’</a:t>
                      </a:r>
                      <a:endParaRPr lang="en-GB" sz="1600" dirty="0"/>
                    </a:p>
                  </a:txBody>
                  <a:tcPr anchor="ctr"/>
                </a:tc>
                <a:tc>
                  <a:txBody>
                    <a:bodyPr/>
                    <a:lstStyle/>
                    <a:p>
                      <a:pPr marL="0" algn="ctr" defTabSz="914400" rtl="0" eaLnBrk="1" fontAlgn="b" latinLnBrk="0" hangingPunct="1"/>
                      <a:r>
                        <a:rPr lang="fr-FR" sz="1600" kern="1200" dirty="0">
                          <a:solidFill>
                            <a:schemeClr val="dk1"/>
                          </a:solidFill>
                          <a:latin typeface="+mn-lt"/>
                        </a:rPr>
                        <a:t>32.0%</a:t>
                      </a:r>
                    </a:p>
                  </a:txBody>
                  <a:tcPr marL="9525" marR="9525" marT="9525" marB="0" anchor="ctr"/>
                </a:tc>
                <a:extLst>
                  <a:ext uri="{0D108BD9-81ED-4DB2-BD59-A6C34878D82A}">
                    <a16:rowId xmlns:a16="http://schemas.microsoft.com/office/drawing/2014/main" val="10001"/>
                  </a:ext>
                </a:extLst>
              </a:tr>
              <a:tr h="279460">
                <a:tc>
                  <a:txBody>
                    <a:bodyPr/>
                    <a:lstStyle/>
                    <a:p>
                      <a:r>
                        <a:rPr lang="fr-FR" sz="1600" dirty="0" smtClean="0"/>
                        <a:t>Sterilisation Technician</a:t>
                      </a:r>
                      <a:endParaRPr lang="en-GB" sz="1600" dirty="0"/>
                    </a:p>
                  </a:txBody>
                  <a:tcPr/>
                </a:tc>
                <a:tc>
                  <a:txBody>
                    <a:bodyPr/>
                    <a:lstStyle/>
                    <a:p>
                      <a:pPr algn="ctr"/>
                      <a:r>
                        <a:rPr lang="fr-FR" sz="1600" dirty="0" smtClean="0"/>
                        <a:t>31.6’’</a:t>
                      </a:r>
                      <a:endParaRPr lang="en-GB" sz="1600" dirty="0"/>
                    </a:p>
                  </a:txBody>
                  <a:tcPr anchor="ctr"/>
                </a:tc>
                <a:tc>
                  <a:txBody>
                    <a:bodyPr/>
                    <a:lstStyle/>
                    <a:p>
                      <a:pPr algn="ctr"/>
                      <a:r>
                        <a:rPr lang="fr-FR" sz="1600" dirty="0" smtClean="0"/>
                        <a:t>18.5’’</a:t>
                      </a:r>
                      <a:endParaRPr lang="en-GB" sz="1600" dirty="0"/>
                    </a:p>
                  </a:txBody>
                  <a:tcPr anchor="ctr"/>
                </a:tc>
                <a:tc>
                  <a:txBody>
                    <a:bodyPr/>
                    <a:lstStyle/>
                    <a:p>
                      <a:pPr marL="0" algn="ctr" defTabSz="914400" rtl="0" eaLnBrk="1" fontAlgn="b" latinLnBrk="0" hangingPunct="1"/>
                      <a:r>
                        <a:rPr lang="fr-FR" sz="1600" kern="1200" dirty="0">
                          <a:solidFill>
                            <a:schemeClr val="dk1"/>
                          </a:solidFill>
                          <a:latin typeface="+mn-lt"/>
                        </a:rPr>
                        <a:t>41.5%</a:t>
                      </a:r>
                    </a:p>
                  </a:txBody>
                  <a:tcPr marL="9525" marR="9525" marT="9525" marB="0" anchor="ctr"/>
                </a:tc>
                <a:extLst>
                  <a:ext uri="{0D108BD9-81ED-4DB2-BD59-A6C34878D82A}">
                    <a16:rowId xmlns:a16="http://schemas.microsoft.com/office/drawing/2014/main" val="10002"/>
                  </a:ext>
                </a:extLst>
              </a:tr>
            </a:tbl>
          </a:graphicData>
        </a:graphic>
      </p:graphicFrame>
      <p:grpSp>
        <p:nvGrpSpPr>
          <p:cNvPr id="5" name="Grouper 4"/>
          <p:cNvGrpSpPr/>
          <p:nvPr/>
        </p:nvGrpSpPr>
        <p:grpSpPr>
          <a:xfrm>
            <a:off x="3059832" y="4295944"/>
            <a:ext cx="5760640" cy="2052427"/>
            <a:chOff x="3059832" y="4295944"/>
            <a:chExt cx="5760640" cy="2052427"/>
          </a:xfrm>
        </p:grpSpPr>
        <p:cxnSp>
          <p:nvCxnSpPr>
            <p:cNvPr id="7" name="Connecteur droit avec flèche 6"/>
            <p:cNvCxnSpPr/>
            <p:nvPr/>
          </p:nvCxnSpPr>
          <p:spPr>
            <a:xfrm>
              <a:off x="4716016" y="4295944"/>
              <a:ext cx="0" cy="205242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22581" y="4388927"/>
              <a:ext cx="1305603" cy="188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59832" y="4388926"/>
              <a:ext cx="1299006" cy="181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300192" y="4458828"/>
              <a:ext cx="2520280" cy="1815882"/>
            </a:xfrm>
            <a:prstGeom prst="rect">
              <a:avLst/>
            </a:prstGeom>
            <a:noFill/>
          </p:spPr>
          <p:txBody>
            <a:bodyPr wrap="square" rtlCol="0">
              <a:spAutoFit/>
            </a:bodyPr>
            <a:lstStyle/>
            <a:p>
              <a:r>
                <a:rPr lang="fr-FR" sz="1400" dirty="0" smtClean="0"/>
                <a:t>Improvements mainly to the ergonomics and use of the programme: </a:t>
              </a:r>
            </a:p>
            <a:p>
              <a:pPr marL="285750" indent="-285750">
                <a:buFontTx/>
                <a:buChar char="-"/>
              </a:pPr>
              <a:r>
                <a:rPr lang="fr-FR" sz="1400" dirty="0" smtClean="0"/>
                <a:t>Less hesitation over the position of the medical device on the tray</a:t>
              </a:r>
            </a:p>
            <a:p>
              <a:pPr marL="285750" indent="-285750">
                <a:buFontTx/>
                <a:buChar char="-"/>
              </a:pPr>
              <a:r>
                <a:rPr lang="fr-FR" sz="1400" dirty="0" smtClean="0"/>
                <a:t>More precise positioning</a:t>
              </a:r>
              <a:endParaRPr lang="en-GB" sz="1400" dirty="0"/>
            </a:p>
          </p:txBody>
        </p:sp>
      </p:grpSp>
    </p:spTree>
    <p:extLst>
      <p:ext uri="{BB962C8B-B14F-4D97-AF65-F5344CB8AC3E}">
        <p14:creationId xmlns:p14="http://schemas.microsoft.com/office/powerpoint/2010/main" val="138342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1259632" y="2953613"/>
            <a:ext cx="5760640" cy="3139683"/>
            <a:chOff x="1259632" y="2924944"/>
            <a:chExt cx="5760640" cy="3139683"/>
          </a:xfrm>
        </p:grpSpPr>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259632" y="2924944"/>
              <a:ext cx="5760640" cy="3139683"/>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4"/>
            <p:cNvCxnSpPr/>
            <p:nvPr/>
          </p:nvCxnSpPr>
          <p:spPr>
            <a:xfrm>
              <a:off x="2072983" y="3650842"/>
              <a:ext cx="4202824" cy="0"/>
            </a:xfrm>
            <a:prstGeom prst="line">
              <a:avLst/>
            </a:prstGeom>
          </p:spPr>
          <p:style>
            <a:lnRef idx="2">
              <a:schemeClr val="accent2"/>
            </a:lnRef>
            <a:fillRef idx="0">
              <a:schemeClr val="accent2"/>
            </a:fillRef>
            <a:effectRef idx="1">
              <a:schemeClr val="accent2"/>
            </a:effectRef>
            <a:fontRef idx="minor">
              <a:schemeClr val="tx1"/>
            </a:fontRef>
          </p:style>
        </p:cxnSp>
        <p:sp>
          <p:nvSpPr>
            <p:cNvPr id="7" name="Rectangle 6"/>
            <p:cNvSpPr/>
            <p:nvPr/>
          </p:nvSpPr>
          <p:spPr>
            <a:xfrm>
              <a:off x="2699792" y="2996952"/>
              <a:ext cx="2880320"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900112" y="244158"/>
            <a:ext cx="7704335" cy="1339850"/>
          </a:xfrm>
        </p:spPr>
        <p:txBody>
          <a:bodyPr>
            <a:normAutofit fontScale="90000"/>
          </a:bodyPr>
          <a:lstStyle/>
          <a:p>
            <a:r>
              <a:rPr dirty="0" smtClean="0"/>
              <a:t>Recognition rates for the medical devices</a:t>
            </a:r>
            <a:endParaRPr lang="en-GB" dirty="0"/>
          </a:p>
        </p:txBody>
      </p:sp>
      <p:sp>
        <p:nvSpPr>
          <p:cNvPr id="3" name="Espace réservé du contenu 2"/>
          <p:cNvSpPr>
            <a:spLocks noGrp="1"/>
          </p:cNvSpPr>
          <p:nvPr>
            <p:ph idx="1"/>
          </p:nvPr>
        </p:nvSpPr>
        <p:spPr>
          <a:xfrm>
            <a:off x="899592" y="1771922"/>
            <a:ext cx="7345363" cy="4465390"/>
          </a:xfrm>
        </p:spPr>
        <p:txBody>
          <a:bodyPr/>
          <a:lstStyle/>
          <a:p>
            <a:r>
              <a:rPr dirty="0" smtClean="0"/>
              <a:t>1</a:t>
            </a:r>
            <a:r>
              <a:rPr lang="fr-FR" baseline="30000" dirty="0" smtClean="0"/>
              <a:t>st</a:t>
            </a:r>
            <a:r>
              <a:rPr dirty="0" smtClean="0"/>
              <a:t> part during the training phase for the Technicians</a:t>
            </a:r>
          </a:p>
          <a:p>
            <a:r>
              <a:rPr dirty="0" smtClean="0"/>
              <a:t>Version 1.5 of the programme</a:t>
            </a:r>
            <a:endParaRPr lang="en-GB" dirty="0"/>
          </a:p>
        </p:txBody>
      </p:sp>
      <p:grpSp>
        <p:nvGrpSpPr>
          <p:cNvPr id="13" name="Groupe 12"/>
          <p:cNvGrpSpPr/>
          <p:nvPr/>
        </p:nvGrpSpPr>
        <p:grpSpPr>
          <a:xfrm>
            <a:off x="1259632" y="4836776"/>
            <a:ext cx="2358353" cy="1184512"/>
            <a:chOff x="1259632" y="4795624"/>
            <a:chExt cx="2358353" cy="1184512"/>
          </a:xfrm>
        </p:grpSpPr>
        <p:sp>
          <p:nvSpPr>
            <p:cNvPr id="6" name="Ellipse 5"/>
            <p:cNvSpPr/>
            <p:nvPr/>
          </p:nvSpPr>
          <p:spPr>
            <a:xfrm>
              <a:off x="1619672" y="4795624"/>
              <a:ext cx="1998313" cy="93763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259632" y="5610804"/>
              <a:ext cx="900100" cy="369332"/>
            </a:xfrm>
            <a:prstGeom prst="rect">
              <a:avLst/>
            </a:prstGeom>
            <a:noFill/>
          </p:spPr>
          <p:txBody>
            <a:bodyPr wrap="square" rtlCol="0">
              <a:spAutoFit/>
            </a:bodyPr>
            <a:lstStyle/>
            <a:p>
              <a:r>
                <a:rPr lang="fr-FR" b="1" dirty="0" smtClean="0">
                  <a:solidFill>
                    <a:srgbClr val="FF0000"/>
                  </a:solidFill>
                </a:rPr>
                <a:t>&lt; 80%</a:t>
              </a:r>
              <a:endParaRPr lang="en-GB" b="1" dirty="0">
                <a:solidFill>
                  <a:srgbClr val="FF0000"/>
                </a:solidFill>
              </a:endParaRPr>
            </a:p>
          </p:txBody>
        </p:sp>
      </p:grpSp>
      <p:sp>
        <p:nvSpPr>
          <p:cNvPr id="8" name="ZoneTexte 7"/>
          <p:cNvSpPr txBox="1"/>
          <p:nvPr/>
        </p:nvSpPr>
        <p:spPr>
          <a:xfrm>
            <a:off x="7164288" y="3140968"/>
            <a:ext cx="1656184" cy="1077218"/>
          </a:xfrm>
          <a:prstGeom prst="rect">
            <a:avLst/>
          </a:prstGeom>
          <a:noFill/>
        </p:spPr>
        <p:txBody>
          <a:bodyPr wrap="square" rtlCol="0">
            <a:spAutoFit/>
          </a:bodyPr>
          <a:lstStyle/>
          <a:p>
            <a:r>
              <a:rPr lang="fr-FR" sz="1600" dirty="0" smtClean="0"/>
              <a:t>Recognition rates similar for OR Nurse / Technicians</a:t>
            </a:r>
            <a:endParaRPr lang="en-GB" sz="1600" dirty="0"/>
          </a:p>
        </p:txBody>
      </p:sp>
    </p:spTree>
    <p:extLst>
      <p:ext uri="{BB962C8B-B14F-4D97-AF65-F5344CB8AC3E}">
        <p14:creationId xmlns:p14="http://schemas.microsoft.com/office/powerpoint/2010/main" val="13427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44158"/>
            <a:ext cx="7848871" cy="1339850"/>
          </a:xfrm>
        </p:spPr>
        <p:txBody>
          <a:bodyPr>
            <a:normAutofit fontScale="90000"/>
          </a:bodyPr>
          <a:lstStyle/>
          <a:p>
            <a:r>
              <a:rPr dirty="0" smtClean="0"/>
              <a:t>Recognition rates for the medical devices</a:t>
            </a:r>
          </a:p>
        </p:txBody>
      </p:sp>
      <p:sp>
        <p:nvSpPr>
          <p:cNvPr id="3" name="Espace réservé du contenu 2"/>
          <p:cNvSpPr>
            <a:spLocks noGrp="1"/>
          </p:cNvSpPr>
          <p:nvPr>
            <p:ph idx="1"/>
          </p:nvPr>
        </p:nvSpPr>
        <p:spPr>
          <a:xfrm>
            <a:off x="900112" y="1772816"/>
            <a:ext cx="7345363" cy="4292705"/>
          </a:xfrm>
        </p:spPr>
        <p:txBody>
          <a:bodyPr/>
          <a:lstStyle/>
          <a:p>
            <a:r>
              <a:rPr dirty="0" smtClean="0"/>
              <a:t>2</a:t>
            </a:r>
            <a:r>
              <a:rPr lang="fr-FR" baseline="30000" dirty="0" smtClean="0"/>
              <a:t>nd</a:t>
            </a:r>
            <a:r>
              <a:rPr dirty="0" smtClean="0"/>
              <a:t> part during reprocessing </a:t>
            </a:r>
          </a:p>
          <a:p>
            <a:r>
              <a:rPr dirty="0" smtClean="0"/>
              <a:t>Version 1.7 of the programme</a:t>
            </a:r>
            <a:endParaRPr lang="en-GB" dirty="0"/>
          </a:p>
          <a:p>
            <a:pPr marL="0" indent="0">
              <a:buNone/>
            </a:pPr>
            <a:r>
              <a:rPr lang="en-US" dirty="0" smtClean="0"/>
              <a:t>	</a:t>
            </a:r>
            <a:r>
              <a:rPr lang="fr-FR" dirty="0" smtClean="0">
                <a:sym typeface="Wingdings" pitchFamily="2" charset="2"/>
              </a:rPr>
              <a:t></a:t>
            </a:r>
            <a:r>
              <a:rPr dirty="0" smtClean="0"/>
              <a:t> In blue: </a:t>
            </a:r>
            <a:r>
              <a:rPr lang="fr-FR" dirty="0" smtClean="0">
                <a:solidFill>
                  <a:srgbClr val="FF0000"/>
                </a:solidFill>
              </a:rPr>
              <a:t>&lt; 80%</a:t>
            </a:r>
            <a:endParaRPr lang="en-GB" dirty="0">
              <a:solidFill>
                <a:srgbClr val="FF0000"/>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4141828834"/>
              </p:ext>
            </p:extLst>
          </p:nvPr>
        </p:nvGraphicFramePr>
        <p:xfrm>
          <a:off x="5364088" y="2276872"/>
          <a:ext cx="2984621" cy="3998164"/>
        </p:xfrm>
        <a:graphic>
          <a:graphicData uri="http://schemas.openxmlformats.org/drawingml/2006/table">
            <a:tbl>
              <a:tblPr/>
              <a:tblGrid>
                <a:gridCol w="1392823">
                  <a:extLst>
                    <a:ext uri="{9D8B030D-6E8A-4147-A177-3AD203B41FA5}">
                      <a16:colId xmlns:a16="http://schemas.microsoft.com/office/drawing/2014/main" val="20000"/>
                    </a:ext>
                  </a:extLst>
                </a:gridCol>
                <a:gridCol w="805848">
                  <a:extLst>
                    <a:ext uri="{9D8B030D-6E8A-4147-A177-3AD203B41FA5}">
                      <a16:colId xmlns:a16="http://schemas.microsoft.com/office/drawing/2014/main" val="20001"/>
                    </a:ext>
                  </a:extLst>
                </a:gridCol>
                <a:gridCol w="785950">
                  <a:extLst>
                    <a:ext uri="{9D8B030D-6E8A-4147-A177-3AD203B41FA5}">
                      <a16:colId xmlns:a16="http://schemas.microsoft.com/office/drawing/2014/main" val="20002"/>
                    </a:ext>
                  </a:extLst>
                </a:gridCol>
              </a:tblGrid>
              <a:tr h="253693">
                <a:tc>
                  <a:txBody>
                    <a:bodyPr/>
                    <a:lstStyle/>
                    <a:p>
                      <a:pPr algn="l" fontAlgn="b"/>
                      <a:endParaRPr lang="fr-FR" sz="800" b="0" i="0" u="none" strike="noStrike" dirty="0">
                        <a:effectLst/>
                        <a:latin typeface="Calibri"/>
                      </a:endParaRPr>
                    </a:p>
                  </a:txBody>
                  <a:tcPr marL="7462" marR="7462" marT="746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Calibri"/>
                        </a:rPr>
                        <a:t>Sterilisation Technicians</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fr-FR" sz="800" b="0" i="0" u="none" strike="noStrike">
                          <a:effectLst/>
                          <a:latin typeface="Calibri"/>
                        </a:rPr>
                        <a:t>Project OR Nurse</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000"/>
                  </a:ext>
                </a:extLst>
              </a:tr>
              <a:tr h="380539">
                <a:tc>
                  <a:txBody>
                    <a:bodyPr/>
                    <a:lstStyle/>
                    <a:p>
                      <a:pPr algn="ctr" fontAlgn="ctr"/>
                      <a:r>
                        <a:rPr lang="fr-FR" sz="800" b="0" i="0" u="none" strike="noStrike">
                          <a:effectLst/>
                          <a:latin typeface="Calibri"/>
                        </a:rPr>
                        <a:t>Names of procedure trays</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Calibri"/>
                        </a:rPr>
                        <a:t>Average recognition rates</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effectLst/>
                          <a:latin typeface="Calibri"/>
                        </a:rPr>
                        <a:t>Average recognition rates</a:t>
                      </a:r>
                    </a:p>
                  </a:txBody>
                  <a:tcPr marL="7462" marR="7462" marT="74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6846">
                <a:tc>
                  <a:txBody>
                    <a:bodyPr/>
                    <a:lstStyle/>
                    <a:p>
                      <a:pPr algn="l" fontAlgn="b"/>
                      <a:r>
                        <a:rPr lang="fr-FR" sz="800" b="0" i="0" u="none" strike="noStrike">
                          <a:effectLst/>
                          <a:latin typeface="Calibri"/>
                        </a:rPr>
                        <a:t>ALIF ANCILLARY 1</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87</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126846">
                <a:tc>
                  <a:txBody>
                    <a:bodyPr/>
                    <a:lstStyle/>
                    <a:p>
                      <a:pPr algn="l" fontAlgn="b"/>
                      <a:r>
                        <a:rPr lang="fr-FR" sz="800" b="0" i="0" u="none" strike="noStrike">
                          <a:effectLst/>
                          <a:latin typeface="Calibri"/>
                        </a:rPr>
                        <a:t>AVENUE</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92</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91.3</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6846">
                <a:tc>
                  <a:txBody>
                    <a:bodyPr/>
                    <a:lstStyle/>
                    <a:p>
                      <a:pPr algn="l" fontAlgn="b"/>
                      <a:r>
                        <a:rPr lang="fr-FR" sz="800" b="0" i="0" u="none" strike="noStrike">
                          <a:solidFill>
                            <a:srgbClr val="963634"/>
                          </a:solidFill>
                          <a:effectLst/>
                          <a:latin typeface="Calibri"/>
                        </a:rPr>
                        <a:t>REAMERS</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33</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55</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4"/>
                  </a:ext>
                </a:extLst>
              </a:tr>
              <a:tr h="126846">
                <a:tc>
                  <a:txBody>
                    <a:bodyPr/>
                    <a:lstStyle/>
                    <a:p>
                      <a:pPr algn="l" fontAlgn="b"/>
                      <a:r>
                        <a:rPr lang="fr-FR" sz="800" b="0" i="0" u="none" strike="noStrike">
                          <a:solidFill>
                            <a:srgbClr val="963634"/>
                          </a:solidFill>
                          <a:effectLst/>
                          <a:latin typeface="Calibri"/>
                        </a:rPr>
                        <a:t>CAPSTONE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b"/>
                      <a:r>
                        <a:rPr lang="fr-FR" sz="800" b="0" i="0" u="none" strike="noStrike">
                          <a:effectLst/>
                          <a:latin typeface="Calibri"/>
                        </a:rPr>
                        <a:t>86</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61.5</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5"/>
                  </a:ext>
                </a:extLst>
              </a:tr>
              <a:tr h="126846">
                <a:tc>
                  <a:txBody>
                    <a:bodyPr/>
                    <a:lstStyle/>
                    <a:p>
                      <a:pPr algn="l" fontAlgn="b"/>
                      <a:r>
                        <a:rPr lang="fr-FR" sz="800" b="0" i="0" u="none" strike="noStrike" dirty="0">
                          <a:solidFill>
                            <a:srgbClr val="963634"/>
                          </a:solidFill>
                          <a:effectLst/>
                          <a:latin typeface="Calibri"/>
                        </a:rPr>
                        <a:t>CLYDESDALE</a:t>
                      </a:r>
                    </a:p>
                  </a:txBody>
                  <a:tcPr marL="7462" marR="7462" marT="7462"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a:effectLst/>
                          <a:latin typeface="Calibri"/>
                        </a:rPr>
                        <a:t>69</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6"/>
                  </a:ext>
                </a:extLst>
              </a:tr>
              <a:tr h="126846">
                <a:tc>
                  <a:txBody>
                    <a:bodyPr/>
                    <a:lstStyle/>
                    <a:p>
                      <a:pPr algn="l" fontAlgn="b"/>
                      <a:r>
                        <a:rPr lang="fr-FR" sz="800" b="0" i="0" u="none" strike="noStrike">
                          <a:effectLst/>
                          <a:latin typeface="Calibri"/>
                        </a:rPr>
                        <a:t>COLORADO</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94</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26846">
                <a:tc>
                  <a:txBody>
                    <a:bodyPr/>
                    <a:lstStyle/>
                    <a:p>
                      <a:pPr algn="l" fontAlgn="b"/>
                      <a:r>
                        <a:rPr lang="fr-FR" sz="800" b="0" i="0" u="none" strike="noStrike">
                          <a:solidFill>
                            <a:srgbClr val="963634"/>
                          </a:solidFill>
                          <a:effectLst/>
                          <a:latin typeface="Calibri"/>
                        </a:rPr>
                        <a:t>CRESCENT</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71</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87</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6846">
                <a:tc>
                  <a:txBody>
                    <a:bodyPr/>
                    <a:lstStyle/>
                    <a:p>
                      <a:pPr algn="l" fontAlgn="b"/>
                      <a:r>
                        <a:rPr lang="fr-FR" sz="800" b="0" i="0" u="none" strike="noStrike">
                          <a:effectLst/>
                          <a:latin typeface="Calibri"/>
                        </a:rPr>
                        <a:t>EASYSPINE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98.5</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126846">
                <a:tc>
                  <a:txBody>
                    <a:bodyPr/>
                    <a:lstStyle/>
                    <a:p>
                      <a:pPr algn="l" fontAlgn="b"/>
                      <a:r>
                        <a:rPr lang="fr-FR" sz="800" b="0" i="0" u="none" strike="noStrike">
                          <a:effectLst/>
                          <a:latin typeface="Calibri"/>
                        </a:rPr>
                        <a:t>ENDORING</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95.14</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94</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6846">
                <a:tc>
                  <a:txBody>
                    <a:bodyPr/>
                    <a:lstStyle/>
                    <a:p>
                      <a:pPr algn="l" fontAlgn="b"/>
                      <a:r>
                        <a:rPr lang="fr-FR" sz="800" b="0" i="0" u="none" strike="noStrike">
                          <a:effectLst/>
                          <a:latin typeface="Calibri"/>
                        </a:rPr>
                        <a:t>LEGACY</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97.44</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26846">
                <a:tc>
                  <a:txBody>
                    <a:bodyPr/>
                    <a:lstStyle/>
                    <a:p>
                      <a:pPr algn="l" fontAlgn="b"/>
                      <a:r>
                        <a:rPr lang="fr-FR" sz="800" b="0" i="0" u="none" strike="noStrike">
                          <a:solidFill>
                            <a:srgbClr val="963634"/>
                          </a:solidFill>
                          <a:effectLst/>
                          <a:latin typeface="Calibri"/>
                        </a:rPr>
                        <a:t>LONGITUDE</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76.2</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72</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12"/>
                  </a:ext>
                </a:extLst>
              </a:tr>
              <a:tr h="126846">
                <a:tc>
                  <a:txBody>
                    <a:bodyPr/>
                    <a:lstStyle/>
                    <a:p>
                      <a:pPr algn="l" fontAlgn="b"/>
                      <a:r>
                        <a:rPr lang="fr-FR" sz="800" b="0" i="0" u="none" strike="noStrike">
                          <a:effectLst/>
                          <a:latin typeface="Calibri"/>
                        </a:rPr>
                        <a:t>MAST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95</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83</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6846">
                <a:tc>
                  <a:txBody>
                    <a:bodyPr/>
                    <a:lstStyle/>
                    <a:p>
                      <a:pPr algn="l" fontAlgn="b"/>
                      <a:r>
                        <a:rPr lang="fr-FR" sz="800" b="0" i="0" u="none" strike="noStrike">
                          <a:effectLst/>
                          <a:latin typeface="Calibri"/>
                        </a:rPr>
                        <a:t>MOBIDISC (LOAN)</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88</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4"/>
                  </a:ext>
                </a:extLst>
              </a:tr>
              <a:tr h="126846">
                <a:tc>
                  <a:txBody>
                    <a:bodyPr/>
                    <a:lstStyle/>
                    <a:p>
                      <a:pPr algn="l" fontAlgn="b"/>
                      <a:r>
                        <a:rPr lang="fr-FR" sz="800" b="0" i="0" u="none" strike="noStrike">
                          <a:effectLst/>
                          <a:latin typeface="Calibri"/>
                        </a:rPr>
                        <a:t>NEX-LINK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95</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97</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26846">
                <a:tc>
                  <a:txBody>
                    <a:bodyPr/>
                    <a:lstStyle/>
                    <a:p>
                      <a:pPr algn="l" fontAlgn="b"/>
                      <a:r>
                        <a:rPr lang="fr-FR" sz="800" b="0" i="0" u="none" strike="noStrike">
                          <a:effectLst/>
                          <a:latin typeface="Calibri"/>
                        </a:rPr>
                        <a:t>ORACLE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100</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26846">
                <a:tc>
                  <a:txBody>
                    <a:bodyPr/>
                    <a:lstStyle/>
                    <a:p>
                      <a:pPr algn="l" fontAlgn="b"/>
                      <a:r>
                        <a:rPr lang="fr-FR" sz="800" b="0" i="0" u="none" strike="noStrike">
                          <a:solidFill>
                            <a:srgbClr val="963634"/>
                          </a:solidFill>
                          <a:effectLst/>
                          <a:latin typeface="Calibri"/>
                        </a:rPr>
                        <a:t>PMI</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74</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86</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26846">
                <a:tc>
                  <a:txBody>
                    <a:bodyPr/>
                    <a:lstStyle/>
                    <a:p>
                      <a:pPr algn="l" fontAlgn="b"/>
                      <a:r>
                        <a:rPr lang="fr-FR" sz="800" b="0" i="0" u="none" strike="noStrike">
                          <a:effectLst/>
                          <a:latin typeface="Calibri"/>
                        </a:rPr>
                        <a:t>QUADLEG</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92.58</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90</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26846">
                <a:tc>
                  <a:txBody>
                    <a:bodyPr/>
                    <a:lstStyle/>
                    <a:p>
                      <a:pPr algn="l" fontAlgn="b"/>
                      <a:r>
                        <a:rPr lang="fr-FR" sz="800" b="0" i="0" u="none" strike="noStrike">
                          <a:solidFill>
                            <a:srgbClr val="963634"/>
                          </a:solidFill>
                          <a:effectLst/>
                          <a:latin typeface="Calibri"/>
                        </a:rPr>
                        <a:t>ROI-C</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37</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9"/>
                  </a:ext>
                </a:extLst>
              </a:tr>
              <a:tr h="126846">
                <a:tc>
                  <a:txBody>
                    <a:bodyPr/>
                    <a:lstStyle/>
                    <a:p>
                      <a:pPr algn="l" fontAlgn="b"/>
                      <a:r>
                        <a:rPr lang="fr-FR" sz="800" b="0" i="0" u="none" strike="noStrike">
                          <a:effectLst/>
                          <a:latin typeface="Calibri"/>
                        </a:rPr>
                        <a:t>SOLERA</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100</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90</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26846">
                <a:tc>
                  <a:txBody>
                    <a:bodyPr/>
                    <a:lstStyle/>
                    <a:p>
                      <a:pPr algn="l" fontAlgn="b"/>
                      <a:r>
                        <a:rPr lang="fr-FR" sz="800" b="0" i="0" u="none" strike="noStrike">
                          <a:effectLst/>
                          <a:latin typeface="Calibri"/>
                        </a:rPr>
                        <a:t>SOVEREIGN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87</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90</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26846">
                <a:tc>
                  <a:txBody>
                    <a:bodyPr/>
                    <a:lstStyle/>
                    <a:p>
                      <a:pPr algn="l" fontAlgn="b"/>
                      <a:r>
                        <a:rPr lang="fr-FR" sz="800" b="0" i="0" u="none" strike="noStrike">
                          <a:solidFill>
                            <a:srgbClr val="963634"/>
                          </a:solidFill>
                          <a:effectLst/>
                          <a:latin typeface="Calibri"/>
                        </a:rPr>
                        <a:t>T-PAL (LOAN)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47</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44</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22"/>
                  </a:ext>
                </a:extLst>
              </a:tr>
              <a:tr h="126846">
                <a:tc>
                  <a:txBody>
                    <a:bodyPr/>
                    <a:lstStyle/>
                    <a:p>
                      <a:pPr algn="l" fontAlgn="b"/>
                      <a:r>
                        <a:rPr lang="fr-FR" sz="800" b="0" i="0" u="none" strike="noStrike">
                          <a:effectLst/>
                          <a:latin typeface="Calibri"/>
                        </a:rPr>
                        <a:t>TRIMLINE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94</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99</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26846">
                <a:tc>
                  <a:txBody>
                    <a:bodyPr/>
                    <a:lstStyle/>
                    <a:p>
                      <a:pPr algn="l" fontAlgn="b"/>
                      <a:r>
                        <a:rPr lang="fr-FR" sz="800" b="0" i="0" u="none" strike="noStrike">
                          <a:solidFill>
                            <a:srgbClr val="963634"/>
                          </a:solidFill>
                          <a:effectLst/>
                          <a:latin typeface="Calibri"/>
                        </a:rPr>
                        <a:t>VERTEX (LOAN)</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75</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4"/>
                  </a:ext>
                </a:extLst>
              </a:tr>
              <a:tr h="126846">
                <a:tc>
                  <a:txBody>
                    <a:bodyPr/>
                    <a:lstStyle/>
                    <a:p>
                      <a:pPr algn="l" fontAlgn="b"/>
                      <a:r>
                        <a:rPr lang="fr-FR" sz="800" b="0" i="0" u="none" strike="noStrike">
                          <a:effectLst/>
                          <a:latin typeface="Calibri"/>
                        </a:rPr>
                        <a:t>VIPER</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85</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effectLst/>
                          <a:latin typeface="Calibri"/>
                        </a:rPr>
                        <a:t>94.7</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26846">
                <a:tc>
                  <a:txBody>
                    <a:bodyPr/>
                    <a:lstStyle/>
                    <a:p>
                      <a:pPr algn="l" fontAlgn="b"/>
                      <a:r>
                        <a:rPr lang="fr-FR" sz="800" b="0" i="0" u="none" strike="noStrike">
                          <a:solidFill>
                            <a:srgbClr val="963634"/>
                          </a:solidFill>
                          <a:effectLst/>
                          <a:latin typeface="Calibri"/>
                        </a:rPr>
                        <a:t>ZERO PVA (LOAN)</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65.1</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68.7</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26"/>
                  </a:ext>
                </a:extLst>
              </a:tr>
              <a:tr h="126846">
                <a:tc>
                  <a:txBody>
                    <a:bodyPr/>
                    <a:lstStyle/>
                    <a:p>
                      <a:pPr algn="l" fontAlgn="b"/>
                      <a:r>
                        <a:rPr lang="fr-FR" sz="800" b="0" i="0" u="none" strike="noStrike">
                          <a:solidFill>
                            <a:srgbClr val="963634"/>
                          </a:solidFill>
                          <a:effectLst/>
                          <a:latin typeface="Calibri"/>
                        </a:rPr>
                        <a:t>ZEPHIR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r-FR" sz="800" b="0" i="0" u="none" strike="noStrike">
                          <a:effectLst/>
                          <a:latin typeface="Calibri"/>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800" b="0" i="0" u="none" strike="noStrike" dirty="0">
                          <a:effectLst/>
                          <a:latin typeface="Calibri"/>
                        </a:rPr>
                        <a:t>35.0</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27"/>
                  </a:ext>
                </a:extLst>
              </a:tr>
            </a:tbl>
          </a:graphicData>
        </a:graphic>
      </p:graphicFrame>
      <p:grpSp>
        <p:nvGrpSpPr>
          <p:cNvPr id="13" name="Groupe 12"/>
          <p:cNvGrpSpPr/>
          <p:nvPr/>
        </p:nvGrpSpPr>
        <p:grpSpPr>
          <a:xfrm>
            <a:off x="5076056" y="3212976"/>
            <a:ext cx="1080120" cy="3024336"/>
            <a:chOff x="5076056" y="3236321"/>
            <a:chExt cx="1080120" cy="2928983"/>
          </a:xfrm>
        </p:grpSpPr>
        <p:sp>
          <p:nvSpPr>
            <p:cNvPr id="7" name="Ellipse 6"/>
            <p:cNvSpPr/>
            <p:nvPr/>
          </p:nvSpPr>
          <p:spPr>
            <a:xfrm>
              <a:off x="5076056" y="3443713"/>
              <a:ext cx="936104" cy="216024"/>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llipse 7"/>
            <p:cNvSpPr/>
            <p:nvPr/>
          </p:nvSpPr>
          <p:spPr>
            <a:xfrm>
              <a:off x="5076056" y="3659737"/>
              <a:ext cx="936104" cy="216024"/>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p:cNvSpPr/>
            <p:nvPr/>
          </p:nvSpPr>
          <p:spPr>
            <a:xfrm>
              <a:off x="5220072" y="5949280"/>
              <a:ext cx="936104" cy="216024"/>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5076056" y="3236321"/>
              <a:ext cx="936104" cy="216024"/>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4" name="Espace réservé du contenu 2"/>
          <p:cNvSpPr txBox="1">
            <a:spLocks/>
          </p:cNvSpPr>
          <p:nvPr/>
        </p:nvSpPr>
        <p:spPr>
          <a:xfrm>
            <a:off x="683568" y="3763639"/>
            <a:ext cx="3960440" cy="2689697"/>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lvl="1"/>
            <a:endParaRPr lang="fr-FR" dirty="0" smtClean="0"/>
          </a:p>
          <a:p>
            <a:endParaRPr lang="fr-FR" dirty="0"/>
          </a:p>
        </p:txBody>
      </p:sp>
    </p:spTree>
    <p:extLst>
      <p:ext uri="{BB962C8B-B14F-4D97-AF65-F5344CB8AC3E}">
        <p14:creationId xmlns:p14="http://schemas.microsoft.com/office/powerpoint/2010/main" val="49762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Introduction</a:t>
            </a:r>
            <a:endParaRPr lang="en-GB" dirty="0"/>
          </a:p>
        </p:txBody>
      </p:sp>
      <p:sp>
        <p:nvSpPr>
          <p:cNvPr id="3" name="Espace réservé du contenu 2"/>
          <p:cNvSpPr>
            <a:spLocks noGrp="1"/>
          </p:cNvSpPr>
          <p:nvPr>
            <p:ph idx="1"/>
          </p:nvPr>
        </p:nvSpPr>
        <p:spPr/>
        <p:txBody>
          <a:bodyPr/>
          <a:lstStyle/>
          <a:p>
            <a:r>
              <a:rPr dirty="0" smtClean="0"/>
              <a:t>Ancillary instruments = set of specific instruments used to insert or remove an implant</a:t>
            </a:r>
          </a:p>
        </p:txBody>
      </p:sp>
      <p:pic>
        <p:nvPicPr>
          <p:cNvPr id="4" name="Image 3" descr="Photos sté 04-09 02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1680" y="3164862"/>
            <a:ext cx="5400600" cy="2568394"/>
          </a:xfrm>
          <a:prstGeom prst="rect">
            <a:avLst/>
          </a:prstGeom>
        </p:spPr>
      </p:pic>
    </p:spTree>
    <p:extLst>
      <p:ext uri="{BB962C8B-B14F-4D97-AF65-F5344CB8AC3E}">
        <p14:creationId xmlns:p14="http://schemas.microsoft.com/office/powerpoint/2010/main" val="1525888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dirty="0" smtClean="0"/>
              <a:t>Assessment of recognition rates for the medical devices</a:t>
            </a:r>
            <a:endParaRPr lang="en-GB" dirty="0"/>
          </a:p>
        </p:txBody>
      </p:sp>
      <p:sp>
        <p:nvSpPr>
          <p:cNvPr id="3" name="Espace réservé du contenu 2"/>
          <p:cNvSpPr>
            <a:spLocks noGrp="1"/>
          </p:cNvSpPr>
          <p:nvPr>
            <p:ph idx="1"/>
          </p:nvPr>
        </p:nvSpPr>
        <p:spPr/>
        <p:txBody>
          <a:bodyPr>
            <a:normAutofit/>
          </a:bodyPr>
          <a:lstStyle/>
          <a:p>
            <a:r>
              <a:rPr lang="fr-FR" sz="2000" dirty="0"/>
              <a:t>Link between the recognition rate and the complexity of the tray:</a:t>
            </a:r>
            <a:endParaRPr lang="en-GB" sz="2000" dirty="0"/>
          </a:p>
          <a:p>
            <a:pPr lvl="1"/>
            <a:r>
              <a:rPr lang="fr-FR" sz="2000" b="1" dirty="0">
                <a:solidFill>
                  <a:schemeClr val="accent2"/>
                </a:solidFill>
              </a:rPr>
              <a:t>Implants</a:t>
            </a:r>
          </a:p>
          <a:p>
            <a:pPr lvl="1"/>
            <a:r>
              <a:rPr lang="fr-FR" sz="2000" b="1" dirty="0">
                <a:solidFill>
                  <a:schemeClr val="accent2"/>
                </a:solidFill>
              </a:rPr>
              <a:t>Very similar devices</a:t>
            </a:r>
          </a:p>
          <a:p>
            <a:pPr marL="350838" lvl="1" indent="0">
              <a:buNone/>
            </a:pPr>
            <a:endParaRPr lang="en-GB" sz="2000" dirty="0"/>
          </a:p>
          <a:p>
            <a:pPr marL="350838" lvl="1" indent="0">
              <a:buNone/>
            </a:pPr>
            <a:r>
              <a:rPr lang="fr-FR" sz="2000" dirty="0">
                <a:sym typeface="Wingdings"/>
              </a:rPr>
              <a:t> Improvements to the tool with the new versions V 1.8 (choice between 2 similar medical devices with photo and position)</a:t>
            </a:r>
          </a:p>
          <a:p>
            <a:pPr marL="350838" lvl="1" indent="0">
              <a:buNone/>
            </a:pPr>
            <a:r>
              <a:rPr lang="fr-FR" sz="2000" dirty="0">
                <a:sym typeface="Wingdings"/>
              </a:rPr>
              <a:t> Limits of the tool for some </a:t>
            </a:r>
            <a:r>
              <a:rPr lang="fr-FR" sz="2000" dirty="0">
                <a:solidFill>
                  <a:schemeClr val="accent2"/>
                </a:solidFill>
                <a:sym typeface="Wingdings"/>
              </a:rPr>
              <a:t>similar medical devices or medical devices that are too light</a:t>
            </a:r>
            <a:endParaRPr lang="en-GB" sz="2000" dirty="0">
              <a:solidFill>
                <a:schemeClr val="accent2"/>
              </a:solidFill>
            </a:endParaRPr>
          </a:p>
          <a:p>
            <a:endParaRPr lang="en-GB" dirty="0"/>
          </a:p>
        </p:txBody>
      </p:sp>
    </p:spTree>
    <p:extLst>
      <p:ext uri="{BB962C8B-B14F-4D97-AF65-F5344CB8AC3E}">
        <p14:creationId xmlns:p14="http://schemas.microsoft.com/office/powerpoint/2010/main" val="3647251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Qualitative</a:t>
            </a:r>
            <a:endParaRPr lang="en-GB" dirty="0"/>
          </a:p>
        </p:txBody>
      </p:sp>
      <p:sp>
        <p:nvSpPr>
          <p:cNvPr id="3" name="Espace réservé du contenu 2"/>
          <p:cNvSpPr>
            <a:spLocks noGrp="1"/>
          </p:cNvSpPr>
          <p:nvPr>
            <p:ph idx="1"/>
          </p:nvPr>
        </p:nvSpPr>
        <p:spPr/>
        <p:txBody>
          <a:bodyPr/>
          <a:lstStyle/>
          <a:p>
            <a:r>
              <a:rPr dirty="0" smtClean="0"/>
              <a:t>Assessment of the </a:t>
            </a:r>
            <a:r>
              <a:rPr lang="fr-FR" b="1" dirty="0" smtClean="0"/>
              <a:t>discovery</a:t>
            </a:r>
            <a:r>
              <a:rPr dirty="0" smtClean="0"/>
              <a:t> phase using a questionnaire</a:t>
            </a:r>
          </a:p>
          <a:p>
            <a:pPr lvl="1"/>
            <a:r>
              <a:rPr dirty="0" smtClean="0"/>
              <a:t>Sterilisation Technicians having carried out reprocessing with Ancitrak®</a:t>
            </a:r>
          </a:p>
          <a:p>
            <a:pPr lvl="1"/>
            <a:r>
              <a:rPr dirty="0" smtClean="0"/>
              <a:t>Neurosurgery operating room Qualified OR and Auxiliary Nurses</a:t>
            </a:r>
            <a:endParaRPr lang="en-GB" dirty="0"/>
          </a:p>
        </p:txBody>
      </p:sp>
    </p:spTree>
    <p:extLst>
      <p:ext uri="{BB962C8B-B14F-4D97-AF65-F5344CB8AC3E}">
        <p14:creationId xmlns:p14="http://schemas.microsoft.com/office/powerpoint/2010/main" val="1415481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0112" y="244158"/>
            <a:ext cx="7776344" cy="1339850"/>
          </a:xfrm>
        </p:spPr>
        <p:txBody>
          <a:bodyPr>
            <a:normAutofit/>
          </a:bodyPr>
          <a:lstStyle/>
          <a:p>
            <a:r>
              <a:rPr lang="fr-FR" sz="3400" dirty="0" smtClean="0"/>
              <a:t>Sterilisation Technicians' answers </a:t>
            </a:r>
            <a:endParaRPr lang="en-GB" sz="3400" dirty="0"/>
          </a:p>
        </p:txBody>
      </p:sp>
      <p:sp>
        <p:nvSpPr>
          <p:cNvPr id="3" name="Espace réservé du contenu 2"/>
          <p:cNvSpPr>
            <a:spLocks noGrp="1"/>
          </p:cNvSpPr>
          <p:nvPr>
            <p:ph idx="1"/>
          </p:nvPr>
        </p:nvSpPr>
        <p:spPr>
          <a:xfrm>
            <a:off x="755576" y="1700808"/>
            <a:ext cx="8064896" cy="4824536"/>
          </a:xfrm>
        </p:spPr>
        <p:txBody>
          <a:bodyPr/>
          <a:lstStyle/>
          <a:p>
            <a:r>
              <a:rPr lang="fr-FR" sz="2200" dirty="0" smtClean="0"/>
              <a:t>Sample of 16 Technicians</a:t>
            </a:r>
          </a:p>
          <a:p>
            <a:r>
              <a:rPr lang="fr-FR" sz="2200" dirty="0" smtClean="0"/>
              <a:t>Impression of saving time: </a:t>
            </a:r>
            <a:r>
              <a:rPr lang="fr-FR" sz="2200" b="1" dirty="0" smtClean="0">
                <a:solidFill>
                  <a:schemeClr val="accent2"/>
                </a:solidFill>
              </a:rPr>
              <a:t>78.6% </a:t>
            </a:r>
          </a:p>
          <a:p>
            <a:r>
              <a:rPr lang="fr-FR" sz="2200" dirty="0" smtClean="0"/>
              <a:t>Impression that reprocessing was more accurate: </a:t>
            </a:r>
            <a:r>
              <a:rPr lang="fr-FR" sz="2200" b="1" dirty="0">
                <a:solidFill>
                  <a:schemeClr val="accent2"/>
                </a:solidFill>
              </a:rPr>
              <a:t>90.9%</a:t>
            </a:r>
          </a:p>
          <a:p>
            <a:endParaRPr lang="en-GB" dirty="0"/>
          </a:p>
        </p:txBody>
      </p:sp>
      <p:sp>
        <p:nvSpPr>
          <p:cNvPr id="5" name="ZoneTexte 4"/>
          <p:cNvSpPr txBox="1"/>
          <p:nvPr/>
        </p:nvSpPr>
        <p:spPr>
          <a:xfrm>
            <a:off x="5292080" y="3573016"/>
            <a:ext cx="3168352" cy="2592288"/>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1400" b="1" dirty="0" smtClean="0"/>
              <a:t>Positive comments:</a:t>
            </a:r>
            <a:endParaRPr lang="en-GB" sz="1200" b="1" dirty="0"/>
          </a:p>
          <a:p>
            <a:r>
              <a:rPr lang="fr-FR" sz="1200" b="0" dirty="0" smtClean="0"/>
              <a:t>- quick and easy to understand and use</a:t>
            </a:r>
          </a:p>
          <a:p>
            <a:r>
              <a:rPr lang="fr-FR" sz="1200" b="0" dirty="0" smtClean="0"/>
              <a:t>- recognition of each</a:t>
            </a:r>
            <a:r>
              <a:rPr lang="fr-FR" sz="1200" b="0" dirty="0"/>
              <a:t> instrument </a:t>
            </a:r>
          </a:p>
          <a:p>
            <a:r>
              <a:rPr dirty="0" smtClean="0"/>
              <a:t> </a:t>
            </a:r>
            <a:r>
              <a:rPr lang="fr-FR" sz="1200" b="0" dirty="0" smtClean="0"/>
              <a:t>- time saved during the reprocessing and filling of the trays</a:t>
            </a:r>
          </a:p>
          <a:p>
            <a:endParaRPr lang="en-GB" sz="1200" b="0" baseline="0" dirty="0" smtClean="0"/>
          </a:p>
          <a:p>
            <a:r>
              <a:rPr lang="fr-FR" sz="1400" b="1" dirty="0" smtClean="0"/>
              <a:t>Negative comments:</a:t>
            </a:r>
          </a:p>
          <a:p>
            <a:r>
              <a:rPr lang="fr-FR" sz="1200" dirty="0" smtClean="0"/>
              <a:t>- programme ineffectual for very small or light items</a:t>
            </a:r>
          </a:p>
          <a:p>
            <a:r>
              <a:rPr lang="fr-FR" sz="1200" dirty="0" smtClean="0"/>
              <a:t>- time lost if very few instruments in the ancillaries</a:t>
            </a:r>
            <a:endParaRPr lang="en-GB" sz="1200" dirty="0"/>
          </a:p>
          <a:p>
            <a:r>
              <a:rPr lang="fr-FR" sz="1200" dirty="0" smtClean="0"/>
              <a:t>- does not differentiate between items that closely resemble each other</a:t>
            </a:r>
          </a:p>
          <a:p>
            <a:endParaRPr lang="en-GB" sz="1200" b="0" baseline="0" dirty="0"/>
          </a:p>
        </p:txBody>
      </p:sp>
      <p:graphicFrame>
        <p:nvGraphicFramePr>
          <p:cNvPr id="7" name="Graphique 6"/>
          <p:cNvGraphicFramePr>
            <a:graphicFrameLocks/>
          </p:cNvGraphicFramePr>
          <p:nvPr>
            <p:extLst>
              <p:ext uri="{D42A27DB-BD31-4B8C-83A1-F6EECF244321}">
                <p14:modId xmlns:p14="http://schemas.microsoft.com/office/powerpoint/2010/main" val="1645251070"/>
              </p:ext>
            </p:extLst>
          </p:nvPr>
        </p:nvGraphicFramePr>
        <p:xfrm>
          <a:off x="899592" y="3429000"/>
          <a:ext cx="4137025" cy="2943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6465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0112" y="244158"/>
            <a:ext cx="7632327" cy="1339850"/>
          </a:xfrm>
        </p:spPr>
        <p:txBody>
          <a:bodyPr>
            <a:normAutofit/>
          </a:bodyPr>
          <a:lstStyle/>
          <a:p>
            <a:r>
              <a:rPr lang="fr-FR" sz="3800" dirty="0" smtClean="0"/>
              <a:t>Neurosurgery OR staff answers</a:t>
            </a:r>
            <a:endParaRPr lang="en-GB" sz="3800" dirty="0"/>
          </a:p>
        </p:txBody>
      </p:sp>
      <p:sp>
        <p:nvSpPr>
          <p:cNvPr id="3" name="Espace réservé du contenu 2"/>
          <p:cNvSpPr>
            <a:spLocks noGrp="1"/>
          </p:cNvSpPr>
          <p:nvPr>
            <p:ph idx="1"/>
          </p:nvPr>
        </p:nvSpPr>
        <p:spPr>
          <a:xfrm>
            <a:off x="683568" y="1700808"/>
            <a:ext cx="8136904" cy="4824536"/>
          </a:xfrm>
        </p:spPr>
        <p:txBody>
          <a:bodyPr>
            <a:normAutofit/>
          </a:bodyPr>
          <a:lstStyle/>
          <a:p>
            <a:r>
              <a:rPr lang="fr-FR" sz="2200" dirty="0" smtClean="0"/>
              <a:t>Sample of 9 people (Qualified and Auxiliary Nurses)</a:t>
            </a:r>
          </a:p>
          <a:p>
            <a:r>
              <a:rPr lang="fr-FR" sz="2200" dirty="0" smtClean="0"/>
              <a:t>Impression of saving time: </a:t>
            </a:r>
            <a:r>
              <a:rPr lang="fr-FR" sz="2200" b="1" dirty="0" smtClean="0">
                <a:solidFill>
                  <a:schemeClr val="accent5"/>
                </a:solidFill>
              </a:rPr>
              <a:t>33.3% </a:t>
            </a:r>
            <a:endParaRPr lang="en-GB" sz="2200" b="1" dirty="0">
              <a:solidFill>
                <a:schemeClr val="accent5"/>
              </a:solidFill>
            </a:endParaRPr>
          </a:p>
          <a:p>
            <a:pPr marL="0" indent="0">
              <a:spcBef>
                <a:spcPts val="0"/>
              </a:spcBef>
              <a:buNone/>
            </a:pPr>
            <a:r>
              <a:rPr lang="en-US" dirty="0" smtClean="0"/>
              <a:t>	</a:t>
            </a:r>
            <a:r>
              <a:rPr lang="fr-FR" sz="1800" dirty="0" smtClean="0">
                <a:solidFill>
                  <a:schemeClr val="tx1"/>
                </a:solidFill>
                <a:sym typeface="Wingdings" pitchFamily="2" charset="2"/>
              </a:rPr>
              <a:t> little reprocessing carried out</a:t>
            </a:r>
            <a:endParaRPr lang="en-GB" sz="1800" dirty="0">
              <a:solidFill>
                <a:schemeClr val="tx1"/>
              </a:solidFill>
            </a:endParaRPr>
          </a:p>
          <a:p>
            <a:r>
              <a:rPr lang="fr-FR" sz="2200" dirty="0"/>
              <a:t>Impression that reprocessing was more accurate: </a:t>
            </a:r>
            <a:r>
              <a:rPr lang="fr-FR" sz="2200" b="1" dirty="0" smtClean="0">
                <a:solidFill>
                  <a:srgbClr val="59B0B9"/>
                </a:solidFill>
              </a:rPr>
              <a:t>88.9%</a:t>
            </a:r>
          </a:p>
          <a:p>
            <a:pPr marL="0" indent="0">
              <a:buNone/>
            </a:pPr>
            <a:endParaRPr lang="en-GB" sz="2200" b="1" dirty="0">
              <a:solidFill>
                <a:srgbClr val="59B0B9"/>
              </a:solidFill>
            </a:endParaRPr>
          </a:p>
        </p:txBody>
      </p:sp>
      <p:sp>
        <p:nvSpPr>
          <p:cNvPr id="5" name="ZoneTexte 4"/>
          <p:cNvSpPr txBox="1"/>
          <p:nvPr/>
        </p:nvSpPr>
        <p:spPr>
          <a:xfrm>
            <a:off x="5220072" y="3717032"/>
            <a:ext cx="3168352" cy="2448272"/>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1400" b="1" dirty="0" smtClean="0"/>
              <a:t>Positive comments:</a:t>
            </a:r>
            <a:endParaRPr lang="en-GB" sz="1200" b="1" dirty="0"/>
          </a:p>
          <a:p>
            <a:r>
              <a:rPr lang="fr-FR" sz="1200" b="0" dirty="0" smtClean="0"/>
              <a:t>- visibility of information</a:t>
            </a:r>
            <a:endParaRPr lang="en-GB" sz="1200" b="0" dirty="0"/>
          </a:p>
          <a:p>
            <a:r>
              <a:rPr lang="fr-FR" sz="1200" dirty="0" smtClean="0"/>
              <a:t>- reprocessing easier than with AdvanceSté®</a:t>
            </a:r>
          </a:p>
          <a:p>
            <a:pPr marL="171450" indent="-171450">
              <a:buFontTx/>
              <a:buChar char="-"/>
            </a:pPr>
            <a:endParaRPr lang="en-GB" sz="1200" b="0" baseline="0" dirty="0" smtClean="0"/>
          </a:p>
          <a:p>
            <a:r>
              <a:rPr lang="fr-FR" sz="1400" b="1" dirty="0" smtClean="0"/>
              <a:t>Negative comments:</a:t>
            </a:r>
          </a:p>
          <a:p>
            <a:r>
              <a:rPr lang="fr-FR" sz="1200" dirty="0" smtClean="0"/>
              <a:t>- programme ineffectual for very small or light items</a:t>
            </a:r>
            <a:endParaRPr lang="en-GB" sz="1200" dirty="0"/>
          </a:p>
          <a:p>
            <a:r>
              <a:rPr lang="fr-FR" sz="1200" dirty="0" smtClean="0"/>
              <a:t>- does not differentiate between items that closely resemble each other</a:t>
            </a:r>
            <a:endParaRPr lang="en-GB" sz="1200" b="0" baseline="0" dirty="0" smtClean="0"/>
          </a:p>
          <a:p>
            <a:r>
              <a:rPr lang="fr-FR" sz="1200" dirty="0" smtClean="0"/>
              <a:t>- touch screen malfunctions in presence of water</a:t>
            </a:r>
            <a:endParaRPr lang="en-GB" sz="1200" dirty="0"/>
          </a:p>
          <a:p>
            <a:endParaRPr lang="en-GB" sz="1200" b="0" baseline="0" dirty="0"/>
          </a:p>
        </p:txBody>
      </p:sp>
      <p:graphicFrame>
        <p:nvGraphicFramePr>
          <p:cNvPr id="7" name="Graphique 6"/>
          <p:cNvGraphicFramePr>
            <a:graphicFrameLocks/>
          </p:cNvGraphicFramePr>
          <p:nvPr>
            <p:extLst>
              <p:ext uri="{D42A27DB-BD31-4B8C-83A1-F6EECF244321}">
                <p14:modId xmlns:p14="http://schemas.microsoft.com/office/powerpoint/2010/main" val="2647596514"/>
              </p:ext>
            </p:extLst>
          </p:nvPr>
        </p:nvGraphicFramePr>
        <p:xfrm>
          <a:off x="1115616" y="3717032"/>
          <a:ext cx="3672408" cy="267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6465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dirty="0" smtClean="0"/>
              <a:t>Next steps for the study (ongoing)</a:t>
            </a:r>
            <a:endParaRPr lang="en-GB" dirty="0"/>
          </a:p>
        </p:txBody>
      </p:sp>
      <p:sp>
        <p:nvSpPr>
          <p:cNvPr id="3" name="Espace réservé du contenu 2"/>
          <p:cNvSpPr>
            <a:spLocks noGrp="1"/>
          </p:cNvSpPr>
          <p:nvPr>
            <p:ph idx="1"/>
          </p:nvPr>
        </p:nvSpPr>
        <p:spPr>
          <a:xfrm>
            <a:off x="900112" y="1772816"/>
            <a:ext cx="7632328" cy="4464496"/>
          </a:xfrm>
        </p:spPr>
        <p:txBody>
          <a:bodyPr>
            <a:normAutofit fontScale="92500" lnSpcReduction="10000"/>
          </a:bodyPr>
          <a:lstStyle/>
          <a:p>
            <a:r>
              <a:rPr dirty="0" smtClean="0"/>
              <a:t>In the OR:</a:t>
            </a:r>
          </a:p>
          <a:p>
            <a:pPr lvl="1"/>
            <a:r>
              <a:rPr dirty="0" smtClean="0"/>
              <a:t>Impact on loans </a:t>
            </a:r>
          </a:p>
          <a:p>
            <a:pPr lvl="1"/>
            <a:r>
              <a:rPr dirty="0" smtClean="0"/>
              <a:t>Reprocessing in the OR</a:t>
            </a:r>
          </a:p>
          <a:p>
            <a:r>
              <a:rPr dirty="0" smtClean="0"/>
              <a:t>Study involving the whole circuit: assessing the completeness of the trays</a:t>
            </a:r>
          </a:p>
          <a:p>
            <a:r>
              <a:rPr dirty="0" smtClean="0"/>
              <a:t>Use in routine phase</a:t>
            </a:r>
          </a:p>
          <a:p>
            <a:r>
              <a:rPr dirty="0" smtClean="0"/>
              <a:t>Improving the tool: </a:t>
            </a:r>
          </a:p>
          <a:p>
            <a:pPr lvl="1"/>
            <a:r>
              <a:rPr dirty="0" smtClean="0"/>
              <a:t>Improved recognition of similar instruments (V 1.8)</a:t>
            </a:r>
          </a:p>
          <a:p>
            <a:pPr lvl="1"/>
            <a:r>
              <a:rPr dirty="0" smtClean="0"/>
              <a:t>Implants</a:t>
            </a:r>
          </a:p>
          <a:p>
            <a:r>
              <a:rPr dirty="0" smtClean="0"/>
              <a:t>Benefits for other types of equipment? (e.g. laparoscopy)</a:t>
            </a:r>
          </a:p>
          <a:p>
            <a:endParaRPr lang="en-GB" dirty="0" smtClean="0"/>
          </a:p>
          <a:p>
            <a:endParaRPr lang="en-GB" dirty="0"/>
          </a:p>
        </p:txBody>
      </p:sp>
    </p:spTree>
    <p:extLst>
      <p:ext uri="{BB962C8B-B14F-4D97-AF65-F5344CB8AC3E}">
        <p14:creationId xmlns:p14="http://schemas.microsoft.com/office/powerpoint/2010/main" val="3326465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Loans</a:t>
            </a:r>
            <a:endParaRPr lang="en-GB" dirty="0"/>
          </a:p>
        </p:txBody>
      </p:sp>
      <p:sp>
        <p:nvSpPr>
          <p:cNvPr id="3" name="Espace réservé du contenu 2"/>
          <p:cNvSpPr>
            <a:spLocks noGrp="1"/>
          </p:cNvSpPr>
          <p:nvPr>
            <p:ph idx="1"/>
          </p:nvPr>
        </p:nvSpPr>
        <p:spPr>
          <a:xfrm>
            <a:off x="539552" y="1772816"/>
            <a:ext cx="8136904" cy="4824536"/>
          </a:xfrm>
        </p:spPr>
        <p:txBody>
          <a:bodyPr>
            <a:normAutofit/>
          </a:bodyPr>
          <a:lstStyle/>
          <a:p>
            <a:r>
              <a:rPr dirty="0" smtClean="0"/>
              <a:t>Methodology:</a:t>
            </a:r>
          </a:p>
          <a:p>
            <a:pPr lvl="1"/>
            <a:r>
              <a:rPr dirty="0" smtClean="0"/>
              <a:t>Times for the OR Nurses, including sterilisation</a:t>
            </a:r>
          </a:p>
          <a:p>
            <a:r>
              <a:rPr dirty="0" smtClean="0"/>
              <a:t>1</a:t>
            </a:r>
            <a:r>
              <a:rPr lang="fr-FR" baseline="30000" dirty="0" smtClean="0"/>
              <a:t>st</a:t>
            </a:r>
            <a:r>
              <a:rPr dirty="0" smtClean="0"/>
              <a:t> results: encouraging</a:t>
            </a:r>
          </a:p>
          <a:p>
            <a:pPr lvl="1"/>
            <a:r>
              <a:rPr dirty="0" smtClean="0"/>
              <a:t>In the OR:</a:t>
            </a:r>
          </a:p>
          <a:p>
            <a:pPr lvl="1"/>
            <a:endParaRPr lang="en-GB" dirty="0"/>
          </a:p>
          <a:p>
            <a:pPr lvl="1"/>
            <a:endParaRPr lang="en-GB" dirty="0"/>
          </a:p>
          <a:p>
            <a:pPr lvl="1"/>
            <a:r>
              <a:rPr dirty="0" smtClean="0"/>
              <a:t>During sterilisation</a:t>
            </a:r>
            <a:r>
              <a:rPr lang="fr-FR" dirty="0" smtClean="0">
                <a:solidFill>
                  <a:prstClr val="black">
                    <a:lumMod val="75000"/>
                    <a:lumOff val="25000"/>
                  </a:prstClr>
                </a:solidFill>
              </a:rPr>
              <a:t>:</a:t>
            </a:r>
            <a:endParaRPr lang="en-GB" dirty="0">
              <a:solidFill>
                <a:prstClr val="black">
                  <a:lumMod val="75000"/>
                  <a:lumOff val="25000"/>
                </a:prstClr>
              </a:solidFill>
            </a:endParaRPr>
          </a:p>
          <a:p>
            <a:pPr marL="579438" lvl="2" indent="0">
              <a:buNone/>
            </a:pPr>
            <a:endParaRPr lang="en-GB" dirty="0" smtClean="0"/>
          </a:p>
          <a:p>
            <a:pPr marL="579438" lvl="2" indent="0">
              <a:buNone/>
            </a:pPr>
            <a:endParaRPr lang="en-GB" dirty="0" smtClean="0"/>
          </a:p>
          <a:p>
            <a:pPr marL="350838" lvl="1" indent="0">
              <a:spcBef>
                <a:spcPts val="1200"/>
              </a:spcBef>
              <a:buNone/>
            </a:pPr>
            <a:r>
              <a:rPr lang="fr-FR" sz="1600" dirty="0" smtClean="0">
                <a:sym typeface="Wingdings" pitchFamily="2" charset="2"/>
              </a:rPr>
              <a:t></a:t>
            </a:r>
            <a:r>
              <a:rPr dirty="0" smtClean="0"/>
              <a:t> </a:t>
            </a:r>
            <a:r>
              <a:rPr lang="fr-FR" sz="1600" dirty="0" smtClean="0"/>
              <a:t>Time saved because inventory and tray contents sheet with photos done in a single step</a:t>
            </a:r>
            <a:endParaRPr lang="en-GB" sz="1600" dirty="0"/>
          </a:p>
        </p:txBody>
      </p:sp>
      <p:graphicFrame>
        <p:nvGraphicFramePr>
          <p:cNvPr id="4" name="Tableau 3"/>
          <p:cNvGraphicFramePr>
            <a:graphicFrameLocks noGrp="1"/>
          </p:cNvGraphicFramePr>
          <p:nvPr>
            <p:extLst>
              <p:ext uri="{D42A27DB-BD31-4B8C-83A1-F6EECF244321}">
                <p14:modId xmlns:p14="http://schemas.microsoft.com/office/powerpoint/2010/main" val="2335147057"/>
              </p:ext>
            </p:extLst>
          </p:nvPr>
        </p:nvGraphicFramePr>
        <p:xfrm>
          <a:off x="1979712" y="4919568"/>
          <a:ext cx="6768750" cy="741680"/>
        </p:xfrm>
        <a:graphic>
          <a:graphicData uri="http://schemas.openxmlformats.org/drawingml/2006/table">
            <a:tbl>
              <a:tblPr firstRow="1" bandRow="1">
                <a:tableStyleId>{21E4AEA4-8DFA-4A89-87EB-49C32662AFE0}</a:tableStyleId>
              </a:tblPr>
              <a:tblGrid>
                <a:gridCol w="1353750">
                  <a:extLst>
                    <a:ext uri="{9D8B030D-6E8A-4147-A177-3AD203B41FA5}">
                      <a16:colId xmlns:a16="http://schemas.microsoft.com/office/drawing/2014/main" val="20000"/>
                    </a:ext>
                  </a:extLst>
                </a:gridCol>
                <a:gridCol w="1353750">
                  <a:extLst>
                    <a:ext uri="{9D8B030D-6E8A-4147-A177-3AD203B41FA5}">
                      <a16:colId xmlns:a16="http://schemas.microsoft.com/office/drawing/2014/main" val="20001"/>
                    </a:ext>
                  </a:extLst>
                </a:gridCol>
                <a:gridCol w="1353750">
                  <a:extLst>
                    <a:ext uri="{9D8B030D-6E8A-4147-A177-3AD203B41FA5}">
                      <a16:colId xmlns:a16="http://schemas.microsoft.com/office/drawing/2014/main" val="20002"/>
                    </a:ext>
                  </a:extLst>
                </a:gridCol>
                <a:gridCol w="1353750">
                  <a:extLst>
                    <a:ext uri="{9D8B030D-6E8A-4147-A177-3AD203B41FA5}">
                      <a16:colId xmlns:a16="http://schemas.microsoft.com/office/drawing/2014/main" val="20003"/>
                    </a:ext>
                  </a:extLst>
                </a:gridCol>
                <a:gridCol w="1353750">
                  <a:extLst>
                    <a:ext uri="{9D8B030D-6E8A-4147-A177-3AD203B41FA5}">
                      <a16:colId xmlns:a16="http://schemas.microsoft.com/office/drawing/2014/main" val="20004"/>
                    </a:ext>
                  </a:extLst>
                </a:gridCol>
              </a:tblGrid>
              <a:tr h="370840">
                <a:tc>
                  <a:txBody>
                    <a:bodyPr/>
                    <a:lstStyle/>
                    <a:p>
                      <a:pPr marL="0" algn="ctr" defTabSz="914400" rtl="0" eaLnBrk="1" fontAlgn="ctr" latinLnBrk="0" hangingPunct="1"/>
                      <a:endParaRPr lang="fr-FR" sz="1100" u="none" strike="noStrike" kern="1200" dirty="0">
                        <a:solidFill>
                          <a:schemeClr val="dk1"/>
                        </a:solidFill>
                        <a:effectLst/>
                        <a:latin typeface="+mn-lt"/>
                        <a:ea typeface="+mn-ea"/>
                        <a:cs typeface="+mn-cs"/>
                      </a:endParaRPr>
                    </a:p>
                  </a:txBody>
                  <a:tcPr/>
                </a:tc>
                <a:tc>
                  <a:txBody>
                    <a:bodyPr/>
                    <a:lstStyle/>
                    <a:p>
                      <a:pPr marL="0" algn="ctr" defTabSz="914400" rtl="0" eaLnBrk="1" fontAlgn="ctr" latinLnBrk="0" hangingPunct="1"/>
                      <a:r>
                        <a:rPr lang="fr-FR" sz="1100" u="none" strike="noStrike" kern="1200" dirty="0">
                          <a:effectLst/>
                        </a:rPr>
                        <a:t>Number of medical devices</a:t>
                      </a:r>
                      <a:endParaRPr lang="en-GB" sz="11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fr-FR" sz="1100" u="none" strike="noStrike" kern="1200" dirty="0">
                          <a:effectLst/>
                        </a:rPr>
                        <a:t>Time without Ancitrak® (min's)</a:t>
                      </a:r>
                      <a:endParaRPr lang="en-GB" sz="11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fr-FR" sz="1100" u="none" strike="noStrike" kern="1200" dirty="0">
                          <a:effectLst/>
                        </a:rPr>
                        <a:t>Time with Ancitrak® (min's)</a:t>
                      </a:r>
                      <a:endParaRPr lang="en-GB" sz="11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fr-FR" sz="1100" u="none" strike="noStrike" kern="1200" dirty="0">
                          <a:effectLst/>
                        </a:rPr>
                        <a:t>Time saved</a:t>
                      </a:r>
                      <a:endParaRPr lang="en-GB"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0000"/>
                  </a:ext>
                </a:extLst>
              </a:tr>
              <a:tr h="370840">
                <a:tc>
                  <a:txBody>
                    <a:bodyPr/>
                    <a:lstStyle/>
                    <a:p>
                      <a:pPr marL="0" algn="ctr" defTabSz="914400" rtl="0" eaLnBrk="1" fontAlgn="ctr" latinLnBrk="0" hangingPunct="1"/>
                      <a:r>
                        <a:rPr lang="fr-FR" sz="1100" u="none" strike="noStrike" kern="1200" dirty="0" smtClean="0">
                          <a:effectLst/>
                        </a:rPr>
                        <a:t>6 trays</a:t>
                      </a:r>
                      <a:endParaRPr lang="en-GB" sz="1100" u="none" strike="noStrike" kern="1200" dirty="0">
                        <a:solidFill>
                          <a:schemeClr val="dk1"/>
                        </a:solidFill>
                        <a:effectLst/>
                        <a:latin typeface="+mn-lt"/>
                        <a:ea typeface="+mn-ea"/>
                        <a:cs typeface="+mn-cs"/>
                      </a:endParaRPr>
                    </a:p>
                  </a:txBody>
                  <a:tcPr anchor="ctr"/>
                </a:tc>
                <a:tc>
                  <a:txBody>
                    <a:bodyPr/>
                    <a:lstStyle/>
                    <a:p>
                      <a:pPr marL="0" algn="ctr" defTabSz="914400" rtl="0" eaLnBrk="1" fontAlgn="ctr" latinLnBrk="0" hangingPunct="1"/>
                      <a:r>
                        <a:rPr lang="fr-FR" sz="1100" u="none" strike="noStrike" kern="1200" dirty="0" smtClean="0">
                          <a:effectLst/>
                        </a:rPr>
                        <a:t>90</a:t>
                      </a:r>
                      <a:endParaRPr lang="en-GB" sz="1100" u="none" strike="noStrike" kern="1200" dirty="0">
                        <a:solidFill>
                          <a:schemeClr val="dk1"/>
                        </a:solidFill>
                        <a:effectLst/>
                        <a:latin typeface="+mn-lt"/>
                        <a:ea typeface="+mn-ea"/>
                        <a:cs typeface="+mn-cs"/>
                      </a:endParaRPr>
                    </a:p>
                  </a:txBody>
                  <a:tcPr anchor="ctr"/>
                </a:tc>
                <a:tc>
                  <a:txBody>
                    <a:bodyPr/>
                    <a:lstStyle/>
                    <a:p>
                      <a:pPr marL="0" algn="ctr" defTabSz="914400" rtl="0" eaLnBrk="1" fontAlgn="ctr" latinLnBrk="0" hangingPunct="1"/>
                      <a:r>
                        <a:rPr lang="fr-FR" sz="1100" u="none" strike="noStrike" kern="1200" dirty="0" smtClean="0">
                          <a:effectLst/>
                        </a:rPr>
                        <a:t>30</a:t>
                      </a:r>
                      <a:endParaRPr lang="en-GB" sz="1100" u="none" strike="noStrike" kern="1200" dirty="0">
                        <a:solidFill>
                          <a:schemeClr val="dk1"/>
                        </a:solidFill>
                        <a:effectLst/>
                        <a:latin typeface="+mn-lt"/>
                        <a:ea typeface="+mn-ea"/>
                        <a:cs typeface="+mn-cs"/>
                      </a:endParaRPr>
                    </a:p>
                  </a:txBody>
                  <a:tcPr anchor="ctr"/>
                </a:tc>
                <a:tc>
                  <a:txBody>
                    <a:bodyPr/>
                    <a:lstStyle/>
                    <a:p>
                      <a:pPr marL="0" algn="ctr" defTabSz="914400" rtl="0" eaLnBrk="1" fontAlgn="ctr" latinLnBrk="0" hangingPunct="1"/>
                      <a:r>
                        <a:rPr lang="fr-FR" sz="1100" u="none" strike="noStrike" kern="1200" dirty="0" smtClean="0">
                          <a:effectLst/>
                        </a:rPr>
                        <a:t>15.20</a:t>
                      </a:r>
                      <a:endParaRPr lang="en-GB" sz="1100" u="none" strike="noStrike" kern="1200" dirty="0">
                        <a:solidFill>
                          <a:schemeClr val="dk1"/>
                        </a:solidFill>
                        <a:effectLst/>
                        <a:latin typeface="+mn-lt"/>
                        <a:ea typeface="+mn-ea"/>
                        <a:cs typeface="+mn-cs"/>
                      </a:endParaRPr>
                    </a:p>
                  </a:txBody>
                  <a:tcPr anchor="ctr"/>
                </a:tc>
                <a:tc>
                  <a:txBody>
                    <a:bodyPr/>
                    <a:lstStyle/>
                    <a:p>
                      <a:pPr marL="0" algn="ctr" defTabSz="914400" rtl="0" eaLnBrk="1" fontAlgn="ctr" latinLnBrk="0" hangingPunct="1"/>
                      <a:r>
                        <a:rPr lang="fr-FR" sz="1100" u="none" strike="noStrike" kern="1200" dirty="0" smtClean="0">
                          <a:effectLst/>
                        </a:rPr>
                        <a:t>49%</a:t>
                      </a:r>
                      <a:endParaRPr lang="en-GB" sz="1100" u="none" strike="noStrike"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1"/>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274693899"/>
              </p:ext>
            </p:extLst>
          </p:nvPr>
        </p:nvGraphicFramePr>
        <p:xfrm>
          <a:off x="2411760" y="3284984"/>
          <a:ext cx="6096000" cy="1112520"/>
        </p:xfrm>
        <a:graphic>
          <a:graphicData uri="http://schemas.openxmlformats.org/drawingml/2006/table">
            <a:tbl>
              <a:tblPr firstRow="1" bandRow="1">
                <a:tableStyleId>{21E4AEA4-8DFA-4A89-87EB-49C32662AFE0}</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ctr" fontAlgn="ctr"/>
                      <a:endParaRPr lang="fr-FR" sz="1100" b="0"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Number of medical devices</a:t>
                      </a:r>
                      <a:endParaRPr lang="en-GB" sz="1100" b="1"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Time without Ancitrak® (min's)</a:t>
                      </a:r>
                      <a:endParaRPr lang="en-GB" sz="1100" b="1"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Time with Ancitrak® (min's)</a:t>
                      </a:r>
                      <a:endParaRPr lang="en-GB" sz="1100" b="1"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Time saved</a:t>
                      </a:r>
                      <a:endParaRPr lang="en-GB"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370840">
                <a:tc>
                  <a:txBody>
                    <a:bodyPr/>
                    <a:lstStyle/>
                    <a:p>
                      <a:pPr algn="ctr" fontAlgn="ctr"/>
                      <a:r>
                        <a:rPr lang="fr-FR" sz="1100" u="none" strike="noStrike" dirty="0">
                          <a:effectLst/>
                        </a:rPr>
                        <a:t>2 trays</a:t>
                      </a:r>
                      <a:endParaRPr lang="en-GB" sz="1100" b="1"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44 (including implants)</a:t>
                      </a:r>
                      <a:endParaRPr lang="en-GB" sz="1100" b="1"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54.35</a:t>
                      </a:r>
                      <a:endParaRPr lang="en-GB" sz="1100" b="1"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30.57</a:t>
                      </a:r>
                      <a:endParaRPr lang="en-GB" sz="1100" b="1"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43.75%</a:t>
                      </a:r>
                      <a:endParaRPr lang="en-GB"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370840">
                <a:tc>
                  <a:txBody>
                    <a:bodyPr/>
                    <a:lstStyle/>
                    <a:p>
                      <a:pPr algn="ctr" fontAlgn="ctr"/>
                      <a:r>
                        <a:rPr lang="fr-FR" sz="1100" u="none" strike="noStrike">
                          <a:effectLst/>
                        </a:rPr>
                        <a:t>7 trays</a:t>
                      </a:r>
                      <a:endParaRPr lang="en-GB" sz="1100" b="1" i="0" u="none" strike="noStrike">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241 (including implants)</a:t>
                      </a:r>
                      <a:endParaRPr lang="en-GB" sz="1100" b="1"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162.1</a:t>
                      </a:r>
                      <a:endParaRPr lang="en-GB" sz="1100" b="1"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a:effectLst/>
                        </a:rPr>
                        <a:t>96.96</a:t>
                      </a:r>
                      <a:endParaRPr lang="en-GB" sz="1100" b="1" i="0" u="none" strike="noStrike" dirty="0">
                        <a:solidFill>
                          <a:srgbClr val="000000"/>
                        </a:solidFill>
                        <a:effectLst/>
                        <a:latin typeface="Calibri"/>
                      </a:endParaRPr>
                    </a:p>
                  </a:txBody>
                  <a:tcPr marL="9525" marR="9525" marT="9525" marB="0" anchor="ctr"/>
                </a:tc>
                <a:tc>
                  <a:txBody>
                    <a:bodyPr/>
                    <a:lstStyle/>
                    <a:p>
                      <a:pPr algn="ctr" fontAlgn="ctr"/>
                      <a:r>
                        <a:rPr lang="fr-FR" sz="1100" u="none" strike="noStrike" dirty="0" smtClean="0">
                          <a:effectLst/>
                        </a:rPr>
                        <a:t>40.19%</a:t>
                      </a:r>
                      <a:endParaRPr lang="en-GB"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1106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Expected outcomes</a:t>
            </a:r>
            <a:endParaRPr lang="en-GB" dirty="0"/>
          </a:p>
        </p:txBody>
      </p:sp>
      <p:sp>
        <p:nvSpPr>
          <p:cNvPr id="3" name="Espace réservé du contenu 2"/>
          <p:cNvSpPr>
            <a:spLocks noGrp="1"/>
          </p:cNvSpPr>
          <p:nvPr>
            <p:ph idx="1"/>
          </p:nvPr>
        </p:nvSpPr>
        <p:spPr>
          <a:xfrm>
            <a:off x="900112" y="1988840"/>
            <a:ext cx="7488312" cy="4103711"/>
          </a:xfrm>
        </p:spPr>
        <p:txBody>
          <a:bodyPr>
            <a:normAutofit/>
          </a:bodyPr>
          <a:lstStyle/>
          <a:p>
            <a:r>
              <a:rPr dirty="0" smtClean="0"/>
              <a:t>Time savings for OR Nurses during sterilisation</a:t>
            </a:r>
          </a:p>
          <a:p>
            <a:pPr lvl="1"/>
            <a:r>
              <a:rPr dirty="0" smtClean="0"/>
              <a:t>Easier verification for equipment on loan </a:t>
            </a:r>
          </a:p>
          <a:p>
            <a:pPr lvl="1"/>
            <a:r>
              <a:rPr dirty="0" smtClean="0"/>
              <a:t>Input into Advance for equipment on consignment</a:t>
            </a:r>
          </a:p>
          <a:p>
            <a:r>
              <a:rPr dirty="0" smtClean="0"/>
              <a:t>Time saved in the OR:</a:t>
            </a:r>
          </a:p>
          <a:p>
            <a:pPr lvl="1"/>
            <a:r>
              <a:rPr dirty="0" smtClean="0"/>
              <a:t>Inventory and processing at the same time</a:t>
            </a:r>
          </a:p>
          <a:p>
            <a:r>
              <a:rPr dirty="0" smtClean="0"/>
              <a:t>Financial savings on disputes with suppliers</a:t>
            </a:r>
          </a:p>
          <a:p>
            <a:r>
              <a:rPr dirty="0" smtClean="0"/>
              <a:t>HR benefits?</a:t>
            </a:r>
            <a:endParaRPr lang="en-GB" dirty="0"/>
          </a:p>
          <a:p>
            <a:endParaRPr lang="en-GB" dirty="0"/>
          </a:p>
        </p:txBody>
      </p:sp>
    </p:spTree>
    <p:extLst>
      <p:ext uri="{BB962C8B-B14F-4D97-AF65-F5344CB8AC3E}">
        <p14:creationId xmlns:p14="http://schemas.microsoft.com/office/powerpoint/2010/main" val="3326465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Conclusion</a:t>
            </a:r>
            <a:endParaRPr lang="en-GB" dirty="0"/>
          </a:p>
        </p:txBody>
      </p:sp>
      <p:sp>
        <p:nvSpPr>
          <p:cNvPr id="3" name="Espace réservé du contenu 2"/>
          <p:cNvSpPr>
            <a:spLocks noGrp="1"/>
          </p:cNvSpPr>
          <p:nvPr>
            <p:ph idx="1"/>
          </p:nvPr>
        </p:nvSpPr>
        <p:spPr>
          <a:xfrm>
            <a:off x="900112" y="1988840"/>
            <a:ext cx="7345363" cy="4076681"/>
          </a:xfrm>
        </p:spPr>
        <p:txBody>
          <a:bodyPr>
            <a:normAutofit fontScale="85000" lnSpcReduction="10000"/>
          </a:bodyPr>
          <a:lstStyle/>
          <a:p>
            <a:r>
              <a:rPr dirty="0" smtClean="0"/>
              <a:t>Assistance with the reprocessing of ancillaries on loan and complex procedure trays: </a:t>
            </a:r>
            <a:endParaRPr lang="en-GB" dirty="0" smtClean="0"/>
          </a:p>
          <a:p>
            <a:pPr lvl="1"/>
            <a:r>
              <a:rPr dirty="0" smtClean="0"/>
              <a:t>Improved traceability</a:t>
            </a:r>
          </a:p>
          <a:p>
            <a:pPr lvl="1"/>
            <a:r>
              <a:rPr dirty="0" smtClean="0"/>
              <a:t>More accurate reprocessing</a:t>
            </a:r>
          </a:p>
          <a:p>
            <a:pPr lvl="1"/>
            <a:r>
              <a:rPr dirty="0" smtClean="0"/>
              <a:t>Time saved</a:t>
            </a:r>
          </a:p>
          <a:p>
            <a:r>
              <a:rPr dirty="0" smtClean="0"/>
              <a:t>Prototype undergoing continuous improvement</a:t>
            </a:r>
          </a:p>
          <a:p>
            <a:r>
              <a:rPr dirty="0" smtClean="0"/>
              <a:t>Time needed to adapt to the tool</a:t>
            </a:r>
          </a:p>
          <a:p>
            <a:r>
              <a:rPr dirty="0" smtClean="0"/>
              <a:t>Limits of the tool in terms of the recognition of certain devices</a:t>
            </a:r>
          </a:p>
          <a:p>
            <a:r>
              <a:rPr dirty="0" smtClean="0"/>
              <a:t>Full assessment pending the results of the ongoing study in the OR</a:t>
            </a:r>
          </a:p>
        </p:txBody>
      </p:sp>
    </p:spTree>
    <p:extLst>
      <p:ext uri="{BB962C8B-B14F-4D97-AF65-F5344CB8AC3E}">
        <p14:creationId xmlns:p14="http://schemas.microsoft.com/office/powerpoint/2010/main" val="3326465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dirty="0" smtClean="0"/>
              <a:t>Supply chain for Ancillary instruments</a:t>
            </a:r>
            <a:endParaRPr lang="en-GB" dirty="0"/>
          </a:p>
        </p:txBody>
      </p:sp>
      <p:sp>
        <p:nvSpPr>
          <p:cNvPr id="3" name="Espace réservé du contenu 2"/>
          <p:cNvSpPr>
            <a:spLocks noGrp="1"/>
          </p:cNvSpPr>
          <p:nvPr>
            <p:ph idx="1"/>
          </p:nvPr>
        </p:nvSpPr>
        <p:spPr/>
        <p:txBody>
          <a:bodyPr>
            <a:normAutofit/>
          </a:bodyPr>
          <a:lstStyle/>
          <a:p>
            <a:r>
              <a:rPr lang="fr-FR" b="1" dirty="0">
                <a:solidFill>
                  <a:schemeClr val="accent2"/>
                </a:solidFill>
              </a:rPr>
              <a:t>One-off loan</a:t>
            </a:r>
            <a:r>
              <a:rPr dirty="0" smtClean="0"/>
              <a:t>: temporary availability of reusable medical devices (RMD) for a scheduled operation</a:t>
            </a:r>
          </a:p>
          <a:p>
            <a:r>
              <a:rPr lang="fr-FR" b="1" dirty="0" smtClean="0">
                <a:solidFill>
                  <a:srgbClr val="59B0B9"/>
                </a:solidFill>
              </a:rPr>
              <a:t>Long term loan = consignment</a:t>
            </a:r>
            <a:r>
              <a:rPr dirty="0" smtClean="0"/>
              <a:t>: available for the duration of the contract (36 months on average)</a:t>
            </a:r>
          </a:p>
          <a:p>
            <a:pPr marL="0" lvl="1" indent="0">
              <a:spcBef>
                <a:spcPts val="2000"/>
              </a:spcBef>
              <a:buClr>
                <a:schemeClr val="tx1">
                  <a:lumMod val="75000"/>
                  <a:lumOff val="25000"/>
                </a:schemeClr>
              </a:buClr>
              <a:buNone/>
            </a:pPr>
            <a:r>
              <a:rPr lang="fr-FR" sz="1800" dirty="0" smtClean="0"/>
              <a:t>NB: 590 ancillaries on temporary loan, 200 ancillaries on long term consignment</a:t>
            </a:r>
            <a:endParaRPr lang="en-GB" dirty="0">
              <a:solidFill>
                <a:schemeClr val="tx1"/>
              </a:solidFill>
            </a:endParaRPr>
          </a:p>
          <a:p>
            <a:r>
              <a:rPr dirty="0" smtClean="0"/>
              <a:t>A complex supply chain with multiple players</a:t>
            </a:r>
          </a:p>
        </p:txBody>
      </p:sp>
    </p:spTree>
    <p:extLst>
      <p:ext uri="{BB962C8B-B14F-4D97-AF65-F5344CB8AC3E}">
        <p14:creationId xmlns:p14="http://schemas.microsoft.com/office/powerpoint/2010/main" val="1509808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Introduction</a:t>
            </a:r>
            <a:endParaRPr lang="en-GB"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sz="2600" dirty="0" smtClean="0"/>
              <a:t>Risks: </a:t>
            </a:r>
            <a:endParaRPr lang="en-GB" sz="2600" dirty="0"/>
          </a:p>
          <a:p>
            <a:r>
              <a:rPr lang="fr-FR" dirty="0">
                <a:solidFill>
                  <a:schemeClr val="tx1"/>
                </a:solidFill>
              </a:rPr>
              <a:t>Patient care </a:t>
            </a:r>
          </a:p>
          <a:p>
            <a:pPr lvl="1"/>
            <a:r>
              <a:rPr lang="fr-FR" dirty="0">
                <a:solidFill>
                  <a:schemeClr val="tx1"/>
                </a:solidFill>
              </a:rPr>
              <a:t>Lack of traceability</a:t>
            </a:r>
          </a:p>
          <a:p>
            <a:pPr lvl="1"/>
            <a:r>
              <a:rPr lang="fr-FR" dirty="0">
                <a:solidFill>
                  <a:schemeClr val="tx1"/>
                </a:solidFill>
              </a:rPr>
              <a:t>Incomplete trays delivered to the OR making the required operation impossible</a:t>
            </a:r>
          </a:p>
          <a:p>
            <a:r>
              <a:rPr lang="fr-FR" dirty="0">
                <a:solidFill>
                  <a:schemeClr val="tx1"/>
                </a:solidFill>
              </a:rPr>
              <a:t>Financial</a:t>
            </a:r>
          </a:p>
          <a:p>
            <a:pPr lvl="1"/>
            <a:r>
              <a:rPr lang="fr-FR" dirty="0">
                <a:solidFill>
                  <a:schemeClr val="tx1"/>
                </a:solidFill>
              </a:rPr>
              <a:t>Cost of disputes with suppliers in case of lost instruments</a:t>
            </a:r>
          </a:p>
          <a:p>
            <a:pPr lvl="1"/>
            <a:r>
              <a:rPr lang="fr-FR" dirty="0">
                <a:solidFill>
                  <a:schemeClr val="tx1"/>
                </a:solidFill>
              </a:rPr>
              <a:t>Major HR impact</a:t>
            </a:r>
          </a:p>
          <a:p>
            <a:pPr marL="0" indent="0">
              <a:buNone/>
            </a:pPr>
            <a:r>
              <a:rPr lang="fr-FR" dirty="0" smtClean="0">
                <a:sym typeface="Wingdings"/>
              </a:rPr>
              <a:t></a:t>
            </a:r>
            <a:r>
              <a:rPr lang="fr-FR" dirty="0" smtClean="0">
                <a:solidFill>
                  <a:schemeClr val="accent4"/>
                </a:solidFill>
              </a:rPr>
              <a:t>Development of Ancitrak® by ATH Medical</a:t>
            </a:r>
            <a:endParaRPr lang="en-GB" dirty="0">
              <a:solidFill>
                <a:schemeClr val="accent4"/>
              </a:solidFill>
            </a:endParaRPr>
          </a:p>
        </p:txBody>
      </p:sp>
    </p:spTree>
    <p:extLst>
      <p:ext uri="{BB962C8B-B14F-4D97-AF65-F5344CB8AC3E}">
        <p14:creationId xmlns:p14="http://schemas.microsoft.com/office/powerpoint/2010/main" val="317684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Ancitrak®</a:t>
            </a:r>
            <a:endParaRPr lang="en-GB" dirty="0"/>
          </a:p>
        </p:txBody>
      </p:sp>
      <p:sp>
        <p:nvSpPr>
          <p:cNvPr id="3" name="Espace réservé du contenu 2"/>
          <p:cNvSpPr>
            <a:spLocks noGrp="1"/>
          </p:cNvSpPr>
          <p:nvPr>
            <p:ph idx="1"/>
          </p:nvPr>
        </p:nvSpPr>
        <p:spPr/>
        <p:txBody>
          <a:bodyPr/>
          <a:lstStyle/>
          <a:p>
            <a:r>
              <a:rPr dirty="0" smtClean="0"/>
              <a:t>Work station </a:t>
            </a:r>
          </a:p>
          <a:p>
            <a:pPr lvl="1"/>
            <a:r>
              <a:rPr dirty="0" smtClean="0"/>
              <a:t>with touch-screen display </a:t>
            </a:r>
            <a:endParaRPr lang="en-GB" dirty="0" smtClean="0"/>
          </a:p>
          <a:p>
            <a:pPr lvl="1"/>
            <a:r>
              <a:rPr dirty="0" smtClean="0"/>
              <a:t>computer connected </a:t>
            </a:r>
          </a:p>
          <a:p>
            <a:pPr marL="350838" lvl="1" indent="0">
              <a:buNone/>
            </a:pPr>
            <a:r>
              <a:rPr lang="en-US" dirty="0" smtClean="0"/>
              <a:t>	</a:t>
            </a:r>
            <a:r>
              <a:rPr dirty="0" smtClean="0"/>
              <a:t>to a network, </a:t>
            </a:r>
          </a:p>
          <a:p>
            <a:pPr lvl="1"/>
            <a:r>
              <a:rPr dirty="0" smtClean="0"/>
              <a:t>own reprocessing </a:t>
            </a:r>
            <a:endParaRPr lang="en-GB" dirty="0"/>
          </a:p>
          <a:p>
            <a:pPr marL="350838" lvl="1" indent="0">
              <a:buNone/>
            </a:pPr>
            <a:r>
              <a:rPr lang="en-US" dirty="0" smtClean="0"/>
              <a:t>	</a:t>
            </a:r>
            <a:r>
              <a:rPr dirty="0" smtClean="0"/>
              <a:t>software</a:t>
            </a:r>
          </a:p>
          <a:p>
            <a:pPr lvl="1"/>
            <a:endParaRPr lang="en-GB" dirty="0" smtClean="0"/>
          </a:p>
        </p:txBody>
      </p:sp>
      <p:pic>
        <p:nvPicPr>
          <p:cNvPr id="4" name="Image 3" descr="Photos sté 04-09 01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4008" y="1988840"/>
            <a:ext cx="3964963" cy="3915770"/>
          </a:xfrm>
          <a:prstGeom prst="rect">
            <a:avLst/>
          </a:prstGeom>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9592" y="5157192"/>
            <a:ext cx="1440160" cy="92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46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Ancitrak®</a:t>
            </a:r>
            <a:endParaRPr lang="en-GB" dirty="0"/>
          </a:p>
        </p:txBody>
      </p:sp>
      <p:sp>
        <p:nvSpPr>
          <p:cNvPr id="5" name="Espace réservé du texte 4"/>
          <p:cNvSpPr>
            <a:spLocks noGrp="1"/>
          </p:cNvSpPr>
          <p:nvPr>
            <p:ph type="body" idx="1"/>
          </p:nvPr>
        </p:nvSpPr>
        <p:spPr/>
        <p:txBody>
          <a:bodyPr/>
          <a:lstStyle/>
          <a:p>
            <a:r>
              <a:rPr lang="fr-FR" dirty="0" smtClean="0">
                <a:solidFill>
                  <a:schemeClr val="accent2"/>
                </a:solidFill>
              </a:rPr>
              <a:t>Learning phase</a:t>
            </a:r>
            <a:endParaRPr lang="en-GB" dirty="0">
              <a:solidFill>
                <a:schemeClr val="accent2"/>
              </a:solidFill>
            </a:endParaRPr>
          </a:p>
        </p:txBody>
      </p:sp>
      <p:sp>
        <p:nvSpPr>
          <p:cNvPr id="3" name="Espace réservé du contenu 2"/>
          <p:cNvSpPr>
            <a:spLocks noGrp="1"/>
          </p:cNvSpPr>
          <p:nvPr>
            <p:ph sz="half" idx="2"/>
          </p:nvPr>
        </p:nvSpPr>
        <p:spPr>
          <a:xfrm>
            <a:off x="467544" y="2564904"/>
            <a:ext cx="3566160" cy="3484562"/>
          </a:xfrm>
        </p:spPr>
        <p:txBody>
          <a:bodyPr>
            <a:normAutofit/>
          </a:bodyPr>
          <a:lstStyle/>
          <a:p>
            <a:r>
              <a:rPr lang="fr-FR" dirty="0" smtClean="0">
                <a:solidFill>
                  <a:schemeClr val="tx1"/>
                </a:solidFill>
              </a:rPr>
              <a:t>Placing the instrument on the platform</a:t>
            </a:r>
          </a:p>
          <a:p>
            <a:r>
              <a:rPr lang="fr-FR" dirty="0" smtClean="0">
                <a:solidFill>
                  <a:schemeClr val="tx1"/>
                </a:solidFill>
              </a:rPr>
              <a:t>Learning visual recognition of the instrument with a confidence rating</a:t>
            </a:r>
          </a:p>
          <a:p>
            <a:r>
              <a:rPr lang="fr-FR" dirty="0" smtClean="0">
                <a:solidFill>
                  <a:schemeClr val="tx1"/>
                </a:solidFill>
              </a:rPr>
              <a:t>Validation by the user</a:t>
            </a:r>
          </a:p>
          <a:p>
            <a:r>
              <a:rPr lang="fr-FR" dirty="0" smtClean="0">
                <a:solidFill>
                  <a:schemeClr val="tx1"/>
                </a:solidFill>
              </a:rPr>
              <a:t>Indication of where to place the instrument on the tray</a:t>
            </a:r>
            <a:endParaRPr lang="en-GB" dirty="0">
              <a:solidFill>
                <a:schemeClr val="tx1"/>
              </a:solidFill>
            </a:endParaRPr>
          </a:p>
        </p:txBody>
      </p:sp>
      <p:sp>
        <p:nvSpPr>
          <p:cNvPr id="6" name="Espace réservé du texte 5"/>
          <p:cNvSpPr>
            <a:spLocks noGrp="1"/>
          </p:cNvSpPr>
          <p:nvPr>
            <p:ph type="body" sz="quarter" idx="3"/>
          </p:nvPr>
        </p:nvSpPr>
        <p:spPr/>
        <p:txBody>
          <a:bodyPr/>
          <a:lstStyle/>
          <a:p>
            <a:r>
              <a:rPr lang="fr-FR" dirty="0">
                <a:solidFill>
                  <a:schemeClr val="accent2"/>
                </a:solidFill>
              </a:rPr>
              <a:t>Reprocessing</a:t>
            </a:r>
            <a:endParaRPr lang="en-GB" dirty="0">
              <a:solidFill>
                <a:schemeClr val="accent2"/>
              </a:solidFill>
            </a:endParaRPr>
          </a:p>
        </p:txBody>
      </p:sp>
      <p:sp>
        <p:nvSpPr>
          <p:cNvPr id="7" name="Espace réservé du contenu 6"/>
          <p:cNvSpPr>
            <a:spLocks noGrp="1"/>
          </p:cNvSpPr>
          <p:nvPr>
            <p:ph sz="quarter" idx="4"/>
          </p:nvPr>
        </p:nvSpPr>
        <p:spPr/>
        <p:txBody>
          <a:bodyPr/>
          <a:lstStyle/>
          <a:p>
            <a:r>
              <a:rPr lang="fr-FR" dirty="0">
                <a:solidFill>
                  <a:schemeClr val="tx1"/>
                </a:solidFill>
              </a:rPr>
              <a:t>Placing the instrument on the platform</a:t>
            </a:r>
          </a:p>
          <a:p>
            <a:r>
              <a:rPr lang="fr-FR" dirty="0" smtClean="0">
                <a:solidFill>
                  <a:schemeClr val="tx1"/>
                </a:solidFill>
              </a:rPr>
              <a:t>The instrument is recognised by Ancitrak®, which indicates the right position on the tray</a:t>
            </a:r>
            <a:endParaRPr lang="en-GB" dirty="0">
              <a:solidFill>
                <a:schemeClr val="tx1"/>
              </a:solidFill>
            </a:endParaRPr>
          </a:p>
          <a:p>
            <a:endParaRPr lang="en-GB" dirty="0"/>
          </a:p>
        </p:txBody>
      </p:sp>
    </p:spTree>
    <p:extLst>
      <p:ext uri="{BB962C8B-B14F-4D97-AF65-F5344CB8AC3E}">
        <p14:creationId xmlns:p14="http://schemas.microsoft.com/office/powerpoint/2010/main" val="3115915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Ancitrak®</a:t>
            </a: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23528" y="1772816"/>
            <a:ext cx="8496944" cy="4777199"/>
          </a:xfrm>
        </p:spPr>
      </p:pic>
    </p:spTree>
    <p:extLst>
      <p:ext uri="{BB962C8B-B14F-4D97-AF65-F5344CB8AC3E}">
        <p14:creationId xmlns:p14="http://schemas.microsoft.com/office/powerpoint/2010/main" val="173515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dirty="0" smtClean="0"/>
              <a:t>Ancitrak®</a:t>
            </a:r>
          </a:p>
        </p:txBody>
      </p:sp>
      <p:pic>
        <p:nvPicPr>
          <p:cNvPr id="3" name="Image 2" descr="Screenshot from 2015-09-04 15_43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907" y="1772816"/>
            <a:ext cx="8501565" cy="4779797"/>
          </a:xfrm>
          <a:prstGeom prst="rect">
            <a:avLst/>
          </a:prstGeom>
        </p:spPr>
      </p:pic>
    </p:spTree>
    <p:extLst>
      <p:ext uri="{BB962C8B-B14F-4D97-AF65-F5344CB8AC3E}">
        <p14:creationId xmlns:p14="http://schemas.microsoft.com/office/powerpoint/2010/main" val="38539845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3578</TotalTime>
  <Words>3658</Words>
  <Application>Microsoft Office PowerPoint</Application>
  <PresentationFormat>On-screen Show (4:3)</PresentationFormat>
  <Paragraphs>492</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Brush Script MT</vt:lpstr>
      <vt:lpstr>Calibri</vt:lpstr>
      <vt:lpstr>Calisto MT</vt:lpstr>
      <vt:lpstr>Wingdings</vt:lpstr>
      <vt:lpstr>Capital</vt:lpstr>
      <vt:lpstr>The benefits of using the Ancitrak® ancillaries reprocessing tool in the sterilisation process in a major hospital</vt:lpstr>
      <vt:lpstr>Introduction</vt:lpstr>
      <vt:lpstr>Introduction</vt:lpstr>
      <vt:lpstr>Supply chain for Ancillary instruments</vt:lpstr>
      <vt:lpstr>Introduction</vt:lpstr>
      <vt:lpstr>Ancitrak®</vt:lpstr>
      <vt:lpstr>Ancitrak®</vt:lpstr>
      <vt:lpstr>Ancitrak®</vt:lpstr>
      <vt:lpstr>Ancitrak®</vt:lpstr>
      <vt:lpstr>Ancitrak®</vt:lpstr>
      <vt:lpstr>Ancitrak®</vt:lpstr>
      <vt:lpstr>Ancitrak®</vt:lpstr>
      <vt:lpstr>Context of the pilot study</vt:lpstr>
      <vt:lpstr>Context at the Lille CHRU</vt:lpstr>
      <vt:lpstr>Context at the Lille CHRU</vt:lpstr>
      <vt:lpstr>Context at the Lille CHRU</vt:lpstr>
      <vt:lpstr>Context at the Lille CHRU</vt:lpstr>
      <vt:lpstr>Objectives</vt:lpstr>
      <vt:lpstr>Method</vt:lpstr>
      <vt:lpstr>1) Recording the data</vt:lpstr>
      <vt:lpstr>Improving the tool</vt:lpstr>
      <vt:lpstr>2) Reprocessing in the sterilisation stage</vt:lpstr>
      <vt:lpstr>Reprocessing times</vt:lpstr>
      <vt:lpstr>Reprocessing times</vt:lpstr>
      <vt:lpstr>Reprocessing times</vt:lpstr>
      <vt:lpstr>Assessment of reprocessing</vt:lpstr>
      <vt:lpstr>Assessment of reprocessing</vt:lpstr>
      <vt:lpstr>Recognition rates for the medical devices</vt:lpstr>
      <vt:lpstr>Recognition rates for the medical devices</vt:lpstr>
      <vt:lpstr>Assessment of recognition rates for the medical devices</vt:lpstr>
      <vt:lpstr>Qualitative</vt:lpstr>
      <vt:lpstr>Sterilisation Technicians' answers </vt:lpstr>
      <vt:lpstr>Neurosurgery OR staff answers</vt:lpstr>
      <vt:lpstr>Next steps for the study (ongoing)</vt:lpstr>
      <vt:lpstr>Loans</vt:lpstr>
      <vt:lpstr>Expected outcomes</vt:lpstr>
      <vt:lpstr>Conclusion</vt:lpstr>
    </vt:vector>
  </TitlesOfParts>
  <Company>Chru-Lille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DUPLOYEZ Anne-Cécile</dc:creator>
  <cp:lastModifiedBy>Peter O Connor</cp:lastModifiedBy>
  <cp:revision>193</cp:revision>
  <cp:lastPrinted>2015-09-08T09:30:43Z</cp:lastPrinted>
  <dcterms:created xsi:type="dcterms:W3CDTF">2015-08-25T12:25:48Z</dcterms:created>
  <dcterms:modified xsi:type="dcterms:W3CDTF">2015-10-07T13:09:15Z</dcterms:modified>
</cp:coreProperties>
</file>