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2" r:id="rId4"/>
    <p:sldId id="261" r:id="rId5"/>
    <p:sldId id="267" r:id="rId6"/>
    <p:sldId id="263" r:id="rId7"/>
    <p:sldId id="264" r:id="rId8"/>
    <p:sldId id="265" r:id="rId9"/>
    <p:sldId id="266" r:id="rId10"/>
    <p:sldId id="268" r:id="rId11"/>
    <p:sldId id="276" r:id="rId12"/>
    <p:sldId id="277" r:id="rId13"/>
    <p:sldId id="273" r:id="rId14"/>
    <p:sldId id="270" r:id="rId15"/>
    <p:sldId id="269" r:id="rId16"/>
    <p:sldId id="271" r:id="rId17"/>
    <p:sldId id="275" r:id="rId18"/>
    <p:sldId id="272" r:id="rId19"/>
    <p:sldId id="278" r:id="rId20"/>
    <p:sldId id="279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C80"/>
    <a:srgbClr val="5177C2"/>
    <a:srgbClr val="4D88D4"/>
    <a:srgbClr val="617598"/>
    <a:srgbClr val="2C4C75"/>
    <a:srgbClr val="94B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7C4EE-D43C-4121-8848-AF9861DE644B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9898-CC79-4D36-8822-E5AB0C9768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01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9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71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0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3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89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63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00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38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1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2B6F-DB00-4267-A62B-5EA9CBD1C3BF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C6FA-3382-4AC8-891A-48023CB5D0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1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gs1.nl/sectoren/gezondheidszorg/traceerbaarheid-ziekenhuizen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joopkoppen.files.wordpress.com/2010/10/heup-prothes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imgres?imgurl=http://www.gs1nz.org/images/GS1_Data_Matrix_(1).gif&amp;imgrefurl=http://www.gs1nz.org/gs1_datamatrix.php&amp;usg=__A2-bRgNU094--xcOAenuuKBJNMo=&amp;h=121&amp;w=121&amp;sz=2&amp;hl=nl&amp;start=1&amp;sig2=Vxw3k5caqsHx6PwISNtepA&amp;zoom=1&amp;itbs=1&amp;tbnid=yAt1uI_MuQuKdM:&amp;tbnh=89&amp;tbnw=89&amp;prev=/images?q%3Ddatamatrix%2Bgs1%26hl%3Dnl%26sa%3DG%26gbv%3D2%26ndsp%3D20%26tbs%3Disch:1&amp;ei=DGBATaqdLYqb8QPy0s3jAw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hyperlink" Target="//commons.wikimedia.org/wiki/File:Albert_Heijn_Logo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7"/>
            <a:ext cx="12192002" cy="1089706"/>
          </a:xfrm>
          <a:prstGeom prst="rect">
            <a:avLst/>
          </a:prstGeom>
        </p:spPr>
      </p:pic>
      <p:sp>
        <p:nvSpPr>
          <p:cNvPr id="3" name="Tekstvak 5"/>
          <p:cNvSpPr txBox="1">
            <a:spLocks noChangeArrowheads="1"/>
          </p:cNvSpPr>
          <p:nvPr/>
        </p:nvSpPr>
        <p:spPr bwMode="auto">
          <a:xfrm>
            <a:off x="1410585" y="2814084"/>
            <a:ext cx="92007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8800" b="1" dirty="0">
                <a:latin typeface="Arial" panose="020B0604020202020204" pitchFamily="34" charset="0"/>
              </a:rPr>
              <a:t>8714252024906</a:t>
            </a:r>
            <a:r>
              <a:rPr lang="nl-NL" altLang="nl-NL" sz="88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28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Afbeeldingsresultaat voor chicken and the eg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5" descr="Schermafbeelding 2013-11-04 om 12.36.5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2389" y="1223971"/>
            <a:ext cx="3653107" cy="3909317"/>
          </a:xfrm>
          <a:prstGeom prst="rect">
            <a:avLst/>
          </a:prstGeom>
          <a:noFill/>
          <a:ln w="9525">
            <a:solidFill>
              <a:schemeClr val="tx1">
                <a:alpha val="23921"/>
              </a:schemeClr>
            </a:solidFill>
            <a:miter lim="800000"/>
            <a:headEnd/>
            <a:tailEnd/>
          </a:ln>
        </p:spPr>
      </p:pic>
      <p:pic>
        <p:nvPicPr>
          <p:cNvPr id="11" name="Afbeelding 1" descr="Schermafbeelding 2013-11-04 om 11.48.17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796" y="1241973"/>
            <a:ext cx="3727017" cy="3854017"/>
          </a:xfrm>
          <a:prstGeom prst="rect">
            <a:avLst/>
          </a:prstGeom>
          <a:noFill/>
          <a:ln w="9525">
            <a:solidFill>
              <a:schemeClr val="tx1">
                <a:alpha val="23921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5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Afbeeldingsresultaat voor chicken and the eg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885507" y="361507"/>
            <a:ext cx="798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err="1" smtClean="0"/>
              <a:t>Why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did</a:t>
            </a:r>
            <a:r>
              <a:rPr lang="nl-NL" sz="4800" b="1" dirty="0" smtClean="0"/>
              <a:t> we start</a:t>
            </a:r>
            <a:endParaRPr lang="nl-NL" sz="48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878419" y="1722474"/>
            <a:ext cx="7981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Manual recall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High stock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 insight in costs of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Waste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 control on sterile date in warehouse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To many last minute emergency deliveries of sterile medical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Manual replacement procedure</a:t>
            </a:r>
          </a:p>
        </p:txBody>
      </p:sp>
    </p:spTree>
    <p:extLst>
      <p:ext uri="{BB962C8B-B14F-4D97-AF65-F5344CB8AC3E}">
        <p14:creationId xmlns:p14="http://schemas.microsoft.com/office/powerpoint/2010/main" val="28832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Afbeeldingsresultaat voor chicken and the eg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885507" y="361507"/>
            <a:ext cx="798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/>
              <a:t>How </a:t>
            </a:r>
            <a:r>
              <a:rPr lang="nl-NL" sz="4800" b="1" dirty="0" err="1" smtClean="0"/>
              <a:t>did</a:t>
            </a:r>
            <a:r>
              <a:rPr lang="nl-NL" sz="4800" b="1" dirty="0" smtClean="0"/>
              <a:t> we start</a:t>
            </a:r>
            <a:endParaRPr lang="nl-NL" sz="48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878419" y="1722474"/>
            <a:ext cx="7981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 smtClean="0"/>
              <a:t>relabelling</a:t>
            </a: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Update data on </a:t>
            </a:r>
            <a:r>
              <a:rPr lang="nl-NL" sz="2400" dirty="0" err="1" smtClean="0"/>
              <a:t>inventory</a:t>
            </a: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Together with the supply chain partners in the </a:t>
            </a:r>
            <a:r>
              <a:rPr lang="nl-NL" sz="2400" dirty="0" smtClean="0"/>
              <a:t>hospital</a:t>
            </a: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 smtClean="0"/>
              <a:t>Process</a:t>
            </a:r>
            <a:r>
              <a:rPr lang="nl-NL" sz="2400" dirty="0" smtClean="0"/>
              <a:t> </a:t>
            </a:r>
            <a:r>
              <a:rPr lang="nl-NL" sz="2400" dirty="0" err="1" smtClean="0"/>
              <a:t>redesign</a:t>
            </a:r>
            <a:r>
              <a:rPr lang="nl-NL" sz="2400" dirty="0" smtClean="0"/>
              <a:t>: </a:t>
            </a:r>
            <a:r>
              <a:rPr lang="nl-NL" sz="2400" dirty="0" err="1" smtClean="0"/>
              <a:t>how</a:t>
            </a:r>
            <a:r>
              <a:rPr lang="nl-NL" sz="2400" dirty="0" smtClean="0"/>
              <a:t> </a:t>
            </a:r>
            <a:r>
              <a:rPr lang="nl-NL" sz="2400" dirty="0" err="1" smtClean="0"/>
              <a:t>will</a:t>
            </a:r>
            <a:r>
              <a:rPr lang="nl-NL" sz="2400" dirty="0" smtClean="0"/>
              <a:t> </a:t>
            </a:r>
            <a:r>
              <a:rPr lang="nl-NL" sz="2400" dirty="0" err="1" smtClean="0"/>
              <a:t>it</a:t>
            </a:r>
            <a:r>
              <a:rPr lang="nl-NL" sz="2400" dirty="0" smtClean="0"/>
              <a:t> </a:t>
            </a:r>
            <a:r>
              <a:rPr lang="nl-NL" sz="2400" dirty="0" err="1" smtClean="0"/>
              <a:t>work</a:t>
            </a:r>
            <a:r>
              <a:rPr lang="nl-NL" sz="2400" dirty="0" smtClean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 smtClean="0"/>
              <a:t>Create</a:t>
            </a:r>
            <a:r>
              <a:rPr lang="nl-NL" sz="2400" dirty="0" smtClean="0"/>
              <a:t> </a:t>
            </a:r>
            <a:r>
              <a:rPr lang="nl-NL" sz="2400" dirty="0" err="1" smtClean="0"/>
              <a:t>traceability</a:t>
            </a: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Level III en </a:t>
            </a:r>
            <a:r>
              <a:rPr lang="nl-NL" sz="2400" dirty="0" err="1" smtClean="0"/>
              <a:t>IIb</a:t>
            </a:r>
            <a:r>
              <a:rPr lang="nl-NL" sz="2400" dirty="0" smtClean="0"/>
              <a:t> items </a:t>
            </a:r>
            <a:r>
              <a:rPr lang="nl-NL" sz="2400" dirty="0" err="1" smtClean="0"/>
              <a:t>and</a:t>
            </a:r>
            <a:r>
              <a:rPr lang="nl-NL" sz="2400" dirty="0" smtClean="0"/>
              <a:t> &gt;€15, </a:t>
            </a:r>
            <a:r>
              <a:rPr lang="nl-NL" sz="2400" dirty="0" err="1" smtClean="0"/>
              <a:t>starting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700 items</a:t>
            </a:r>
          </a:p>
        </p:txBody>
      </p:sp>
    </p:spTree>
    <p:extLst>
      <p:ext uri="{BB962C8B-B14F-4D97-AF65-F5344CB8AC3E}">
        <p14:creationId xmlns:p14="http://schemas.microsoft.com/office/powerpoint/2010/main" val="38796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Afbeeldingsresultaat voor chicken and the eg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Picture 5" descr="ANd9GcT2rDPZrWTUHeYlW2vDudWQBl9KMJN56B7rZCLfsps0oGLa7_9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81" y="814351"/>
            <a:ext cx="5916734" cy="522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4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Afbeeldingsresultaat voor chicken and the eg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44" y="15875"/>
            <a:ext cx="1064505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0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Afbeeldingsresultaat voor chicken and the eg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885507" y="361507"/>
            <a:ext cx="798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err="1" smtClean="0"/>
              <a:t>Results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after</a:t>
            </a:r>
            <a:r>
              <a:rPr lang="nl-NL" sz="4800" b="1" dirty="0" smtClean="0"/>
              <a:t> 1.5 </a:t>
            </a:r>
            <a:r>
              <a:rPr lang="nl-NL" sz="4800" b="1" dirty="0" err="1" smtClean="0"/>
              <a:t>year</a:t>
            </a:r>
            <a:endParaRPr lang="nl-NL" sz="48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878419" y="1722474"/>
            <a:ext cx="79815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Over 12,000 unique items registered at the </a:t>
            </a:r>
            <a:r>
              <a:rPr lang="en-GB" sz="2400" dirty="0" smtClean="0"/>
              <a:t>patient a year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Over 1.000 items are 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Automated recall within 2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Sterile date check automated and in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Waste reduction by € 60,000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Lower stock level from € 700,000 to € 525,000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Insight in material cost per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Slow learning curve on inventory management Sterile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Still manual registration of products</a:t>
            </a:r>
          </a:p>
        </p:txBody>
      </p:sp>
    </p:spTree>
    <p:extLst>
      <p:ext uri="{BB962C8B-B14F-4D97-AF65-F5344CB8AC3E}">
        <p14:creationId xmlns:p14="http://schemas.microsoft.com/office/powerpoint/2010/main" val="27706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Afbeeldingsresultaat voor chicken and the eg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44" y="15874"/>
            <a:ext cx="10645056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Afbeeldingsresultaat voor chicken and the eg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44" y="0"/>
            <a:ext cx="106450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7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Afbeeldingsresultaat voor chicken and the eg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885507" y="361507"/>
            <a:ext cx="798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/>
              <a:t>Take-</a:t>
            </a:r>
            <a:r>
              <a:rPr lang="nl-NL" sz="4800" b="1" dirty="0" err="1" smtClean="0"/>
              <a:t>away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message</a:t>
            </a:r>
            <a:endParaRPr lang="nl-NL" sz="48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885507" y="1615830"/>
            <a:ext cx="7981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Scan, scan, 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Just do it, but do it together with: OR-nurse, logistics, finance, procurement and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Make a business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your way of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Realize that inventory management is an other ball game</a:t>
            </a:r>
            <a:endParaRPr lang="en-US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1885507" y="4263009"/>
            <a:ext cx="798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err="1" smtClean="0"/>
              <a:t>And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then</a:t>
            </a:r>
            <a:r>
              <a:rPr lang="nl-NL" sz="4800" b="1" dirty="0" smtClean="0"/>
              <a:t> …..</a:t>
            </a:r>
            <a:endParaRPr lang="nl-NL" sz="4800" b="1" dirty="0"/>
          </a:p>
        </p:txBody>
      </p:sp>
    </p:spTree>
    <p:extLst>
      <p:ext uri="{BB962C8B-B14F-4D97-AF65-F5344CB8AC3E}">
        <p14:creationId xmlns:p14="http://schemas.microsoft.com/office/powerpoint/2010/main" val="23608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Afbeeldingsresultaat voor chicken and the eg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885507" y="361507"/>
            <a:ext cx="798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smtClean="0"/>
              <a:t>Take-</a:t>
            </a:r>
            <a:r>
              <a:rPr lang="nl-NL" sz="4800" b="1" dirty="0" err="1" smtClean="0"/>
              <a:t>away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message</a:t>
            </a:r>
            <a:r>
              <a:rPr lang="nl-NL" sz="4800" b="1" dirty="0" smtClean="0"/>
              <a:t> II</a:t>
            </a:r>
            <a:endParaRPr lang="nl-NL" sz="48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1878419" y="1722474"/>
            <a:ext cx="79815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can improve patient safety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Having an automated recall 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Being in control on sterile date on level III and </a:t>
            </a:r>
            <a:r>
              <a:rPr lang="en-GB" sz="2400" dirty="0" err="1" smtClean="0"/>
              <a:t>IIb</a:t>
            </a:r>
            <a:r>
              <a:rPr lang="en-GB" sz="2400" dirty="0" smtClean="0"/>
              <a:t>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Having the wright materials on time for the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r>
              <a:rPr lang="en-GB" sz="2400" dirty="0" smtClean="0"/>
              <a:t>And lowering the costs of the hospital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Reducing waste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Lower stock level and related cost of holding stock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Gaining insight over cost and pricing of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134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DSC006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16" y="0"/>
            <a:ext cx="106033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207568" y="7554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2019: See </a:t>
            </a:r>
            <a:r>
              <a:rPr lang="nl-NL" dirty="0" err="1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nl-NL" dirty="0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nl-NL" dirty="0" err="1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nl-NL" dirty="0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Netherlands? </a:t>
            </a:r>
            <a:r>
              <a:rPr lang="nl-NL" dirty="0" err="1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anniversary</a:t>
            </a:r>
            <a:endParaRPr lang="nl-NL" dirty="0">
              <a:solidFill>
                <a:srgbClr val="0F92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071664" y="20608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215680" y="270892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endParaRPr lang="nl-NL" dirty="0">
              <a:solidFill>
                <a:srgbClr val="0F92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2314378"/>
            <a:ext cx="3992860" cy="7002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3278340"/>
            <a:ext cx="2880320" cy="95358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2909900" y="50131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nl-NL" dirty="0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VDSMH 20 </a:t>
            </a:r>
            <a:r>
              <a:rPr lang="nl-NL" dirty="0" err="1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year</a:t>
            </a:r>
            <a:r>
              <a:rPr lang="nl-NL" dirty="0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dirty="0" err="1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dirty="0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SVN 50 </a:t>
            </a:r>
            <a:r>
              <a:rPr lang="nl-NL" dirty="0" err="1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year</a:t>
            </a:r>
            <a:r>
              <a:rPr lang="nl-NL" dirty="0">
                <a:solidFill>
                  <a:srgbClr val="0F92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24634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44" y="8"/>
            <a:ext cx="10645055" cy="685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4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04260" y="1814623"/>
            <a:ext cx="10802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/>
              <a:t>The </a:t>
            </a:r>
            <a:r>
              <a:rPr lang="nl-NL" sz="3600" b="1" dirty="0" err="1" smtClean="0"/>
              <a:t>supply</a:t>
            </a:r>
            <a:r>
              <a:rPr lang="nl-NL" sz="3600" b="1" dirty="0" smtClean="0"/>
              <a:t> chain of </a:t>
            </a:r>
            <a:r>
              <a:rPr lang="nl-NL" sz="3600" b="1" dirty="0" err="1" smtClean="0"/>
              <a:t>sterile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medical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devices</a:t>
            </a:r>
            <a:r>
              <a:rPr lang="nl-NL" sz="3600" b="1" dirty="0" smtClean="0"/>
              <a:t> in </a:t>
            </a:r>
            <a:r>
              <a:rPr lang="nl-NL" sz="3600" b="1" dirty="0" err="1" smtClean="0"/>
              <a:t>your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hospital</a:t>
            </a:r>
            <a:r>
              <a:rPr lang="nl-NL" sz="3600" b="1" dirty="0" smtClean="0"/>
              <a:t>:</a:t>
            </a:r>
          </a:p>
          <a:p>
            <a:pPr algn="ctr"/>
            <a:r>
              <a:rPr lang="nl-NL" sz="3600" b="1" dirty="0" err="1" smtClean="0"/>
              <a:t>Improving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patient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safety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and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gaining</a:t>
            </a:r>
            <a:r>
              <a:rPr lang="nl-NL" sz="3600" b="1" dirty="0" smtClean="0"/>
              <a:t> efficiency on stock control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27903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8" descr="heup-prothe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69" y="3402420"/>
            <a:ext cx="3555119" cy="27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media_xl_1066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50" y="535098"/>
            <a:ext cx="5596625" cy="315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45" y="8"/>
            <a:ext cx="10645055" cy="685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8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Foto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33" y="595053"/>
            <a:ext cx="3545102" cy="122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oto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482" y="522028"/>
            <a:ext cx="3111687" cy="133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Foto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33" y="1674554"/>
            <a:ext cx="3000556" cy="153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5"/>
          <p:cNvPicPr>
            <a:picLocks noChangeAspect="1" noChangeArrowheads="1"/>
          </p:cNvPicPr>
          <p:nvPr/>
        </p:nvPicPr>
        <p:blipFill>
          <a:blip r:embed="rId7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21" y="1603117"/>
            <a:ext cx="3445082" cy="173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ANd9GcRF0320mb0Bu23vllkKtRwHOGhz_WQ16AznQR9SXLrrDHzrF8yLMpmVyk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21" y="3835142"/>
            <a:ext cx="2435636" cy="24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6" descr="Albert Heijn Logo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50" y="509403"/>
            <a:ext cx="38433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Afbeeldingsresultaat voor carrefou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70" y="1617471"/>
            <a:ext cx="5266924" cy="39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Afbeeldingsresultaat voor chicken and the eg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49" y="1263649"/>
            <a:ext cx="8939193" cy="49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371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Verdana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 Public Systeme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KNESS Rachel</dc:creator>
  <cp:lastModifiedBy>key4events</cp:lastModifiedBy>
  <cp:revision>23</cp:revision>
  <dcterms:created xsi:type="dcterms:W3CDTF">2015-08-21T15:46:20Z</dcterms:created>
  <dcterms:modified xsi:type="dcterms:W3CDTF">2015-10-08T09:17:46Z</dcterms:modified>
</cp:coreProperties>
</file>