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8D4"/>
    <a:srgbClr val="797C80"/>
    <a:srgbClr val="5177C2"/>
    <a:srgbClr val="617598"/>
    <a:srgbClr val="2C4C75"/>
    <a:srgbClr val="94B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-54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-U\util$\MAGNINSE\indicateur\indicateurs%20V2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-U\util$\MAGNINSE\indicateur\indicateurs%20V2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-U\util$\MAGNINSE\indicateur\indicateurs%20V2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-U\util$\MAGNINSE\indicateur\indicateurs%20V2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NAS-U\util$\MAGNINSE\indicateur\indicateurs%20V2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Di555sw\SP_ADVANCE\Divers\Indicateurs%20qualit&#233;\Indicateur%20qualit&#233;%20r&#233;sum&#233;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Di555sw\SP_ADVANCE\Divers\Indicateurs%20qualit&#233;\Indicateur%20qualit&#233;%20r&#233;sum&#233;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Di555sw\SP_ADVANCE\Divers\Indicateurs%20qualit&#233;\Indicateur%20qualit&#233;%20r&#233;sum&#233;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299321768304565E-2"/>
          <c:y val="0.15058357713340492"/>
          <c:w val="0.70745951007460295"/>
          <c:h val="0.41341239862237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 boites'!$C$45</c:f>
              <c:strCache>
                <c:ptCount val="1"/>
                <c:pt idx="0">
                  <c:v>Nbre boite Prévues 2015</c:v>
                </c:pt>
              </c:strCache>
            </c:strRef>
          </c:tx>
          <c:spPr>
            <a:solidFill>
              <a:srgbClr val="0831FC"/>
            </a:solidFill>
          </c:spPr>
          <c:invertIfNegative val="0"/>
          <c:cat>
            <c:strRef>
              <c:f>'N boites'!$B$46:$B$58</c:f>
              <c:strCache>
                <c:ptCount val="13"/>
                <c:pt idx="0">
                  <c:v>Nb Moyenne / mois</c:v>
                </c:pt>
                <c:pt idx="1">
                  <c:v>Janvier</c:v>
                </c:pt>
                <c:pt idx="2">
                  <c:v>Fevrier</c:v>
                </c:pt>
                <c:pt idx="3">
                  <c:v>Mars</c:v>
                </c:pt>
                <c:pt idx="4">
                  <c:v>Avril</c:v>
                </c:pt>
                <c:pt idx="5">
                  <c:v>Mai</c:v>
                </c:pt>
                <c:pt idx="6">
                  <c:v>Juin</c:v>
                </c:pt>
                <c:pt idx="7">
                  <c:v>Juillet</c:v>
                </c:pt>
                <c:pt idx="8">
                  <c:v>Août</c:v>
                </c:pt>
                <c:pt idx="9">
                  <c:v>Septembre</c:v>
                </c:pt>
                <c:pt idx="10">
                  <c:v>Octobre</c:v>
                </c:pt>
                <c:pt idx="11">
                  <c:v>Novembre</c:v>
                </c:pt>
                <c:pt idx="12">
                  <c:v>Decembre</c:v>
                </c:pt>
              </c:strCache>
            </c:strRef>
          </c:cat>
          <c:val>
            <c:numRef>
              <c:f>'N boites'!$C$46:$C$58</c:f>
              <c:numCache>
                <c:formatCode>0</c:formatCode>
                <c:ptCount val="13"/>
                <c:pt idx="1">
                  <c:v>15147</c:v>
                </c:pt>
                <c:pt idx="2">
                  <c:v>13702.5</c:v>
                </c:pt>
                <c:pt idx="3">
                  <c:v>14760</c:v>
                </c:pt>
                <c:pt idx="4">
                  <c:v>14013.2</c:v>
                </c:pt>
                <c:pt idx="5">
                  <c:v>11505.68483251127</c:v>
                </c:pt>
                <c:pt idx="6">
                  <c:v>15210</c:v>
                </c:pt>
                <c:pt idx="7">
                  <c:v>13267.125</c:v>
                </c:pt>
                <c:pt idx="8">
                  <c:v>8133.75</c:v>
                </c:pt>
                <c:pt idx="9">
                  <c:v>15488.75</c:v>
                </c:pt>
                <c:pt idx="10">
                  <c:v>15842.5</c:v>
                </c:pt>
                <c:pt idx="11">
                  <c:v>14704.9375</c:v>
                </c:pt>
                <c:pt idx="12">
                  <c:v>13591</c:v>
                </c:pt>
              </c:numCache>
            </c:numRef>
          </c:val>
        </c:ser>
        <c:ser>
          <c:idx val="1"/>
          <c:order val="1"/>
          <c:tx>
            <c:strRef>
              <c:f>'N boites'!$H$45</c:f>
              <c:strCache>
                <c:ptCount val="1"/>
                <c:pt idx="0">
                  <c:v>Nbre boites réalisées 2015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'N boites'!$B$46:$B$58</c:f>
              <c:strCache>
                <c:ptCount val="13"/>
                <c:pt idx="0">
                  <c:v>Nb Moyenne / mois</c:v>
                </c:pt>
                <c:pt idx="1">
                  <c:v>Janvier</c:v>
                </c:pt>
                <c:pt idx="2">
                  <c:v>Fevrier</c:v>
                </c:pt>
                <c:pt idx="3">
                  <c:v>Mars</c:v>
                </c:pt>
                <c:pt idx="4">
                  <c:v>Avril</c:v>
                </c:pt>
                <c:pt idx="5">
                  <c:v>Mai</c:v>
                </c:pt>
                <c:pt idx="6">
                  <c:v>Juin</c:v>
                </c:pt>
                <c:pt idx="7">
                  <c:v>Juillet</c:v>
                </c:pt>
                <c:pt idx="8">
                  <c:v>Août</c:v>
                </c:pt>
                <c:pt idx="9">
                  <c:v>Septembre</c:v>
                </c:pt>
                <c:pt idx="10">
                  <c:v>Octobre</c:v>
                </c:pt>
                <c:pt idx="11">
                  <c:v>Novembre</c:v>
                </c:pt>
                <c:pt idx="12">
                  <c:v>Decembre</c:v>
                </c:pt>
              </c:strCache>
            </c:strRef>
          </c:cat>
          <c:val>
            <c:numRef>
              <c:f>'N boites'!$H$46:$H$58</c:f>
              <c:numCache>
                <c:formatCode>General</c:formatCode>
                <c:ptCount val="13"/>
                <c:pt idx="1">
                  <c:v>15523</c:v>
                </c:pt>
                <c:pt idx="2">
                  <c:v>13529</c:v>
                </c:pt>
                <c:pt idx="3">
                  <c:v>16494</c:v>
                </c:pt>
                <c:pt idx="4">
                  <c:v>14598</c:v>
                </c:pt>
                <c:pt idx="5">
                  <c:v>13069</c:v>
                </c:pt>
                <c:pt idx="6">
                  <c:v>16513</c:v>
                </c:pt>
                <c:pt idx="7">
                  <c:v>10098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300032"/>
        <c:axId val="112301952"/>
      </c:barChart>
      <c:lineChart>
        <c:grouping val="standard"/>
        <c:varyColors val="0"/>
        <c:ser>
          <c:idx val="2"/>
          <c:order val="2"/>
          <c:tx>
            <c:strRef>
              <c:f>'N boites'!$O$45</c:f>
              <c:strCache>
                <c:ptCount val="1"/>
                <c:pt idx="0">
                  <c:v>Nbre boites réalisées 2014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</c:spPr>
          </c:marker>
          <c:cat>
            <c:strRef>
              <c:f>'N boites'!$B$46:$B$58</c:f>
              <c:strCache>
                <c:ptCount val="13"/>
                <c:pt idx="0">
                  <c:v>Nb Moyenne / mois</c:v>
                </c:pt>
                <c:pt idx="1">
                  <c:v>Janvier</c:v>
                </c:pt>
                <c:pt idx="2">
                  <c:v>Fevrier</c:v>
                </c:pt>
                <c:pt idx="3">
                  <c:v>Mars</c:v>
                </c:pt>
                <c:pt idx="4">
                  <c:v>Avril</c:v>
                </c:pt>
                <c:pt idx="5">
                  <c:v>Mai</c:v>
                </c:pt>
                <c:pt idx="6">
                  <c:v>Juin</c:v>
                </c:pt>
                <c:pt idx="7">
                  <c:v>Juillet</c:v>
                </c:pt>
                <c:pt idx="8">
                  <c:v>Août</c:v>
                </c:pt>
                <c:pt idx="9">
                  <c:v>Septembre</c:v>
                </c:pt>
                <c:pt idx="10">
                  <c:v>Octobre</c:v>
                </c:pt>
                <c:pt idx="11">
                  <c:v>Novembre</c:v>
                </c:pt>
                <c:pt idx="12">
                  <c:v>Decembre</c:v>
                </c:pt>
              </c:strCache>
            </c:strRef>
          </c:cat>
          <c:val>
            <c:numRef>
              <c:f>'N boites'!$O$46:$O$58</c:f>
              <c:numCache>
                <c:formatCode>0</c:formatCode>
                <c:ptCount val="13"/>
                <c:pt idx="1">
                  <c:v>13217</c:v>
                </c:pt>
                <c:pt idx="2">
                  <c:v>13421</c:v>
                </c:pt>
                <c:pt idx="3">
                  <c:v>12514</c:v>
                </c:pt>
                <c:pt idx="4">
                  <c:v>13781</c:v>
                </c:pt>
                <c:pt idx="5">
                  <c:v>11208</c:v>
                </c:pt>
                <c:pt idx="6">
                  <c:v>12729</c:v>
                </c:pt>
                <c:pt idx="7">
                  <c:v>12544</c:v>
                </c:pt>
                <c:pt idx="8">
                  <c:v>7153</c:v>
                </c:pt>
                <c:pt idx="9">
                  <c:v>13749</c:v>
                </c:pt>
                <c:pt idx="10">
                  <c:v>15828</c:v>
                </c:pt>
                <c:pt idx="11">
                  <c:v>14386</c:v>
                </c:pt>
                <c:pt idx="12">
                  <c:v>13490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300032"/>
        <c:axId val="112301952"/>
      </c:lineChart>
      <c:catAx>
        <c:axId val="11230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2301952"/>
        <c:crosses val="autoZero"/>
        <c:auto val="1"/>
        <c:lblAlgn val="ctr"/>
        <c:lblOffset val="100"/>
        <c:noMultiLvlLbl val="0"/>
      </c:catAx>
      <c:valAx>
        <c:axId val="112301952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23000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335790343280351E-2"/>
          <c:y val="1.9337980103480444E-2"/>
          <c:w val="0.89460319492441942"/>
          <c:h val="0.66876311049163473"/>
        </c:manualLayout>
      </c:layout>
      <c:lineChart>
        <c:grouping val="standard"/>
        <c:varyColors val="0"/>
        <c:ser>
          <c:idx val="1"/>
          <c:order val="0"/>
          <c:tx>
            <c:strRef>
              <c:f>'Semaine '!$I$2</c:f>
              <c:strCache>
                <c:ptCount val="1"/>
                <c:pt idx="0">
                  <c:v>Nb boites réalisées </c:v>
                </c:pt>
              </c:strCache>
            </c:strRef>
          </c:tx>
          <c:spPr>
            <a:ln w="19050">
              <a:solidFill>
                <a:srgbClr val="4C6C9C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5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'Semaine '!$C$914:$C$944</c:f>
              <c:strCache>
                <c:ptCount val="31"/>
                <c:pt idx="0">
                  <c:v>mercredi</c:v>
                </c:pt>
                <c:pt idx="1">
                  <c:v>jeudi</c:v>
                </c:pt>
                <c:pt idx="2">
                  <c:v>vendredi</c:v>
                </c:pt>
                <c:pt idx="3">
                  <c:v>samedi</c:v>
                </c:pt>
                <c:pt idx="4">
                  <c:v>dimanche</c:v>
                </c:pt>
                <c:pt idx="5">
                  <c:v>lundi</c:v>
                </c:pt>
                <c:pt idx="6">
                  <c:v>mardi</c:v>
                </c:pt>
                <c:pt idx="7">
                  <c:v>mercredi</c:v>
                </c:pt>
                <c:pt idx="8">
                  <c:v>jeudi</c:v>
                </c:pt>
                <c:pt idx="9">
                  <c:v>vendredi</c:v>
                </c:pt>
                <c:pt idx="10">
                  <c:v>samedi</c:v>
                </c:pt>
                <c:pt idx="11">
                  <c:v>dimanche</c:v>
                </c:pt>
                <c:pt idx="12">
                  <c:v>lundi</c:v>
                </c:pt>
                <c:pt idx="13">
                  <c:v>mardi</c:v>
                </c:pt>
                <c:pt idx="14">
                  <c:v>mercredi</c:v>
                </c:pt>
                <c:pt idx="15">
                  <c:v>jeudi</c:v>
                </c:pt>
                <c:pt idx="16">
                  <c:v>vendredi</c:v>
                </c:pt>
                <c:pt idx="17">
                  <c:v>samedi</c:v>
                </c:pt>
                <c:pt idx="18">
                  <c:v>dimanche</c:v>
                </c:pt>
                <c:pt idx="19">
                  <c:v>lundi</c:v>
                </c:pt>
                <c:pt idx="20">
                  <c:v>mardi</c:v>
                </c:pt>
                <c:pt idx="21">
                  <c:v>mercredi</c:v>
                </c:pt>
                <c:pt idx="22">
                  <c:v>jeudi</c:v>
                </c:pt>
                <c:pt idx="23">
                  <c:v>vendredi</c:v>
                </c:pt>
                <c:pt idx="24">
                  <c:v>samedi</c:v>
                </c:pt>
                <c:pt idx="25">
                  <c:v>dimanche</c:v>
                </c:pt>
                <c:pt idx="26">
                  <c:v>lundi</c:v>
                </c:pt>
                <c:pt idx="27">
                  <c:v>mardi</c:v>
                </c:pt>
                <c:pt idx="28">
                  <c:v>mercredi</c:v>
                </c:pt>
                <c:pt idx="29">
                  <c:v>jeudi</c:v>
                </c:pt>
                <c:pt idx="30">
                  <c:v>vendredi</c:v>
                </c:pt>
              </c:strCache>
            </c:strRef>
          </c:cat>
          <c:val>
            <c:numRef>
              <c:f>'Semaine '!$I$914:$I$944</c:f>
              <c:numCache>
                <c:formatCode>General</c:formatCode>
                <c:ptCount val="31"/>
                <c:pt idx="0">
                  <c:v>746</c:v>
                </c:pt>
                <c:pt idx="1">
                  <c:v>762</c:v>
                </c:pt>
                <c:pt idx="2">
                  <c:v>678</c:v>
                </c:pt>
                <c:pt idx="3">
                  <c:v>386</c:v>
                </c:pt>
                <c:pt idx="5">
                  <c:v>445</c:v>
                </c:pt>
                <c:pt idx="6">
                  <c:v>669</c:v>
                </c:pt>
                <c:pt idx="7">
                  <c:v>694</c:v>
                </c:pt>
                <c:pt idx="8">
                  <c:v>705</c:v>
                </c:pt>
                <c:pt idx="9">
                  <c:v>605</c:v>
                </c:pt>
                <c:pt idx="10">
                  <c:v>404</c:v>
                </c:pt>
                <c:pt idx="12">
                  <c:v>391</c:v>
                </c:pt>
                <c:pt idx="14">
                  <c:v>337</c:v>
                </c:pt>
                <c:pt idx="15">
                  <c:v>584</c:v>
                </c:pt>
                <c:pt idx="16">
                  <c:v>593</c:v>
                </c:pt>
                <c:pt idx="17">
                  <c:v>393</c:v>
                </c:pt>
                <c:pt idx="19">
                  <c:v>411</c:v>
                </c:pt>
                <c:pt idx="20">
                  <c:v>616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'Semaine '!$J$2</c:f>
              <c:strCache>
                <c:ptCount val="1"/>
                <c:pt idx="0">
                  <c:v>Moyenne Boites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"/>
              <c:spPr/>
              <c:txPr>
                <a:bodyPr/>
                <a:lstStyle/>
                <a:p>
                  <a:pPr>
                    <a:defRPr sz="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r-F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'Semaine '!$C$914:$C$944</c:f>
              <c:strCache>
                <c:ptCount val="31"/>
                <c:pt idx="0">
                  <c:v>mercredi</c:v>
                </c:pt>
                <c:pt idx="1">
                  <c:v>jeudi</c:v>
                </c:pt>
                <c:pt idx="2">
                  <c:v>vendredi</c:v>
                </c:pt>
                <c:pt idx="3">
                  <c:v>samedi</c:v>
                </c:pt>
                <c:pt idx="4">
                  <c:v>dimanche</c:v>
                </c:pt>
                <c:pt idx="5">
                  <c:v>lundi</c:v>
                </c:pt>
                <c:pt idx="6">
                  <c:v>mardi</c:v>
                </c:pt>
                <c:pt idx="7">
                  <c:v>mercredi</c:v>
                </c:pt>
                <c:pt idx="8">
                  <c:v>jeudi</c:v>
                </c:pt>
                <c:pt idx="9">
                  <c:v>vendredi</c:v>
                </c:pt>
                <c:pt idx="10">
                  <c:v>samedi</c:v>
                </c:pt>
                <c:pt idx="11">
                  <c:v>dimanche</c:v>
                </c:pt>
                <c:pt idx="12">
                  <c:v>lundi</c:v>
                </c:pt>
                <c:pt idx="13">
                  <c:v>mardi</c:v>
                </c:pt>
                <c:pt idx="14">
                  <c:v>mercredi</c:v>
                </c:pt>
                <c:pt idx="15">
                  <c:v>jeudi</c:v>
                </c:pt>
                <c:pt idx="16">
                  <c:v>vendredi</c:v>
                </c:pt>
                <c:pt idx="17">
                  <c:v>samedi</c:v>
                </c:pt>
                <c:pt idx="18">
                  <c:v>dimanche</c:v>
                </c:pt>
                <c:pt idx="19">
                  <c:v>lundi</c:v>
                </c:pt>
                <c:pt idx="20">
                  <c:v>mardi</c:v>
                </c:pt>
                <c:pt idx="21">
                  <c:v>mercredi</c:v>
                </c:pt>
                <c:pt idx="22">
                  <c:v>jeudi</c:v>
                </c:pt>
                <c:pt idx="23">
                  <c:v>vendredi</c:v>
                </c:pt>
                <c:pt idx="24">
                  <c:v>samedi</c:v>
                </c:pt>
                <c:pt idx="25">
                  <c:v>dimanche</c:v>
                </c:pt>
                <c:pt idx="26">
                  <c:v>lundi</c:v>
                </c:pt>
                <c:pt idx="27">
                  <c:v>mardi</c:v>
                </c:pt>
                <c:pt idx="28">
                  <c:v>mercredi</c:v>
                </c:pt>
                <c:pt idx="29">
                  <c:v>jeudi</c:v>
                </c:pt>
                <c:pt idx="30">
                  <c:v>vendredi</c:v>
                </c:pt>
              </c:strCache>
            </c:strRef>
          </c:cat>
          <c:val>
            <c:numRef>
              <c:f>'Semaine '!$J$914:$J$944</c:f>
              <c:numCache>
                <c:formatCode>0</c:formatCode>
                <c:ptCount val="31"/>
                <c:pt idx="0">
                  <c:v>702</c:v>
                </c:pt>
                <c:pt idx="1">
                  <c:v>702</c:v>
                </c:pt>
                <c:pt idx="2">
                  <c:v>612</c:v>
                </c:pt>
                <c:pt idx="3">
                  <c:v>324</c:v>
                </c:pt>
                <c:pt idx="5">
                  <c:v>558</c:v>
                </c:pt>
                <c:pt idx="6">
                  <c:v>702</c:v>
                </c:pt>
                <c:pt idx="7">
                  <c:v>702</c:v>
                </c:pt>
                <c:pt idx="8">
                  <c:v>702</c:v>
                </c:pt>
                <c:pt idx="9">
                  <c:v>612</c:v>
                </c:pt>
                <c:pt idx="10">
                  <c:v>324</c:v>
                </c:pt>
                <c:pt idx="12">
                  <c:v>453.375</c:v>
                </c:pt>
                <c:pt idx="14">
                  <c:v>570.375</c:v>
                </c:pt>
                <c:pt idx="15">
                  <c:v>570.375</c:v>
                </c:pt>
                <c:pt idx="16">
                  <c:v>497.25000000000006</c:v>
                </c:pt>
                <c:pt idx="17">
                  <c:v>263.25</c:v>
                </c:pt>
                <c:pt idx="19">
                  <c:v>453.375</c:v>
                </c:pt>
                <c:pt idx="20">
                  <c:v>570.375</c:v>
                </c:pt>
                <c:pt idx="21">
                  <c:v>570.375</c:v>
                </c:pt>
                <c:pt idx="22">
                  <c:v>570.375</c:v>
                </c:pt>
                <c:pt idx="23">
                  <c:v>497.25000000000006</c:v>
                </c:pt>
                <c:pt idx="24">
                  <c:v>263.25</c:v>
                </c:pt>
                <c:pt idx="26">
                  <c:v>348.75</c:v>
                </c:pt>
                <c:pt idx="27">
                  <c:v>438.75</c:v>
                </c:pt>
                <c:pt idx="28">
                  <c:v>438.75</c:v>
                </c:pt>
                <c:pt idx="29">
                  <c:v>438.75</c:v>
                </c:pt>
                <c:pt idx="30">
                  <c:v>382.5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361472"/>
        <c:axId val="112363008"/>
      </c:lineChart>
      <c:catAx>
        <c:axId val="11236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2363008"/>
        <c:crosses val="autoZero"/>
        <c:auto val="1"/>
        <c:lblAlgn val="ctr"/>
        <c:lblOffset val="100"/>
        <c:noMultiLvlLbl val="0"/>
      </c:catAx>
      <c:valAx>
        <c:axId val="11236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236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738254494828609E-2"/>
          <c:y val="5.1400554097404488E-2"/>
          <c:w val="0.93222713702876769"/>
          <c:h val="0.79747046280345635"/>
        </c:manualLayout>
      </c:layout>
      <c:lineChart>
        <c:grouping val="standard"/>
        <c:varyColors val="0"/>
        <c:ser>
          <c:idx val="0"/>
          <c:order val="0"/>
          <c:tx>
            <c:strRef>
              <c:f>'Taux service'!$A$1</c:f>
              <c:strCache>
                <c:ptCount val="1"/>
                <c:pt idx="0">
                  <c:v>Taux service = % tournée rendue à l'heure 2013</c:v>
                </c:pt>
              </c:strCache>
            </c:strRef>
          </c:tx>
          <c:spPr>
            <a:ln w="19050">
              <a:solidFill>
                <a:srgbClr val="4472C4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'Taux service'!$B$44:$BB$44</c:f>
              <c:strCache>
                <c:ptCount val="53"/>
                <c:pt idx="0">
                  <c:v>Moyenne 2015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  <c:pt idx="10">
                  <c:v>S10</c:v>
                </c:pt>
                <c:pt idx="11">
                  <c:v>S11</c:v>
                </c:pt>
                <c:pt idx="12">
                  <c:v>S12</c:v>
                </c:pt>
                <c:pt idx="13">
                  <c:v>S13</c:v>
                </c:pt>
                <c:pt idx="14">
                  <c:v>S14</c:v>
                </c:pt>
                <c:pt idx="15">
                  <c:v>S15</c:v>
                </c:pt>
                <c:pt idx="16">
                  <c:v>S16</c:v>
                </c:pt>
                <c:pt idx="17">
                  <c:v>S17</c:v>
                </c:pt>
                <c:pt idx="18">
                  <c:v>S18</c:v>
                </c:pt>
                <c:pt idx="19">
                  <c:v>S19</c:v>
                </c:pt>
                <c:pt idx="20">
                  <c:v>S20</c:v>
                </c:pt>
                <c:pt idx="21">
                  <c:v>S21</c:v>
                </c:pt>
                <c:pt idx="22">
                  <c:v>S22</c:v>
                </c:pt>
                <c:pt idx="23">
                  <c:v>S23</c:v>
                </c:pt>
                <c:pt idx="24">
                  <c:v>S24</c:v>
                </c:pt>
                <c:pt idx="25">
                  <c:v>S25</c:v>
                </c:pt>
                <c:pt idx="26">
                  <c:v>S26</c:v>
                </c:pt>
                <c:pt idx="27">
                  <c:v>S27</c:v>
                </c:pt>
                <c:pt idx="28">
                  <c:v>S28</c:v>
                </c:pt>
                <c:pt idx="29">
                  <c:v>S29</c:v>
                </c:pt>
                <c:pt idx="30">
                  <c:v>S30</c:v>
                </c:pt>
                <c:pt idx="31">
                  <c:v>S31</c:v>
                </c:pt>
                <c:pt idx="32">
                  <c:v>S32</c:v>
                </c:pt>
                <c:pt idx="33">
                  <c:v>S33</c:v>
                </c:pt>
                <c:pt idx="34">
                  <c:v>S34</c:v>
                </c:pt>
                <c:pt idx="35">
                  <c:v>S35</c:v>
                </c:pt>
                <c:pt idx="36">
                  <c:v>S36</c:v>
                </c:pt>
                <c:pt idx="37">
                  <c:v>S37</c:v>
                </c:pt>
                <c:pt idx="38">
                  <c:v>S38</c:v>
                </c:pt>
                <c:pt idx="39">
                  <c:v>S39</c:v>
                </c:pt>
                <c:pt idx="40">
                  <c:v>S40</c:v>
                </c:pt>
                <c:pt idx="41">
                  <c:v>S41</c:v>
                </c:pt>
                <c:pt idx="42">
                  <c:v>S42</c:v>
                </c:pt>
                <c:pt idx="43">
                  <c:v>S43</c:v>
                </c:pt>
                <c:pt idx="44">
                  <c:v>S44</c:v>
                </c:pt>
                <c:pt idx="45">
                  <c:v>S45</c:v>
                </c:pt>
                <c:pt idx="46">
                  <c:v>S46</c:v>
                </c:pt>
                <c:pt idx="47">
                  <c:v>S47</c:v>
                </c:pt>
                <c:pt idx="48">
                  <c:v>S48</c:v>
                </c:pt>
                <c:pt idx="49">
                  <c:v>S49</c:v>
                </c:pt>
                <c:pt idx="50">
                  <c:v>S50</c:v>
                </c:pt>
                <c:pt idx="51">
                  <c:v>S51</c:v>
                </c:pt>
                <c:pt idx="52">
                  <c:v>S52</c:v>
                </c:pt>
              </c:strCache>
            </c:strRef>
          </c:cat>
          <c:val>
            <c:numRef>
              <c:f>'Taux service'!$B$19:$BC$19</c:f>
              <c:numCache>
                <c:formatCode>General</c:formatCode>
                <c:ptCount val="54"/>
                <c:pt idx="10" formatCode="0%">
                  <c:v>0.88</c:v>
                </c:pt>
                <c:pt idx="11" formatCode="0%">
                  <c:v>0.79545454545454541</c:v>
                </c:pt>
                <c:pt idx="12" formatCode="0%">
                  <c:v>0.76000000000000079</c:v>
                </c:pt>
                <c:pt idx="13" formatCode="0%">
                  <c:v>0.68</c:v>
                </c:pt>
                <c:pt idx="14" formatCode="0%">
                  <c:v>0.81395348837209303</c:v>
                </c:pt>
                <c:pt idx="15" formatCode="0%">
                  <c:v>0.76000000000000079</c:v>
                </c:pt>
                <c:pt idx="16" formatCode="0%">
                  <c:v>0.42000000000000032</c:v>
                </c:pt>
                <c:pt idx="17" formatCode="0%">
                  <c:v>0.5</c:v>
                </c:pt>
                <c:pt idx="18" formatCode="0%">
                  <c:v>0.5</c:v>
                </c:pt>
                <c:pt idx="19" formatCode="0%">
                  <c:v>0.8333333333333337</c:v>
                </c:pt>
                <c:pt idx="20" formatCode="0%">
                  <c:v>0.6166666666666667</c:v>
                </c:pt>
                <c:pt idx="21" formatCode="0%">
                  <c:v>0.6428571428571429</c:v>
                </c:pt>
                <c:pt idx="22" formatCode="0%">
                  <c:v>0.30000000000000032</c:v>
                </c:pt>
                <c:pt idx="23" formatCode="0%">
                  <c:v>0.5</c:v>
                </c:pt>
                <c:pt idx="24" formatCode="0%">
                  <c:v>0.52857142857142869</c:v>
                </c:pt>
                <c:pt idx="25" formatCode="0%">
                  <c:v>0.48571428571428626</c:v>
                </c:pt>
                <c:pt idx="26" formatCode="0%">
                  <c:v>0.55714285714285761</c:v>
                </c:pt>
                <c:pt idx="28" formatCode="0%">
                  <c:v>0.51428571428571423</c:v>
                </c:pt>
                <c:pt idx="29" formatCode="0%">
                  <c:v>1</c:v>
                </c:pt>
                <c:pt idx="30" formatCode="0%">
                  <c:v>1</c:v>
                </c:pt>
                <c:pt idx="31" formatCode="0%">
                  <c:v>1</c:v>
                </c:pt>
                <c:pt idx="32" formatCode="0%">
                  <c:v>0.98571428571428499</c:v>
                </c:pt>
                <c:pt idx="33" formatCode="0%">
                  <c:v>1</c:v>
                </c:pt>
                <c:pt idx="34" formatCode="0%">
                  <c:v>1</c:v>
                </c:pt>
                <c:pt idx="35" formatCode="0%">
                  <c:v>1</c:v>
                </c:pt>
                <c:pt idx="36" formatCode="0%">
                  <c:v>1</c:v>
                </c:pt>
                <c:pt idx="37" formatCode="0%">
                  <c:v>1</c:v>
                </c:pt>
                <c:pt idx="38" formatCode="0%">
                  <c:v>1</c:v>
                </c:pt>
                <c:pt idx="39" formatCode="0%">
                  <c:v>0.75714285714285789</c:v>
                </c:pt>
                <c:pt idx="40" formatCode="0%">
                  <c:v>0.95714285714285763</c:v>
                </c:pt>
                <c:pt idx="41" formatCode="0%">
                  <c:v>0.81428571428571461</c:v>
                </c:pt>
                <c:pt idx="42" formatCode="0%">
                  <c:v>0.82857142857142863</c:v>
                </c:pt>
                <c:pt idx="43" formatCode="0%">
                  <c:v>0.94285714285714251</c:v>
                </c:pt>
                <c:pt idx="44" formatCode="0%">
                  <c:v>0.94642857142857229</c:v>
                </c:pt>
                <c:pt idx="45" formatCode="0%">
                  <c:v>0.52857142857142869</c:v>
                </c:pt>
                <c:pt idx="46" formatCode="0%">
                  <c:v>0.9285714285714286</c:v>
                </c:pt>
                <c:pt idx="47" formatCode="0%">
                  <c:v>0.34285714285714286</c:v>
                </c:pt>
                <c:pt idx="48" formatCode="0%">
                  <c:v>0.94285714285714251</c:v>
                </c:pt>
                <c:pt idx="49" formatCode="0%">
                  <c:v>0.98571428571428499</c:v>
                </c:pt>
                <c:pt idx="50" formatCode="0%">
                  <c:v>0.94285714285714251</c:v>
                </c:pt>
                <c:pt idx="51" formatCode="0%">
                  <c:v>0.87142857142857277</c:v>
                </c:pt>
                <c:pt idx="52" formatCode="0%">
                  <c:v>1</c:v>
                </c:pt>
                <c:pt idx="53" formatCode="0%">
                  <c:v>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'Taux service'!$A$22</c:f>
              <c:strCache>
                <c:ptCount val="1"/>
                <c:pt idx="0">
                  <c:v>Taux service = % tournée rendue à l'heure 2014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'Taux service'!$B$44:$BB$44</c:f>
              <c:strCache>
                <c:ptCount val="53"/>
                <c:pt idx="0">
                  <c:v>Moyenne 2015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  <c:pt idx="10">
                  <c:v>S10</c:v>
                </c:pt>
                <c:pt idx="11">
                  <c:v>S11</c:v>
                </c:pt>
                <c:pt idx="12">
                  <c:v>S12</c:v>
                </c:pt>
                <c:pt idx="13">
                  <c:v>S13</c:v>
                </c:pt>
                <c:pt idx="14">
                  <c:v>S14</c:v>
                </c:pt>
                <c:pt idx="15">
                  <c:v>S15</c:v>
                </c:pt>
                <c:pt idx="16">
                  <c:v>S16</c:v>
                </c:pt>
                <c:pt idx="17">
                  <c:v>S17</c:v>
                </c:pt>
                <c:pt idx="18">
                  <c:v>S18</c:v>
                </c:pt>
                <c:pt idx="19">
                  <c:v>S19</c:v>
                </c:pt>
                <c:pt idx="20">
                  <c:v>S20</c:v>
                </c:pt>
                <c:pt idx="21">
                  <c:v>S21</c:v>
                </c:pt>
                <c:pt idx="22">
                  <c:v>S22</c:v>
                </c:pt>
                <c:pt idx="23">
                  <c:v>S23</c:v>
                </c:pt>
                <c:pt idx="24">
                  <c:v>S24</c:v>
                </c:pt>
                <c:pt idx="25">
                  <c:v>S25</c:v>
                </c:pt>
                <c:pt idx="26">
                  <c:v>S26</c:v>
                </c:pt>
                <c:pt idx="27">
                  <c:v>S27</c:v>
                </c:pt>
                <c:pt idx="28">
                  <c:v>S28</c:v>
                </c:pt>
                <c:pt idx="29">
                  <c:v>S29</c:v>
                </c:pt>
                <c:pt idx="30">
                  <c:v>S30</c:v>
                </c:pt>
                <c:pt idx="31">
                  <c:v>S31</c:v>
                </c:pt>
                <c:pt idx="32">
                  <c:v>S32</c:v>
                </c:pt>
                <c:pt idx="33">
                  <c:v>S33</c:v>
                </c:pt>
                <c:pt idx="34">
                  <c:v>S34</c:v>
                </c:pt>
                <c:pt idx="35">
                  <c:v>S35</c:v>
                </c:pt>
                <c:pt idx="36">
                  <c:v>S36</c:v>
                </c:pt>
                <c:pt idx="37">
                  <c:v>S37</c:v>
                </c:pt>
                <c:pt idx="38">
                  <c:v>S38</c:v>
                </c:pt>
                <c:pt idx="39">
                  <c:v>S39</c:v>
                </c:pt>
                <c:pt idx="40">
                  <c:v>S40</c:v>
                </c:pt>
                <c:pt idx="41">
                  <c:v>S41</c:v>
                </c:pt>
                <c:pt idx="42">
                  <c:v>S42</c:v>
                </c:pt>
                <c:pt idx="43">
                  <c:v>S43</c:v>
                </c:pt>
                <c:pt idx="44">
                  <c:v>S44</c:v>
                </c:pt>
                <c:pt idx="45">
                  <c:v>S45</c:v>
                </c:pt>
                <c:pt idx="46">
                  <c:v>S46</c:v>
                </c:pt>
                <c:pt idx="47">
                  <c:v>S47</c:v>
                </c:pt>
                <c:pt idx="48">
                  <c:v>S48</c:v>
                </c:pt>
                <c:pt idx="49">
                  <c:v>S49</c:v>
                </c:pt>
                <c:pt idx="50">
                  <c:v>S50</c:v>
                </c:pt>
                <c:pt idx="51">
                  <c:v>S51</c:v>
                </c:pt>
                <c:pt idx="52">
                  <c:v>S52</c:v>
                </c:pt>
              </c:strCache>
            </c:strRef>
          </c:cat>
          <c:val>
            <c:numRef>
              <c:f>'Taux service'!$B$39:$BB$39</c:f>
              <c:numCache>
                <c:formatCode>0%</c:formatCode>
                <c:ptCount val="53"/>
                <c:pt idx="1">
                  <c:v>1</c:v>
                </c:pt>
                <c:pt idx="2">
                  <c:v>0.88571428571428557</c:v>
                </c:pt>
                <c:pt idx="3">
                  <c:v>0.9</c:v>
                </c:pt>
                <c:pt idx="4">
                  <c:v>1</c:v>
                </c:pt>
                <c:pt idx="5">
                  <c:v>0.87142857142857277</c:v>
                </c:pt>
                <c:pt idx="6">
                  <c:v>0.87142857142857277</c:v>
                </c:pt>
                <c:pt idx="7">
                  <c:v>0.84285714285714286</c:v>
                </c:pt>
                <c:pt idx="8">
                  <c:v>0.9</c:v>
                </c:pt>
                <c:pt idx="9">
                  <c:v>0.6428571428571429</c:v>
                </c:pt>
                <c:pt idx="10">
                  <c:v>0.9285714285714286</c:v>
                </c:pt>
                <c:pt idx="11">
                  <c:v>1</c:v>
                </c:pt>
                <c:pt idx="12">
                  <c:v>0.98571428571428499</c:v>
                </c:pt>
                <c:pt idx="13">
                  <c:v>0.70000000000000062</c:v>
                </c:pt>
                <c:pt idx="14">
                  <c:v>0.65714285714285803</c:v>
                </c:pt>
                <c:pt idx="15">
                  <c:v>0.60000000000000064</c:v>
                </c:pt>
                <c:pt idx="16">
                  <c:v>0.65714285714285803</c:v>
                </c:pt>
                <c:pt idx="17">
                  <c:v>0.87500000000000078</c:v>
                </c:pt>
                <c:pt idx="18">
                  <c:v>1</c:v>
                </c:pt>
                <c:pt idx="19">
                  <c:v>1</c:v>
                </c:pt>
                <c:pt idx="20">
                  <c:v>0.74285714285714288</c:v>
                </c:pt>
                <c:pt idx="21">
                  <c:v>0.8</c:v>
                </c:pt>
                <c:pt idx="22">
                  <c:v>0.8035714285714286</c:v>
                </c:pt>
                <c:pt idx="23">
                  <c:v>0.84285714285714286</c:v>
                </c:pt>
                <c:pt idx="24">
                  <c:v>0.5535714285714286</c:v>
                </c:pt>
                <c:pt idx="25">
                  <c:v>0.95714285714285763</c:v>
                </c:pt>
                <c:pt idx="26">
                  <c:v>1</c:v>
                </c:pt>
                <c:pt idx="27">
                  <c:v>0.55714285714285761</c:v>
                </c:pt>
                <c:pt idx="28">
                  <c:v>0.78571428571428559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0.94285714285714251</c:v>
                </c:pt>
                <c:pt idx="35">
                  <c:v>0.88571428571428557</c:v>
                </c:pt>
                <c:pt idx="36">
                  <c:v>0.95714285714285763</c:v>
                </c:pt>
                <c:pt idx="37">
                  <c:v>0.88571428571428557</c:v>
                </c:pt>
                <c:pt idx="38">
                  <c:v>1</c:v>
                </c:pt>
                <c:pt idx="39">
                  <c:v>1</c:v>
                </c:pt>
                <c:pt idx="40">
                  <c:v>0.97142857142857253</c:v>
                </c:pt>
                <c:pt idx="41">
                  <c:v>0.9285714285714286</c:v>
                </c:pt>
                <c:pt idx="42">
                  <c:v>1</c:v>
                </c:pt>
                <c:pt idx="43">
                  <c:v>0.94285714285714251</c:v>
                </c:pt>
                <c:pt idx="44">
                  <c:v>1</c:v>
                </c:pt>
                <c:pt idx="45">
                  <c:v>0.94285714285714251</c:v>
                </c:pt>
                <c:pt idx="46">
                  <c:v>0.98571428571428499</c:v>
                </c:pt>
                <c:pt idx="47">
                  <c:v>0.98571428571428499</c:v>
                </c:pt>
                <c:pt idx="48">
                  <c:v>1</c:v>
                </c:pt>
                <c:pt idx="49">
                  <c:v>0.98571428571428499</c:v>
                </c:pt>
                <c:pt idx="50">
                  <c:v>1</c:v>
                </c:pt>
                <c:pt idx="51">
                  <c:v>0.98571428571428499</c:v>
                </c:pt>
                <c:pt idx="52">
                  <c:v>1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'Taux service'!$A$43</c:f>
              <c:strCache>
                <c:ptCount val="1"/>
                <c:pt idx="0">
                  <c:v>Taux service = % tournée rendue à l'heure 2015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'Taux service'!$B$44:$BB$44</c:f>
              <c:strCache>
                <c:ptCount val="53"/>
                <c:pt idx="0">
                  <c:v>Moyenne 2015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  <c:pt idx="10">
                  <c:v>S10</c:v>
                </c:pt>
                <c:pt idx="11">
                  <c:v>S11</c:v>
                </c:pt>
                <c:pt idx="12">
                  <c:v>S12</c:v>
                </c:pt>
                <c:pt idx="13">
                  <c:v>S13</c:v>
                </c:pt>
                <c:pt idx="14">
                  <c:v>S14</c:v>
                </c:pt>
                <c:pt idx="15">
                  <c:v>S15</c:v>
                </c:pt>
                <c:pt idx="16">
                  <c:v>S16</c:v>
                </c:pt>
                <c:pt idx="17">
                  <c:v>S17</c:v>
                </c:pt>
                <c:pt idx="18">
                  <c:v>S18</c:v>
                </c:pt>
                <c:pt idx="19">
                  <c:v>S19</c:v>
                </c:pt>
                <c:pt idx="20">
                  <c:v>S20</c:v>
                </c:pt>
                <c:pt idx="21">
                  <c:v>S21</c:v>
                </c:pt>
                <c:pt idx="22">
                  <c:v>S22</c:v>
                </c:pt>
                <c:pt idx="23">
                  <c:v>S23</c:v>
                </c:pt>
                <c:pt idx="24">
                  <c:v>S24</c:v>
                </c:pt>
                <c:pt idx="25">
                  <c:v>S25</c:v>
                </c:pt>
                <c:pt idx="26">
                  <c:v>S26</c:v>
                </c:pt>
                <c:pt idx="27">
                  <c:v>S27</c:v>
                </c:pt>
                <c:pt idx="28">
                  <c:v>S28</c:v>
                </c:pt>
                <c:pt idx="29">
                  <c:v>S29</c:v>
                </c:pt>
                <c:pt idx="30">
                  <c:v>S30</c:v>
                </c:pt>
                <c:pt idx="31">
                  <c:v>S31</c:v>
                </c:pt>
                <c:pt idx="32">
                  <c:v>S32</c:v>
                </c:pt>
                <c:pt idx="33">
                  <c:v>S33</c:v>
                </c:pt>
                <c:pt idx="34">
                  <c:v>S34</c:v>
                </c:pt>
                <c:pt idx="35">
                  <c:v>S35</c:v>
                </c:pt>
                <c:pt idx="36">
                  <c:v>S36</c:v>
                </c:pt>
                <c:pt idx="37">
                  <c:v>S37</c:v>
                </c:pt>
                <c:pt idx="38">
                  <c:v>S38</c:v>
                </c:pt>
                <c:pt idx="39">
                  <c:v>S39</c:v>
                </c:pt>
                <c:pt idx="40">
                  <c:v>S40</c:v>
                </c:pt>
                <c:pt idx="41">
                  <c:v>S41</c:v>
                </c:pt>
                <c:pt idx="42">
                  <c:v>S42</c:v>
                </c:pt>
                <c:pt idx="43">
                  <c:v>S43</c:v>
                </c:pt>
                <c:pt idx="44">
                  <c:v>S44</c:v>
                </c:pt>
                <c:pt idx="45">
                  <c:v>S45</c:v>
                </c:pt>
                <c:pt idx="46">
                  <c:v>S46</c:v>
                </c:pt>
                <c:pt idx="47">
                  <c:v>S47</c:v>
                </c:pt>
                <c:pt idx="48">
                  <c:v>S48</c:v>
                </c:pt>
                <c:pt idx="49">
                  <c:v>S49</c:v>
                </c:pt>
                <c:pt idx="50">
                  <c:v>S50</c:v>
                </c:pt>
                <c:pt idx="51">
                  <c:v>S51</c:v>
                </c:pt>
                <c:pt idx="52">
                  <c:v>S52</c:v>
                </c:pt>
              </c:strCache>
            </c:strRef>
          </c:cat>
          <c:val>
            <c:numRef>
              <c:f>'Taux service'!$B$60:$BB$60</c:f>
              <c:numCache>
                <c:formatCode>0%</c:formatCode>
                <c:ptCount val="53"/>
                <c:pt idx="1">
                  <c:v>1</c:v>
                </c:pt>
                <c:pt idx="2">
                  <c:v>0.98571428571428499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0.94285714285714251</c:v>
                </c:pt>
                <c:pt idx="7">
                  <c:v>1</c:v>
                </c:pt>
                <c:pt idx="8">
                  <c:v>0.9142857142857147</c:v>
                </c:pt>
                <c:pt idx="9">
                  <c:v>1</c:v>
                </c:pt>
                <c:pt idx="10">
                  <c:v>0.9</c:v>
                </c:pt>
                <c:pt idx="11">
                  <c:v>0.9285714285714286</c:v>
                </c:pt>
                <c:pt idx="12">
                  <c:v>0.88571428571428557</c:v>
                </c:pt>
                <c:pt idx="13">
                  <c:v>1</c:v>
                </c:pt>
                <c:pt idx="14">
                  <c:v>0.95714285714285763</c:v>
                </c:pt>
                <c:pt idx="15">
                  <c:v>1</c:v>
                </c:pt>
                <c:pt idx="16">
                  <c:v>0.95714285714285763</c:v>
                </c:pt>
                <c:pt idx="17">
                  <c:v>1</c:v>
                </c:pt>
                <c:pt idx="18">
                  <c:v>0.83928571428571463</c:v>
                </c:pt>
                <c:pt idx="19">
                  <c:v>0.91071428571428559</c:v>
                </c:pt>
                <c:pt idx="20">
                  <c:v>0.9285714285714286</c:v>
                </c:pt>
                <c:pt idx="21">
                  <c:v>1</c:v>
                </c:pt>
                <c:pt idx="22">
                  <c:v>0.98571428571428499</c:v>
                </c:pt>
                <c:pt idx="23">
                  <c:v>0.94285714285714251</c:v>
                </c:pt>
                <c:pt idx="24">
                  <c:v>0.8</c:v>
                </c:pt>
                <c:pt idx="25">
                  <c:v>0.95714285714285763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0.94642857142857229</c:v>
                </c:pt>
              </c:numCache>
            </c:numRef>
          </c:val>
          <c:smooth val="0"/>
        </c:ser>
        <c:ser>
          <c:idx val="1"/>
          <c:order val="3"/>
          <c:tx>
            <c:v>Objectif</c:v>
          </c:tx>
          <c:marker>
            <c:symbol val="none"/>
          </c:marker>
          <c:cat>
            <c:strRef>
              <c:f>'Taux service'!$B$44:$BB$44</c:f>
              <c:strCache>
                <c:ptCount val="53"/>
                <c:pt idx="0">
                  <c:v>Moyenne 2015</c:v>
                </c:pt>
                <c:pt idx="1">
                  <c:v>S1</c:v>
                </c:pt>
                <c:pt idx="2">
                  <c:v>S2</c:v>
                </c:pt>
                <c:pt idx="3">
                  <c:v>S3</c:v>
                </c:pt>
                <c:pt idx="4">
                  <c:v>S4</c:v>
                </c:pt>
                <c:pt idx="5">
                  <c:v>S5</c:v>
                </c:pt>
                <c:pt idx="6">
                  <c:v>S6</c:v>
                </c:pt>
                <c:pt idx="7">
                  <c:v>S7</c:v>
                </c:pt>
                <c:pt idx="8">
                  <c:v>S8</c:v>
                </c:pt>
                <c:pt idx="9">
                  <c:v>S9</c:v>
                </c:pt>
                <c:pt idx="10">
                  <c:v>S10</c:v>
                </c:pt>
                <c:pt idx="11">
                  <c:v>S11</c:v>
                </c:pt>
                <c:pt idx="12">
                  <c:v>S12</c:v>
                </c:pt>
                <c:pt idx="13">
                  <c:v>S13</c:v>
                </c:pt>
                <c:pt idx="14">
                  <c:v>S14</c:v>
                </c:pt>
                <c:pt idx="15">
                  <c:v>S15</c:v>
                </c:pt>
                <c:pt idx="16">
                  <c:v>S16</c:v>
                </c:pt>
                <c:pt idx="17">
                  <c:v>S17</c:v>
                </c:pt>
                <c:pt idx="18">
                  <c:v>S18</c:v>
                </c:pt>
                <c:pt idx="19">
                  <c:v>S19</c:v>
                </c:pt>
                <c:pt idx="20">
                  <c:v>S20</c:v>
                </c:pt>
                <c:pt idx="21">
                  <c:v>S21</c:v>
                </c:pt>
                <c:pt idx="22">
                  <c:v>S22</c:v>
                </c:pt>
                <c:pt idx="23">
                  <c:v>S23</c:v>
                </c:pt>
                <c:pt idx="24">
                  <c:v>S24</c:v>
                </c:pt>
                <c:pt idx="25">
                  <c:v>S25</c:v>
                </c:pt>
                <c:pt idx="26">
                  <c:v>S26</c:v>
                </c:pt>
                <c:pt idx="27">
                  <c:v>S27</c:v>
                </c:pt>
                <c:pt idx="28">
                  <c:v>S28</c:v>
                </c:pt>
                <c:pt idx="29">
                  <c:v>S29</c:v>
                </c:pt>
                <c:pt idx="30">
                  <c:v>S30</c:v>
                </c:pt>
                <c:pt idx="31">
                  <c:v>S31</c:v>
                </c:pt>
                <c:pt idx="32">
                  <c:v>S32</c:v>
                </c:pt>
                <c:pt idx="33">
                  <c:v>S33</c:v>
                </c:pt>
                <c:pt idx="34">
                  <c:v>S34</c:v>
                </c:pt>
                <c:pt idx="35">
                  <c:v>S35</c:v>
                </c:pt>
                <c:pt idx="36">
                  <c:v>S36</c:v>
                </c:pt>
                <c:pt idx="37">
                  <c:v>S37</c:v>
                </c:pt>
                <c:pt idx="38">
                  <c:v>S38</c:v>
                </c:pt>
                <c:pt idx="39">
                  <c:v>S39</c:v>
                </c:pt>
                <c:pt idx="40">
                  <c:v>S40</c:v>
                </c:pt>
                <c:pt idx="41">
                  <c:v>S41</c:v>
                </c:pt>
                <c:pt idx="42">
                  <c:v>S42</c:v>
                </c:pt>
                <c:pt idx="43">
                  <c:v>S43</c:v>
                </c:pt>
                <c:pt idx="44">
                  <c:v>S44</c:v>
                </c:pt>
                <c:pt idx="45">
                  <c:v>S45</c:v>
                </c:pt>
                <c:pt idx="46">
                  <c:v>S46</c:v>
                </c:pt>
                <c:pt idx="47">
                  <c:v>S47</c:v>
                </c:pt>
                <c:pt idx="48">
                  <c:v>S48</c:v>
                </c:pt>
                <c:pt idx="49">
                  <c:v>S49</c:v>
                </c:pt>
                <c:pt idx="50">
                  <c:v>S50</c:v>
                </c:pt>
                <c:pt idx="51">
                  <c:v>S51</c:v>
                </c:pt>
                <c:pt idx="52">
                  <c:v>S52</c:v>
                </c:pt>
              </c:strCache>
            </c:strRef>
          </c:cat>
          <c:val>
            <c:numRef>
              <c:f>'Taux service'!$B$40:$BB$40</c:f>
              <c:numCache>
                <c:formatCode>0%</c:formatCode>
                <c:ptCount val="53"/>
                <c:pt idx="1">
                  <c:v>0.85000000000000064</c:v>
                </c:pt>
                <c:pt idx="2">
                  <c:v>0.85000000000000064</c:v>
                </c:pt>
                <c:pt idx="3">
                  <c:v>0.85000000000000064</c:v>
                </c:pt>
                <c:pt idx="4">
                  <c:v>0.85000000000000064</c:v>
                </c:pt>
                <c:pt idx="5">
                  <c:v>0.85000000000000064</c:v>
                </c:pt>
                <c:pt idx="6">
                  <c:v>0.85000000000000064</c:v>
                </c:pt>
                <c:pt idx="7">
                  <c:v>0.85000000000000064</c:v>
                </c:pt>
                <c:pt idx="8">
                  <c:v>0.85000000000000064</c:v>
                </c:pt>
                <c:pt idx="9">
                  <c:v>0.85000000000000064</c:v>
                </c:pt>
                <c:pt idx="10">
                  <c:v>0.85000000000000064</c:v>
                </c:pt>
                <c:pt idx="11">
                  <c:v>0.85000000000000064</c:v>
                </c:pt>
                <c:pt idx="12">
                  <c:v>0.85000000000000064</c:v>
                </c:pt>
                <c:pt idx="13">
                  <c:v>0.85000000000000064</c:v>
                </c:pt>
                <c:pt idx="14">
                  <c:v>0.85000000000000064</c:v>
                </c:pt>
                <c:pt idx="15">
                  <c:v>0.85000000000000064</c:v>
                </c:pt>
                <c:pt idx="16">
                  <c:v>0.85000000000000064</c:v>
                </c:pt>
                <c:pt idx="17">
                  <c:v>0.85000000000000064</c:v>
                </c:pt>
                <c:pt idx="18">
                  <c:v>0.85000000000000064</c:v>
                </c:pt>
                <c:pt idx="19">
                  <c:v>0.85000000000000064</c:v>
                </c:pt>
                <c:pt idx="20">
                  <c:v>0.85000000000000064</c:v>
                </c:pt>
                <c:pt idx="21">
                  <c:v>0.85000000000000064</c:v>
                </c:pt>
                <c:pt idx="22">
                  <c:v>0.85000000000000064</c:v>
                </c:pt>
                <c:pt idx="23">
                  <c:v>0.85000000000000064</c:v>
                </c:pt>
                <c:pt idx="24">
                  <c:v>0.85000000000000064</c:v>
                </c:pt>
                <c:pt idx="25">
                  <c:v>0.85000000000000064</c:v>
                </c:pt>
                <c:pt idx="26">
                  <c:v>0.85000000000000064</c:v>
                </c:pt>
                <c:pt idx="27">
                  <c:v>0.85000000000000064</c:v>
                </c:pt>
                <c:pt idx="28">
                  <c:v>0.85000000000000064</c:v>
                </c:pt>
                <c:pt idx="29">
                  <c:v>0.85000000000000064</c:v>
                </c:pt>
                <c:pt idx="30">
                  <c:v>0.85000000000000064</c:v>
                </c:pt>
                <c:pt idx="31">
                  <c:v>0.85000000000000064</c:v>
                </c:pt>
                <c:pt idx="32">
                  <c:v>0.85000000000000064</c:v>
                </c:pt>
                <c:pt idx="33">
                  <c:v>0.85000000000000064</c:v>
                </c:pt>
                <c:pt idx="34">
                  <c:v>0.85000000000000064</c:v>
                </c:pt>
                <c:pt idx="35">
                  <c:v>0.85000000000000064</c:v>
                </c:pt>
                <c:pt idx="36">
                  <c:v>0.85000000000000064</c:v>
                </c:pt>
                <c:pt idx="37">
                  <c:v>0.85000000000000064</c:v>
                </c:pt>
                <c:pt idx="38">
                  <c:v>0.85000000000000064</c:v>
                </c:pt>
                <c:pt idx="39">
                  <c:v>0.85000000000000064</c:v>
                </c:pt>
                <c:pt idx="40">
                  <c:v>0.85000000000000064</c:v>
                </c:pt>
                <c:pt idx="41">
                  <c:v>0.85000000000000064</c:v>
                </c:pt>
                <c:pt idx="42">
                  <c:v>0.85000000000000064</c:v>
                </c:pt>
                <c:pt idx="43">
                  <c:v>0.85000000000000064</c:v>
                </c:pt>
                <c:pt idx="44">
                  <c:v>0.85000000000000064</c:v>
                </c:pt>
                <c:pt idx="45">
                  <c:v>0.85000000000000064</c:v>
                </c:pt>
                <c:pt idx="46">
                  <c:v>0.85000000000000064</c:v>
                </c:pt>
                <c:pt idx="47">
                  <c:v>0.85000000000000064</c:v>
                </c:pt>
                <c:pt idx="48">
                  <c:v>0.85000000000000064</c:v>
                </c:pt>
                <c:pt idx="49">
                  <c:v>0.85000000000000064</c:v>
                </c:pt>
                <c:pt idx="50">
                  <c:v>0.85000000000000064</c:v>
                </c:pt>
                <c:pt idx="51">
                  <c:v>0.85000000000000064</c:v>
                </c:pt>
                <c:pt idx="52">
                  <c:v>0.85000000000000064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09664"/>
        <c:axId val="113823744"/>
      </c:lineChart>
      <c:catAx>
        <c:axId val="11380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3823744"/>
        <c:crosses val="autoZero"/>
        <c:auto val="1"/>
        <c:lblAlgn val="ctr"/>
        <c:lblOffset val="100"/>
        <c:noMultiLvlLbl val="0"/>
      </c:catAx>
      <c:valAx>
        <c:axId val="113823744"/>
        <c:scaling>
          <c:orientation val="minMax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38096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'Taux service'!$A$67</c:f>
              <c:strCache>
                <c:ptCount val="1"/>
                <c:pt idx="0">
                  <c:v>Nb boites / agent (moyenne) 2012</c:v>
                </c:pt>
              </c:strCache>
            </c:strRef>
          </c:tx>
          <c:spPr>
            <a:ln>
              <a:solidFill>
                <a:srgbClr val="4C6C9C"/>
              </a:solidFill>
            </a:ln>
          </c:spPr>
          <c:marker>
            <c:symbol val="none"/>
          </c:marker>
          <c:cat>
            <c:strRef>
              <c:f>'Taux service'!$C$66:$N$66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'Taux service'!$C$67:$N$67</c:f>
              <c:numCache>
                <c:formatCode>0.0</c:formatCode>
                <c:ptCount val="12"/>
                <c:pt idx="1">
                  <c:v>6.9562937062937138</c:v>
                </c:pt>
                <c:pt idx="2">
                  <c:v>7.8229768786127041</c:v>
                </c:pt>
                <c:pt idx="3">
                  <c:v>7.8185920577617285</c:v>
                </c:pt>
                <c:pt idx="4">
                  <c:v>7.4224598930481314</c:v>
                </c:pt>
                <c:pt idx="5">
                  <c:v>8.3231151615575651</c:v>
                </c:pt>
                <c:pt idx="6">
                  <c:v>7.17</c:v>
                </c:pt>
                <c:pt idx="7">
                  <c:v>5.38</c:v>
                </c:pt>
                <c:pt idx="8">
                  <c:v>8.01</c:v>
                </c:pt>
                <c:pt idx="9">
                  <c:v>8.01</c:v>
                </c:pt>
                <c:pt idx="10">
                  <c:v>7.95</c:v>
                </c:pt>
                <c:pt idx="11">
                  <c:v>8.07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'Taux service'!$A$70</c:f>
              <c:strCache>
                <c:ptCount val="1"/>
                <c:pt idx="0">
                  <c:v>Nb boites / agent (moyenne) 2013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'Taux service'!$C$66:$N$66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'Taux service'!$C$70:$N$70</c:f>
              <c:numCache>
                <c:formatCode>0.0</c:formatCode>
                <c:ptCount val="12"/>
                <c:pt idx="1">
                  <c:v>7.5350649350649404</c:v>
                </c:pt>
                <c:pt idx="2">
                  <c:v>8.0405872193437116</c:v>
                </c:pt>
                <c:pt idx="3">
                  <c:v>9.0028929604628729</c:v>
                </c:pt>
                <c:pt idx="4" formatCode="General">
                  <c:v>8.31</c:v>
                </c:pt>
                <c:pt idx="5" formatCode="General">
                  <c:v>9.0500000000000007</c:v>
                </c:pt>
                <c:pt idx="6" formatCode="General">
                  <c:v>8.3600000000000048</c:v>
                </c:pt>
                <c:pt idx="7" formatCode="General">
                  <c:v>6.96</c:v>
                </c:pt>
                <c:pt idx="8">
                  <c:v>8.9511568123393488</c:v>
                </c:pt>
                <c:pt idx="9">
                  <c:v>8.7678464307138579</c:v>
                </c:pt>
                <c:pt idx="10">
                  <c:v>8.9742857142857204</c:v>
                </c:pt>
                <c:pt idx="11" formatCode="General">
                  <c:v>8.5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'Taux service'!$A$73</c:f>
              <c:strCache>
                <c:ptCount val="1"/>
                <c:pt idx="0">
                  <c:v>Nb boites / agent (moyenne) 2014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'Taux service'!$C$66:$N$66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'Taux service'!$C$73:$N$73</c:f>
              <c:numCache>
                <c:formatCode>0.0</c:formatCode>
                <c:ptCount val="12"/>
                <c:pt idx="0">
                  <c:v>8.3546144121365362</c:v>
                </c:pt>
                <c:pt idx="1">
                  <c:v>9.4915134370579928</c:v>
                </c:pt>
                <c:pt idx="2">
                  <c:v>8.6262833675564679</c:v>
                </c:pt>
                <c:pt idx="3">
                  <c:v>9.0300000000000011</c:v>
                </c:pt>
                <c:pt idx="4" formatCode="General">
                  <c:v>8.81</c:v>
                </c:pt>
                <c:pt idx="5" formatCode="General">
                  <c:v>8.67</c:v>
                </c:pt>
                <c:pt idx="6" formatCode="General">
                  <c:v>8.3000000000000007</c:v>
                </c:pt>
                <c:pt idx="7" formatCode="General">
                  <c:v>6.75</c:v>
                </c:pt>
                <c:pt idx="8" formatCode="General">
                  <c:v>8.9</c:v>
                </c:pt>
                <c:pt idx="9">
                  <c:v>10.02</c:v>
                </c:pt>
                <c:pt idx="10">
                  <c:v>10.02</c:v>
                </c:pt>
                <c:pt idx="11" formatCode="General">
                  <c:v>9.3700000000000028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'Taux service'!$A$76</c:f>
              <c:strCache>
                <c:ptCount val="1"/>
                <c:pt idx="0">
                  <c:v>Nb boites / agent (moyenne) 2015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67888640172885E-2"/>
                  <c:y val="-6.5422486496033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966960641613615E-2"/>
                  <c:y val="-6.074945174631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814663682074628E-2"/>
                  <c:y val="-4.205731274745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10273792195937E-2"/>
                  <c:y val="-4.6730347497166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678886401728857E-2"/>
                  <c:y val="5.140338224688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9.3460694994333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'Taux service'!$C$66:$N$66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'Taux service'!$C$76:$N$76</c:f>
              <c:numCache>
                <c:formatCode>0.0</c:formatCode>
                <c:ptCount val="12"/>
                <c:pt idx="0">
                  <c:v>9.83</c:v>
                </c:pt>
                <c:pt idx="1">
                  <c:v>9.91</c:v>
                </c:pt>
                <c:pt idx="2">
                  <c:v>10.675728155339803</c:v>
                </c:pt>
                <c:pt idx="3">
                  <c:v>10.169278996865204</c:v>
                </c:pt>
                <c:pt idx="4" formatCode="#,##0.00">
                  <c:v>10.991589571068136</c:v>
                </c:pt>
                <c:pt idx="5" formatCode="#,##0.00">
                  <c:v>10.814014407334644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740032"/>
        <c:axId val="113762304"/>
      </c:lineChart>
      <c:catAx>
        <c:axId val="11374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3762304"/>
        <c:crosses val="autoZero"/>
        <c:auto val="1"/>
        <c:lblAlgn val="ctr"/>
        <c:lblOffset val="100"/>
        <c:noMultiLvlLbl val="0"/>
      </c:catAx>
      <c:valAx>
        <c:axId val="1137623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374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26744158711402"/>
          <c:y val="0.1809683148612774"/>
          <c:w val="0.22673255841288584"/>
          <c:h val="0.63806294810726227"/>
        </c:manualLayout>
      </c:layout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/>
              <a:t>RATIO (nombre NC / Nbre équi boite)</a:t>
            </a:r>
          </a:p>
        </c:rich>
      </c:tx>
      <c:layout>
        <c:manualLayout>
          <c:xMode val="edge"/>
          <c:yMode val="edge"/>
          <c:x val="0.39991613353018413"/>
          <c:y val="6.2400116652085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679974524128158E-2"/>
          <c:y val="0.10108722896124472"/>
          <c:w val="0.91324146349785262"/>
          <c:h val="0.5801608653758086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'S:\INDICATEUR\[Ennov version2.xls]tableau'!$E$3:$Z$3</c:f>
              <c:strCache>
                <c:ptCount val="22"/>
                <c:pt idx="0">
                  <c:v>mars</c:v>
                </c:pt>
                <c:pt idx="1">
                  <c:v>avril</c:v>
                </c:pt>
                <c:pt idx="2">
                  <c:v>mai</c:v>
                </c:pt>
                <c:pt idx="3">
                  <c:v>juin</c:v>
                </c:pt>
                <c:pt idx="4">
                  <c:v>juillet</c:v>
                </c:pt>
                <c:pt idx="5">
                  <c:v>août</c:v>
                </c:pt>
                <c:pt idx="6">
                  <c:v>septembre</c:v>
                </c:pt>
                <c:pt idx="7">
                  <c:v>octobre</c:v>
                </c:pt>
                <c:pt idx="8">
                  <c:v>novembre</c:v>
                </c:pt>
                <c:pt idx="9">
                  <c:v>décembre</c:v>
                </c:pt>
                <c:pt idx="10">
                  <c:v>janvier</c:v>
                </c:pt>
                <c:pt idx="11">
                  <c:v>février</c:v>
                </c:pt>
                <c:pt idx="12">
                  <c:v>mars</c:v>
                </c:pt>
                <c:pt idx="13">
                  <c:v>avril</c:v>
                </c:pt>
                <c:pt idx="14">
                  <c:v>mai</c:v>
                </c:pt>
                <c:pt idx="15">
                  <c:v>juin</c:v>
                </c:pt>
                <c:pt idx="16">
                  <c:v>juillet</c:v>
                </c:pt>
                <c:pt idx="17">
                  <c:v>août</c:v>
                </c:pt>
                <c:pt idx="18">
                  <c:v>septembre</c:v>
                </c:pt>
                <c:pt idx="19">
                  <c:v>octobre</c:v>
                </c:pt>
                <c:pt idx="20">
                  <c:v>novembre</c:v>
                </c:pt>
                <c:pt idx="21">
                  <c:v>décembre</c:v>
                </c:pt>
              </c:strCache>
            </c:strRef>
          </c:cat>
          <c:val>
            <c:numRef>
              <c:f>'S:\INDICATEUR\[Ennov version2.xls]tableau'!$E$14:$AA$14</c:f>
              <c:numCache>
                <c:formatCode>General</c:formatCode>
                <c:ptCount val="23"/>
                <c:pt idx="0">
                  <c:v>4.3588384284620404E-3</c:v>
                </c:pt>
                <c:pt idx="1">
                  <c:v>5.1290445790363945E-3</c:v>
                </c:pt>
                <c:pt idx="2">
                  <c:v>2.7711797307996863E-3</c:v>
                </c:pt>
                <c:pt idx="3">
                  <c:v>3.2923746251984276E-3</c:v>
                </c:pt>
                <c:pt idx="4">
                  <c:v>3.3519553072625698E-3</c:v>
                </c:pt>
                <c:pt idx="5">
                  <c:v>1.1556240369799693E-3</c:v>
                </c:pt>
                <c:pt idx="6">
                  <c:v>3.0072721307889991E-3</c:v>
                </c:pt>
                <c:pt idx="7">
                  <c:v>2.5090470446320892E-3</c:v>
                </c:pt>
                <c:pt idx="8">
                  <c:v>1.9141372709871498E-3</c:v>
                </c:pt>
                <c:pt idx="9">
                  <c:v>1.9715224534501644E-3</c:v>
                </c:pt>
                <c:pt idx="10">
                  <c:v>1.2335932103029678E-3</c:v>
                </c:pt>
                <c:pt idx="11">
                  <c:v>2.5682541454971836E-3</c:v>
                </c:pt>
                <c:pt idx="12">
                  <c:v>1.8623848593144427E-3</c:v>
                </c:pt>
                <c:pt idx="13">
                  <c:v>9.6163579309646748E-4</c:v>
                </c:pt>
                <c:pt idx="14">
                  <c:v>9.0713232792833764E-4</c:v>
                </c:pt>
                <c:pt idx="15">
                  <c:v>9.0057636887608066E-4</c:v>
                </c:pt>
                <c:pt idx="16">
                  <c:v>1.4892685063512935E-3</c:v>
                </c:pt>
                <c:pt idx="22">
                  <c:v>3.3131766665459726E-3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684864"/>
        <c:axId val="113686400"/>
      </c:barChart>
      <c:catAx>
        <c:axId val="1136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3686400"/>
        <c:crosses val="autoZero"/>
        <c:auto val="1"/>
        <c:lblAlgn val="ctr"/>
        <c:lblOffset val="100"/>
        <c:noMultiLvlLbl val="0"/>
      </c:catAx>
      <c:valAx>
        <c:axId val="113686400"/>
        <c:scaling>
          <c:orientation val="minMax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368486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'aléatoire\[contrôle aléatoire_2014.xlsx]Tendance'!$C$3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rgbClr val="A62481"/>
              </a:solidFill>
            </a:ln>
          </c:spPr>
          <c:marker>
            <c:symbol val="none"/>
          </c:marker>
          <c:cat>
            <c:strRef>
              <c:f>Feuil2!$G$2:$G$13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'aléatoire\[contrôle aléatoire_2014.xlsx]Tendance'!$C$4:$C$15</c:f>
              <c:numCache>
                <c:formatCode>General</c:formatCode>
                <c:ptCount val="12"/>
                <c:pt idx="0">
                  <c:v>0.9285714285714286</c:v>
                </c:pt>
                <c:pt idx="1">
                  <c:v>0.85202492211837999</c:v>
                </c:pt>
                <c:pt idx="2">
                  <c:v>0.88998035363457761</c:v>
                </c:pt>
                <c:pt idx="3">
                  <c:v>0.82897862232779096</c:v>
                </c:pt>
                <c:pt idx="4">
                  <c:v>0.91428571428571437</c:v>
                </c:pt>
                <c:pt idx="5">
                  <c:v>0.94684385382059788</c:v>
                </c:pt>
                <c:pt idx="6">
                  <c:v>0.95081967213114749</c:v>
                </c:pt>
                <c:pt idx="7">
                  <c:v>1</c:v>
                </c:pt>
                <c:pt idx="8">
                  <c:v>0.90740740740740744</c:v>
                </c:pt>
                <c:pt idx="9">
                  <c:v>0.89542483660130712</c:v>
                </c:pt>
                <c:pt idx="10">
                  <c:v>0.92</c:v>
                </c:pt>
                <c:pt idx="11">
                  <c:v>0.95205479452054798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'aléatoire\[contrôle aléatoire_2014.xlsx]Tendance'!$E$3</c:f>
              <c:strCache>
                <c:ptCount val="1"/>
                <c:pt idx="0">
                  <c:v>Conforme (n-1)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Feuil2!$G$2:$G$13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'aléatoire\[contrôle aléatoire_2014.xlsx]Tendance'!$E$4:$E$15</c:f>
              <c:numCache>
                <c:formatCode>General</c:formatCode>
                <c:ptCount val="12"/>
                <c:pt idx="1">
                  <c:v>0.78220000000000001</c:v>
                </c:pt>
                <c:pt idx="2">
                  <c:v>0.86</c:v>
                </c:pt>
                <c:pt idx="3">
                  <c:v>0.93400000000000005</c:v>
                </c:pt>
                <c:pt idx="4">
                  <c:v>0.74</c:v>
                </c:pt>
                <c:pt idx="5">
                  <c:v>0.56399999999999995</c:v>
                </c:pt>
                <c:pt idx="6">
                  <c:v>0.85560000000000003</c:v>
                </c:pt>
                <c:pt idx="7">
                  <c:v>0.86770000000000003</c:v>
                </c:pt>
                <c:pt idx="8">
                  <c:v>0.88629999999999998</c:v>
                </c:pt>
                <c:pt idx="9">
                  <c:v>0.88890000000000002</c:v>
                </c:pt>
                <c:pt idx="10">
                  <c:v>0.86770000000000003</c:v>
                </c:pt>
                <c:pt idx="11">
                  <c:v>0.88070000000000004</c:v>
                </c:pt>
              </c:numCache>
            </c:numRef>
          </c:val>
          <c:smooth val="0"/>
        </c:ser>
        <c:ser>
          <c:idx val="2"/>
          <c:order val="2"/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1"/>
            <c:bubble3D val="0"/>
          </c:dPt>
          <c:dLbls>
            <c:dLbl>
              <c:idx val="1"/>
              <c:layout>
                <c:manualLayout>
                  <c:x val="-2.4301336573511544E-2"/>
                  <c:y val="-5.2855112483586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161603888213882E-2"/>
                  <c:y val="-5.2855112483586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Feuil2!$G$2:$G$13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'aléatoire\[contrôle aléatoire_2015.xls]synthese'!$AJ$53:$AJ$64</c:f>
              <c:numCache>
                <c:formatCode>General</c:formatCode>
                <c:ptCount val="12"/>
                <c:pt idx="0">
                  <c:v>0.93877551020408168</c:v>
                </c:pt>
                <c:pt idx="1">
                  <c:v>0.93728222996515675</c:v>
                </c:pt>
                <c:pt idx="2">
                  <c:v>0.95327102803738317</c:v>
                </c:pt>
                <c:pt idx="3">
                  <c:v>0.92452830188679247</c:v>
                </c:pt>
                <c:pt idx="4">
                  <c:v>0.92800000000000005</c:v>
                </c:pt>
                <c:pt idx="5">
                  <c:v>0.92276422764227639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900544"/>
        <c:axId val="132715264"/>
      </c:lineChart>
      <c:catAx>
        <c:axId val="11390054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32715264"/>
        <c:crosses val="autoZero"/>
        <c:auto val="1"/>
        <c:lblAlgn val="ctr"/>
        <c:lblOffset val="100"/>
        <c:noMultiLvlLbl val="0"/>
      </c:catAx>
      <c:valAx>
        <c:axId val="132715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39005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094127800581549E-2"/>
          <c:y val="4.589172375657162E-2"/>
          <c:w val="0.64020028251367089"/>
          <c:h val="0.65172396547782352"/>
        </c:manualLayout>
      </c:layout>
      <c:lineChart>
        <c:grouping val="standard"/>
        <c:varyColors val="0"/>
        <c:ser>
          <c:idx val="0"/>
          <c:order val="0"/>
          <c:tx>
            <c:strRef>
              <c:f>Feuil2!$B$1</c:f>
              <c:strCache>
                <c:ptCount val="1"/>
                <c:pt idx="0">
                  <c:v>Sans changement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3.1099384344766931E-2"/>
                  <c:y val="6.9690604605728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894459102902374E-2"/>
                  <c:y val="6.1441965955854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5435425453084854E-2"/>
                  <c:y val="4.08203693311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5321712754243454E-3"/>
                  <c:y val="-4.99146558174335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Feuil2!$A$2:$A$26</c:f>
              <c:numCache>
                <c:formatCode>[$-40C]mmm\-yy;@</c:formatCode>
                <c:ptCount val="25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41456</c:v>
                </c:pt>
                <c:pt idx="4">
                  <c:v>41518</c:v>
                </c:pt>
                <c:pt idx="5">
                  <c:v>41548</c:v>
                </c:pt>
                <c:pt idx="6">
                  <c:v>41609</c:v>
                </c:pt>
                <c:pt idx="7">
                  <c:v>41671</c:v>
                </c:pt>
                <c:pt idx="8">
                  <c:v>41730</c:v>
                </c:pt>
                <c:pt idx="9">
                  <c:v>41760</c:v>
                </c:pt>
                <c:pt idx="10">
                  <c:v>41791</c:v>
                </c:pt>
                <c:pt idx="11">
                  <c:v>41852</c:v>
                </c:pt>
                <c:pt idx="12">
                  <c:v>41883</c:v>
                </c:pt>
                <c:pt idx="13">
                  <c:v>41913</c:v>
                </c:pt>
                <c:pt idx="14">
                  <c:v>41974</c:v>
                </c:pt>
                <c:pt idx="15">
                  <c:v>42036</c:v>
                </c:pt>
                <c:pt idx="16">
                  <c:v>42095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Feuil2!$B$2:$B$19</c:f>
              <c:numCache>
                <c:formatCode>0%</c:formatCode>
                <c:ptCount val="18"/>
                <c:pt idx="0">
                  <c:v>1</c:v>
                </c:pt>
                <c:pt idx="1">
                  <c:v>0.9838709677419355</c:v>
                </c:pt>
                <c:pt idx="2">
                  <c:v>0.9464285714285714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0.83783783783783783</c:v>
                </c:pt>
                <c:pt idx="7">
                  <c:v>0.9</c:v>
                </c:pt>
                <c:pt idx="8">
                  <c:v>0.91095890410958902</c:v>
                </c:pt>
                <c:pt idx="9">
                  <c:v>0.97333333333333338</c:v>
                </c:pt>
                <c:pt idx="10">
                  <c:v>0.92957746478873238</c:v>
                </c:pt>
                <c:pt idx="11">
                  <c:v>0.875</c:v>
                </c:pt>
                <c:pt idx="12">
                  <c:v>0.96610169491525422</c:v>
                </c:pt>
                <c:pt idx="13">
                  <c:v>0.95714285714285718</c:v>
                </c:pt>
                <c:pt idx="14">
                  <c:v>0.82608695652173914</c:v>
                </c:pt>
                <c:pt idx="15">
                  <c:v>0.91666666666666663</c:v>
                </c:pt>
                <c:pt idx="16">
                  <c:v>0.79545454545454541</c:v>
                </c:pt>
                <c:pt idx="17">
                  <c:v>0.79729729729729726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Feuil2!$C$1</c:f>
              <c:strCache>
                <c:ptCount val="1"/>
                <c:pt idx="0">
                  <c:v>Anomalies partiellement ou totalement corrigées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Feuil2!$A$2:$A$26</c:f>
              <c:numCache>
                <c:formatCode>[$-40C]mmm\-yy;@</c:formatCode>
                <c:ptCount val="25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41456</c:v>
                </c:pt>
                <c:pt idx="4">
                  <c:v>41518</c:v>
                </c:pt>
                <c:pt idx="5">
                  <c:v>41548</c:v>
                </c:pt>
                <c:pt idx="6">
                  <c:v>41609</c:v>
                </c:pt>
                <c:pt idx="7">
                  <c:v>41671</c:v>
                </c:pt>
                <c:pt idx="8">
                  <c:v>41730</c:v>
                </c:pt>
                <c:pt idx="9">
                  <c:v>41760</c:v>
                </c:pt>
                <c:pt idx="10">
                  <c:v>41791</c:v>
                </c:pt>
                <c:pt idx="11">
                  <c:v>41852</c:v>
                </c:pt>
                <c:pt idx="12">
                  <c:v>41883</c:v>
                </c:pt>
                <c:pt idx="13">
                  <c:v>41913</c:v>
                </c:pt>
                <c:pt idx="14">
                  <c:v>41974</c:v>
                </c:pt>
                <c:pt idx="15">
                  <c:v>42036</c:v>
                </c:pt>
                <c:pt idx="16">
                  <c:v>42095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Feuil2!$C$2:$C$19</c:f>
              <c:numCache>
                <c:formatCode>0%</c:formatCode>
                <c:ptCount val="18"/>
                <c:pt idx="0">
                  <c:v>0</c:v>
                </c:pt>
                <c:pt idx="1">
                  <c:v>1.6129032258064516E-2</c:v>
                </c:pt>
                <c:pt idx="2">
                  <c:v>5.3571428571428568E-2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0.13513513513513514</c:v>
                </c:pt>
                <c:pt idx="7">
                  <c:v>0.04</c:v>
                </c:pt>
                <c:pt idx="8">
                  <c:v>6.8493150684931503E-2</c:v>
                </c:pt>
                <c:pt idx="9">
                  <c:v>2.6666666666666668E-2</c:v>
                </c:pt>
                <c:pt idx="10">
                  <c:v>5.6338028169014086E-2</c:v>
                </c:pt>
                <c:pt idx="11">
                  <c:v>0.125</c:v>
                </c:pt>
                <c:pt idx="12">
                  <c:v>3.3898305084745763E-2</c:v>
                </c:pt>
                <c:pt idx="13">
                  <c:v>0</c:v>
                </c:pt>
                <c:pt idx="14">
                  <c:v>0.17391304347826086</c:v>
                </c:pt>
                <c:pt idx="15">
                  <c:v>8.3333333333333329E-2</c:v>
                </c:pt>
                <c:pt idx="16">
                  <c:v>0.18181818181818182</c:v>
                </c:pt>
                <c:pt idx="17">
                  <c:v>0.16216216216216217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Feuil2!$D$1</c:f>
              <c:strCache>
                <c:ptCount val="1"/>
                <c:pt idx="0">
                  <c:v>Anomalies générées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Feuil2!$A$2:$A$26</c:f>
              <c:numCache>
                <c:formatCode>[$-40C]mmm\-yy;@</c:formatCode>
                <c:ptCount val="25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41456</c:v>
                </c:pt>
                <c:pt idx="4">
                  <c:v>41518</c:v>
                </c:pt>
                <c:pt idx="5">
                  <c:v>41548</c:v>
                </c:pt>
                <c:pt idx="6">
                  <c:v>41609</c:v>
                </c:pt>
                <c:pt idx="7">
                  <c:v>41671</c:v>
                </c:pt>
                <c:pt idx="8">
                  <c:v>41730</c:v>
                </c:pt>
                <c:pt idx="9">
                  <c:v>41760</c:v>
                </c:pt>
                <c:pt idx="10">
                  <c:v>41791</c:v>
                </c:pt>
                <c:pt idx="11">
                  <c:v>41852</c:v>
                </c:pt>
                <c:pt idx="12">
                  <c:v>41883</c:v>
                </c:pt>
                <c:pt idx="13">
                  <c:v>41913</c:v>
                </c:pt>
                <c:pt idx="14">
                  <c:v>41974</c:v>
                </c:pt>
                <c:pt idx="15">
                  <c:v>42036</c:v>
                </c:pt>
                <c:pt idx="16">
                  <c:v>42095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Feuil2!$D$2:$D$19</c:f>
              <c:numCache>
                <c:formatCode>0%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2.7027027027027029E-2</c:v>
                </c:pt>
                <c:pt idx="7">
                  <c:v>0.06</c:v>
                </c:pt>
                <c:pt idx="8">
                  <c:v>2.0547945205479451E-2</c:v>
                </c:pt>
                <c:pt idx="9">
                  <c:v>0</c:v>
                </c:pt>
                <c:pt idx="10">
                  <c:v>1.4084507042253521E-2</c:v>
                </c:pt>
                <c:pt idx="11">
                  <c:v>0</c:v>
                </c:pt>
                <c:pt idx="12">
                  <c:v>0</c:v>
                </c:pt>
                <c:pt idx="13">
                  <c:v>4.2857142857142858E-2</c:v>
                </c:pt>
                <c:pt idx="14">
                  <c:v>0</c:v>
                </c:pt>
                <c:pt idx="15">
                  <c:v>0</c:v>
                </c:pt>
                <c:pt idx="16">
                  <c:v>2.2727272727272728E-2</c:v>
                </c:pt>
                <c:pt idx="17">
                  <c:v>4.0540540540540543E-2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096576"/>
        <c:axId val="115114752"/>
      </c:lineChart>
      <c:dateAx>
        <c:axId val="115096576"/>
        <c:scaling>
          <c:orientation val="minMax"/>
          <c:min val="41275"/>
        </c:scaling>
        <c:delete val="0"/>
        <c:axPos val="b"/>
        <c:numFmt formatCode="[$-40C]mmm\-yy;@" sourceLinked="0"/>
        <c:majorTickMark val="out"/>
        <c:minorTickMark val="none"/>
        <c:tickLblPos val="nextTo"/>
        <c:txPr>
          <a:bodyPr rot="54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5114752"/>
        <c:crosses val="autoZero"/>
        <c:auto val="1"/>
        <c:lblOffset val="100"/>
        <c:baseTimeUnit val="months"/>
        <c:majorUnit val="2"/>
        <c:majorTimeUnit val="months"/>
      </c:dateAx>
      <c:valAx>
        <c:axId val="11511475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1509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775436952889063"/>
          <c:y val="9.3893373738377348E-2"/>
          <c:w val="0.25224549030754967"/>
          <c:h val="0.79981221590203433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'Z:\Divers\Indicateurs qualité\Contrôle des unités de soins\[Contrôle des unités de soins - Logistique bis.xls]Tendance'!$F$3</c:f>
              <c:strCache>
                <c:ptCount val="1"/>
              </c:strCache>
            </c:strRef>
          </c:tx>
          <c:invertIfNegative val="0"/>
          <c:dPt>
            <c:idx val="13"/>
            <c:invertIfNegative val="0"/>
            <c:bubble3D val="0"/>
            <c:spPr>
              <a:solidFill>
                <a:srgbClr val="DFC4FB">
                  <a:lumMod val="90000"/>
                </a:srgbClr>
              </a:solidFill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Feuil2!$F$2:$F$27</c:f>
              <c:strCache>
                <c:ptCount val="26"/>
                <c:pt idx="0">
                  <c:v>oct-13</c:v>
                </c:pt>
                <c:pt idx="1">
                  <c:v>janv-14</c:v>
                </c:pt>
                <c:pt idx="2">
                  <c:v>févr-14</c:v>
                </c:pt>
                <c:pt idx="3">
                  <c:v>mars-14</c:v>
                </c:pt>
                <c:pt idx="4">
                  <c:v>avr-14</c:v>
                </c:pt>
                <c:pt idx="5">
                  <c:v>mai-14</c:v>
                </c:pt>
                <c:pt idx="6">
                  <c:v>juin-14</c:v>
                </c:pt>
                <c:pt idx="7">
                  <c:v>juil-14</c:v>
                </c:pt>
                <c:pt idx="8">
                  <c:v>août-14</c:v>
                </c:pt>
                <c:pt idx="9">
                  <c:v>sept-14</c:v>
                </c:pt>
                <c:pt idx="10">
                  <c:v>oct-14</c:v>
                </c:pt>
                <c:pt idx="11">
                  <c:v>nov-14</c:v>
                </c:pt>
                <c:pt idx="12">
                  <c:v>déc-14</c:v>
                </c:pt>
                <c:pt idx="13">
                  <c:v>janv-15</c:v>
                </c:pt>
                <c:pt idx="14">
                  <c:v>févr-15</c:v>
                </c:pt>
                <c:pt idx="15">
                  <c:v>mars-15</c:v>
                </c:pt>
                <c:pt idx="16">
                  <c:v>avr-15</c:v>
                </c:pt>
                <c:pt idx="17">
                  <c:v>mai-15</c:v>
                </c:pt>
                <c:pt idx="18">
                  <c:v>juin-15</c:v>
                </c:pt>
                <c:pt idx="19">
                  <c:v>juil-15</c:v>
                </c:pt>
                <c:pt idx="20">
                  <c:v>août-15</c:v>
                </c:pt>
                <c:pt idx="21">
                  <c:v>sept-15</c:v>
                </c:pt>
                <c:pt idx="22">
                  <c:v>oct-15</c:v>
                </c:pt>
                <c:pt idx="23">
                  <c:v>nov-15</c:v>
                </c:pt>
                <c:pt idx="24">
                  <c:v>déc-15</c:v>
                </c:pt>
                <c:pt idx="25">
                  <c:v>Moyenne</c:v>
                </c:pt>
              </c:strCache>
            </c:strRef>
          </c:cat>
          <c:val>
            <c:numRef>
              <c:f>'Z:\Divers\Indicateurs qualité\Contrôle des unités de soins\[Contrôle des unités de soins - Logistique bis.xls]Tendance'!$H$5:$H$30</c:f>
              <c:numCache>
                <c:formatCode>General</c:formatCode>
                <c:ptCount val="26"/>
                <c:pt idx="0">
                  <c:v>0.77419354838709675</c:v>
                </c:pt>
                <c:pt idx="1">
                  <c:v>0.66265060240964013</c:v>
                </c:pt>
                <c:pt idx="2">
                  <c:v>0.67142857142857293</c:v>
                </c:pt>
                <c:pt idx="3">
                  <c:v>0.75916230366492143</c:v>
                </c:pt>
                <c:pt idx="4">
                  <c:v>0.80487804878048785</c:v>
                </c:pt>
                <c:pt idx="5">
                  <c:v>0.84577114427860778</c:v>
                </c:pt>
                <c:pt idx="6">
                  <c:v>0.77272727272727348</c:v>
                </c:pt>
                <c:pt idx="7">
                  <c:v>0.88235294117647056</c:v>
                </c:pt>
                <c:pt idx="8">
                  <c:v>0.85714285714285765</c:v>
                </c:pt>
                <c:pt idx="9">
                  <c:v>0.85099337748344472</c:v>
                </c:pt>
                <c:pt idx="10">
                  <c:v>0.82857142857142863</c:v>
                </c:pt>
                <c:pt idx="11">
                  <c:v>0.85795454545454564</c:v>
                </c:pt>
                <c:pt idx="12">
                  <c:v>0.88157894736842102</c:v>
                </c:pt>
                <c:pt idx="13">
                  <c:v>0.85185185185185253</c:v>
                </c:pt>
                <c:pt idx="14">
                  <c:v>0.79207920792079289</c:v>
                </c:pt>
                <c:pt idx="15">
                  <c:v>0.6875</c:v>
                </c:pt>
                <c:pt idx="25">
                  <c:v>0.80555555555555569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4174976"/>
        <c:axId val="134189056"/>
        <c:axId val="0"/>
      </c:bar3DChart>
      <c:catAx>
        <c:axId val="13417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34189056"/>
        <c:crosses val="autoZero"/>
        <c:auto val="1"/>
        <c:lblAlgn val="ctr"/>
        <c:lblOffset val="100"/>
        <c:noMultiLvlLbl val="0"/>
      </c:catAx>
      <c:valAx>
        <c:axId val="134189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4174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7C4EE-D43C-4121-8848-AF9861DE644B}" type="datetimeFigureOut">
              <a:rPr lang="fr-FR" smtClean="0"/>
              <a:t>31/08/2015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B9898-CC79-4D36-8822-E5AB0C976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01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31/08/2015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3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31/08/2015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96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31/08/2015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71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31/08/2015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0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31/08/2015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73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31/08/2015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89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31/08/2015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63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31/08/2015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00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31/08/2015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38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31/08/2015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7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62B6F-DB00-4267-A62B-5EA9CBD1C3BF}" type="datetimeFigureOut">
              <a:rPr lang="fr-FR" smtClean="0"/>
              <a:t>31/08/2015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8C6FA-3382-4AC8-891A-48023CB5D0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91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2B6F-DB00-4267-A62B-5EA9CBD1C3BF}" type="datetimeFigureOut">
              <a:rPr lang="fr-FR" smtClean="0"/>
              <a:t>31/08/2015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8C6FA-3382-4AC8-891A-48023CB5D0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31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18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24.png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27"/>
            <a:ext cx="12192002" cy="108970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74824" y="2645791"/>
            <a:ext cx="864235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2pPr>
            <a:lvl3pPr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3pPr>
            <a:lvl4pPr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4pPr>
            <a:lvl5pPr algn="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5pPr>
            <a:lvl6pPr marL="457200"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6pPr>
            <a:lvl7pPr marL="914400"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7pPr>
            <a:lvl8pPr marL="1371600"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8pPr>
            <a:lvl9pPr marL="1828800" algn="r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r>
              <a:rPr lang="fr-FR" altLang="fr-FR" sz="3200" dirty="0">
                <a:solidFill>
                  <a:schemeClr val="tx1"/>
                </a:solidFill>
              </a:rPr>
              <a:t>Lean Management </a:t>
            </a:r>
            <a:r>
              <a:rPr lang="fr-FR" altLang="fr-FR" sz="3200" dirty="0" err="1">
                <a:solidFill>
                  <a:schemeClr val="tx1"/>
                </a:solidFill>
              </a:rPr>
              <a:t>approach</a:t>
            </a:r>
            <a:r>
              <a:rPr lang="fr-FR" altLang="fr-FR" sz="3200" dirty="0">
                <a:solidFill>
                  <a:schemeClr val="tx1"/>
                </a:solidFill>
              </a:rPr>
              <a:t> </a:t>
            </a:r>
            <a:r>
              <a:rPr lang="fr-FR" altLang="fr-FR" sz="3200" dirty="0" err="1">
                <a:solidFill>
                  <a:schemeClr val="tx1"/>
                </a:solidFill>
              </a:rPr>
              <a:t>applied</a:t>
            </a:r>
            <a:r>
              <a:rPr lang="fr-FR" altLang="fr-FR" sz="3200" dirty="0">
                <a:solidFill>
                  <a:schemeClr val="tx1"/>
                </a:solidFill>
              </a:rPr>
              <a:t> to </a:t>
            </a:r>
            <a:br>
              <a:rPr lang="fr-FR" altLang="fr-FR" sz="3200" dirty="0">
                <a:solidFill>
                  <a:schemeClr val="tx1"/>
                </a:solidFill>
              </a:rPr>
            </a:br>
            <a:r>
              <a:rPr lang="fr-FR" altLang="fr-FR" sz="3200" dirty="0">
                <a:solidFill>
                  <a:schemeClr val="tx1"/>
                </a:solidFill>
              </a:rPr>
              <a:t>Central </a:t>
            </a:r>
            <a:r>
              <a:rPr lang="fr-FR" altLang="fr-FR" sz="3200" dirty="0" err="1">
                <a:solidFill>
                  <a:schemeClr val="tx1"/>
                </a:solidFill>
              </a:rPr>
              <a:t>Sterilisation</a:t>
            </a:r>
            <a:r>
              <a:rPr lang="fr-FR" altLang="fr-FR" sz="3200" dirty="0">
                <a:solidFill>
                  <a:schemeClr val="tx1"/>
                </a:solidFill>
              </a:rPr>
              <a:t> Service </a:t>
            </a:r>
            <a:r>
              <a:rPr lang="fr-FR" altLang="fr-FR" sz="3200" dirty="0" err="1">
                <a:solidFill>
                  <a:schemeClr val="tx1"/>
                </a:solidFill>
              </a:rPr>
              <a:t>Department</a:t>
            </a:r>
            <a:r>
              <a:rPr lang="fr-FR" altLang="fr-FR" sz="3200" dirty="0">
                <a:solidFill>
                  <a:schemeClr val="tx1"/>
                </a:solidFill>
              </a:rPr>
              <a:t> (CSSD)</a:t>
            </a:r>
            <a:br>
              <a:rPr lang="fr-FR" altLang="fr-FR" sz="3200" dirty="0">
                <a:solidFill>
                  <a:schemeClr val="tx1"/>
                </a:solidFill>
              </a:rPr>
            </a:br>
            <a:r>
              <a:rPr lang="fr-FR" altLang="fr-FR" dirty="0">
                <a:solidFill>
                  <a:schemeClr val="tx1"/>
                </a:solidFill>
              </a:rPr>
              <a:t/>
            </a:r>
            <a:br>
              <a:rPr lang="fr-FR" altLang="fr-FR" dirty="0">
                <a:solidFill>
                  <a:schemeClr val="tx1"/>
                </a:solidFill>
              </a:rPr>
            </a:br>
            <a:r>
              <a:rPr lang="fr-FR" altLang="fr-FR" dirty="0" smtClean="0">
                <a:solidFill>
                  <a:schemeClr val="tx1"/>
                </a:solidFill>
              </a:rPr>
              <a:t>S. MAGNIN</a:t>
            </a:r>
          </a:p>
          <a:p>
            <a:r>
              <a:rPr lang="fr-FR" altLang="fr-FR" dirty="0" smtClean="0">
                <a:solidFill>
                  <a:schemeClr val="tx1"/>
                </a:solidFill>
              </a:rPr>
              <a:t> S. CORVAISIER, F. ROCHEFORT</a:t>
            </a:r>
          </a:p>
          <a:p>
            <a:r>
              <a:rPr lang="fr-FR" altLang="fr-FR" dirty="0">
                <a:solidFill>
                  <a:schemeClr val="tx1"/>
                </a:solidFill>
              </a:rPr>
              <a:t/>
            </a:r>
            <a:br>
              <a:rPr lang="fr-FR" altLang="fr-FR" dirty="0">
                <a:solidFill>
                  <a:schemeClr val="tx1"/>
                </a:solidFill>
              </a:rPr>
            </a:br>
            <a:r>
              <a:rPr lang="fr-FR" altLang="fr-FR" dirty="0">
                <a:solidFill>
                  <a:schemeClr val="tx1"/>
                </a:solidFill>
              </a:rPr>
              <a:t>Stérilisation Centrale, Hospices Civils de Lyon</a:t>
            </a:r>
            <a:br>
              <a:rPr lang="fr-FR" altLang="fr-FR" dirty="0">
                <a:solidFill>
                  <a:schemeClr val="tx1"/>
                </a:solidFill>
              </a:rPr>
            </a:br>
            <a:r>
              <a:rPr lang="fr-FR" altLang="fr-FR" dirty="0">
                <a:solidFill>
                  <a:schemeClr val="tx1"/>
                </a:solidFill>
              </a:rPr>
              <a:t>69 808 </a:t>
            </a:r>
            <a:r>
              <a:rPr lang="fr-FR" altLang="fr-FR" dirty="0" smtClean="0">
                <a:solidFill>
                  <a:schemeClr val="tx1"/>
                </a:solidFill>
              </a:rPr>
              <a:t>SAINT PRIEST - </a:t>
            </a:r>
            <a:r>
              <a:rPr lang="fr-FR" altLang="fr-FR" dirty="0">
                <a:solidFill>
                  <a:schemeClr val="tx1"/>
                </a:solidFill>
              </a:rPr>
              <a:t>FRANCE </a:t>
            </a:r>
          </a:p>
        </p:txBody>
      </p:sp>
    </p:spTree>
    <p:extLst>
      <p:ext uri="{BB962C8B-B14F-4D97-AF65-F5344CB8AC3E}">
        <p14:creationId xmlns:p14="http://schemas.microsoft.com/office/powerpoint/2010/main" val="36128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4213" y="1612900"/>
            <a:ext cx="69834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i="1" u="sng" dirty="0"/>
              <a:t>Analyser le processus en se basant sur des données statistiques </a:t>
            </a:r>
            <a:endParaRPr lang="fr-FR" altLang="fr-FR" sz="1600" u="sng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63179" y="1955226"/>
            <a:ext cx="768883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i="1" dirty="0"/>
              <a:t>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i="1" dirty="0" smtClean="0"/>
              <a:t>- </a:t>
            </a:r>
            <a:r>
              <a:rPr lang="fr-FR" altLang="fr-FR" sz="1400" b="1" i="1" dirty="0" smtClean="0"/>
              <a:t>saisonnalité mensuelle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 i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b="1" i="1" dirty="0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4869271"/>
              </p:ext>
            </p:extLst>
          </p:nvPr>
        </p:nvGraphicFramePr>
        <p:xfrm>
          <a:off x="3178294" y="2082300"/>
          <a:ext cx="6462161" cy="208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901444" y="2940598"/>
            <a:ext cx="21574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FF0000"/>
                </a:solidFill>
              </a:rPr>
              <a:t>+ 4% en 2014      + 5% en 2015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2145602" y="188912"/>
            <a:ext cx="7697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 smtClean="0"/>
              <a:t>LE LEAN MANUFACTURING – Stérilisation HCL  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4866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546945" y="3995738"/>
            <a:ext cx="9646468" cy="2633640"/>
            <a:chOff x="1546945" y="3995738"/>
            <a:chExt cx="9646468" cy="2633640"/>
          </a:xfrm>
        </p:grpSpPr>
        <p:sp>
          <p:nvSpPr>
            <p:cNvPr id="14" name="Rectangle 13"/>
            <p:cNvSpPr/>
            <p:nvPr/>
          </p:nvSpPr>
          <p:spPr>
            <a:xfrm>
              <a:off x="7880300" y="4685486"/>
              <a:ext cx="3313113" cy="1754188"/>
            </a:xfrm>
            <a:prstGeom prst="rect">
              <a:avLst/>
            </a:prstGeom>
            <a:ln>
              <a:solidFill>
                <a:srgbClr val="4C6C9C"/>
              </a:solidFill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fr-FR" sz="1200" b="1" i="1" dirty="0">
                  <a:solidFill>
                    <a:srgbClr val="FF0000"/>
                  </a:solidFill>
                </a:rPr>
                <a:t>Objectif : </a:t>
              </a:r>
            </a:p>
            <a:p>
              <a:pPr algn="just">
                <a:defRPr/>
              </a:pPr>
              <a:endParaRPr lang="fr-FR" sz="1200" b="1" i="1" dirty="0">
                <a:solidFill>
                  <a:srgbClr val="FF0000"/>
                </a:solidFill>
              </a:endParaRPr>
            </a:p>
            <a:p>
              <a:pPr marL="285750" indent="-285750" algn="just">
                <a:buFontTx/>
                <a:buChar char="-"/>
                <a:defRPr/>
              </a:pPr>
              <a:r>
                <a:rPr lang="fr-FR" sz="1200" b="1" i="1" dirty="0">
                  <a:solidFill>
                    <a:srgbClr val="FF0000"/>
                  </a:solidFill>
                </a:rPr>
                <a:t>Optimiser le positionnement du personnel en fonction du besoin réel (charge de travail)</a:t>
              </a:r>
            </a:p>
            <a:p>
              <a:pPr algn="just">
                <a:defRPr/>
              </a:pPr>
              <a:endParaRPr lang="fr-FR" sz="1200" b="1" i="1" dirty="0">
                <a:solidFill>
                  <a:srgbClr val="FF0000"/>
                </a:solidFill>
              </a:endParaRPr>
            </a:p>
            <a:p>
              <a:pPr marL="285750" indent="-285750" algn="just">
                <a:buFontTx/>
                <a:buChar char="-"/>
                <a:defRPr/>
              </a:pPr>
              <a:r>
                <a:rPr lang="fr-FR" sz="1200" b="1" i="1" dirty="0">
                  <a:solidFill>
                    <a:srgbClr val="FF0000"/>
                  </a:solidFill>
                </a:rPr>
                <a:t>Document transmis aux cadres du service en début d’année afin de lisser les congés</a:t>
              </a:r>
              <a:endParaRPr lang="fr-FR" sz="1200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1546945" y="3995738"/>
              <a:ext cx="5027159" cy="2633640"/>
              <a:chOff x="1546945" y="3995738"/>
              <a:chExt cx="5027159" cy="2633640"/>
            </a:xfrm>
          </p:grpSpPr>
          <p:graphicFrame>
            <p:nvGraphicFramePr>
              <p:cNvPr id="13" name="Graphique 1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3069686"/>
                  </p:ext>
                </p:extLst>
              </p:nvPr>
            </p:nvGraphicFramePr>
            <p:xfrm>
              <a:off x="1980150" y="4495781"/>
              <a:ext cx="4593954" cy="213359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3" name="Rectangle 2"/>
              <p:cNvSpPr/>
              <p:nvPr/>
            </p:nvSpPr>
            <p:spPr>
              <a:xfrm>
                <a:off x="1546945" y="3995738"/>
                <a:ext cx="225093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fr-FR" altLang="fr-FR" sz="1600" b="1" i="1" dirty="0"/>
                  <a:t>- </a:t>
                </a:r>
                <a:r>
                  <a:rPr lang="fr-FR" altLang="fr-FR" sz="14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saisonnalité mensuelle</a:t>
                </a: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908050"/>
            <a:ext cx="496252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27088" y="1612900"/>
            <a:ext cx="698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i="1" u="sng"/>
              <a:t>Modélisation du flux des DM à l’intérieur de la stérilsation</a:t>
            </a:r>
            <a:endParaRPr lang="fr-FR" altLang="fr-FR" sz="1600" u="sng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806" y="2620881"/>
            <a:ext cx="8366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9076531" y="2820906"/>
            <a:ext cx="221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 dirty="0"/>
              <a:t>Respect des horaires d’arrivée des armoires sales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8928894" y="3894056"/>
            <a:ext cx="2219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200"/>
              <a:t>Respect du flux</a:t>
            </a:r>
          </a:p>
        </p:txBody>
      </p:sp>
      <p:pic>
        <p:nvPicPr>
          <p:cNvPr id="16" name="Picture 12" descr="U:\LEAN\image 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069" y="3859131"/>
            <a:ext cx="64928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6" descr="test seb 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50" y="2382857"/>
            <a:ext cx="6011326" cy="510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re 1"/>
          <p:cNvSpPr txBox="1">
            <a:spLocks/>
          </p:cNvSpPr>
          <p:nvPr/>
        </p:nvSpPr>
        <p:spPr>
          <a:xfrm>
            <a:off x="2145602" y="188912"/>
            <a:ext cx="7697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 smtClean="0"/>
              <a:t>LE LEAN MANUFACTURING – Stérilisation HCL  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4866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6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285577" y="1743776"/>
            <a:ext cx="741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fr-FR" altLang="fr-FR" sz="1400" b="1" i="1" dirty="0"/>
              <a:t>Vérifier que le processus de jalonnement garantit que les hypothèses de départ sont bien maintenues pendant tout le </a:t>
            </a:r>
            <a:r>
              <a:rPr lang="fr-FR" altLang="fr-FR" sz="1400" b="1" i="1" dirty="0" smtClean="0"/>
              <a:t>process.</a:t>
            </a:r>
            <a:endParaRPr lang="fr-FR" altLang="fr-FR" sz="14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85577" y="2391476"/>
            <a:ext cx="77041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fr-FR" altLang="fr-FR" sz="1400" b="1" i="1" dirty="0"/>
              <a:t> Identifier les facteurs clés qui ont le plus fort impact sur la performance du </a:t>
            </a:r>
            <a:r>
              <a:rPr lang="fr-FR" altLang="fr-FR" sz="1400" b="1" i="1" dirty="0" smtClean="0"/>
              <a:t>processus. </a:t>
            </a:r>
            <a:endParaRPr lang="fr-FR" altLang="fr-FR" sz="14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285577" y="2823276"/>
            <a:ext cx="78486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fr-FR" altLang="fr-FR" sz="1400" b="1" i="1" dirty="0"/>
              <a:t> Identifier les principaux dysfonctionnements du processus 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endParaRPr lang="fr-FR" altLang="fr-FR" sz="1400" b="1" i="1" dirty="0"/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fr-FR" altLang="fr-FR" sz="1400" b="1" i="1" dirty="0"/>
              <a:t> Hiérarchiser / séquencer les solutions à mettre en œuvre (jalons, qui, quand</a:t>
            </a:r>
            <a:r>
              <a:rPr lang="fr-FR" altLang="fr-FR" sz="1400" b="1" i="1" dirty="0" smtClean="0"/>
              <a:t>…).</a:t>
            </a:r>
            <a:endParaRPr lang="fr-FR" altLang="fr-FR" sz="1400" b="1" i="1" dirty="0"/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fr-FR" altLang="fr-FR" sz="1400" b="1" i="1" dirty="0"/>
              <a:t> Piloter la mise en œuvre et le résultat des solutions.</a:t>
            </a:r>
          </a:p>
          <a:p>
            <a:pPr lvl="1"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 i="1" dirty="0"/>
          </a:p>
          <a:p>
            <a:pPr lvl="1"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 i="1" dirty="0"/>
          </a:p>
          <a:p>
            <a:pPr lvl="1"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endParaRPr lang="fr-FR" altLang="fr-FR" sz="1400" dirty="0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899916" y="5522858"/>
            <a:ext cx="428084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i="1" dirty="0"/>
              <a:t>Etude et force de propositions au cours d’un point régulier avec l’équipe Stérilisation</a:t>
            </a:r>
            <a:endParaRPr lang="fr-FR" altLang="fr-FR" sz="1800" dirty="0"/>
          </a:p>
        </p:txBody>
      </p:sp>
      <p:sp>
        <p:nvSpPr>
          <p:cNvPr id="15" name="AutoShape 58"/>
          <p:cNvSpPr>
            <a:spLocks noChangeArrowheads="1"/>
          </p:cNvSpPr>
          <p:nvPr/>
        </p:nvSpPr>
        <p:spPr bwMode="auto">
          <a:xfrm>
            <a:off x="3378891" y="5854874"/>
            <a:ext cx="342900" cy="274638"/>
          </a:xfrm>
          <a:prstGeom prst="rightArrow">
            <a:avLst>
              <a:gd name="adj1" fmla="val 50000"/>
              <a:gd name="adj2" fmla="val 38676"/>
            </a:avLst>
          </a:prstGeom>
          <a:solidFill>
            <a:schemeClr val="tx2"/>
          </a:solidFill>
          <a:ln w="6350" algn="ctr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8581327" y="5615191"/>
            <a:ext cx="328507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 i="1" dirty="0">
                <a:solidFill>
                  <a:srgbClr val="FF0000"/>
                </a:solidFill>
              </a:rPr>
              <a:t>Mode participatif permettant à la fois l’adhésion des acteurs et la pertinence des solutions </a:t>
            </a:r>
            <a:endParaRPr lang="fr-FR" altLang="fr-FR" sz="1400" dirty="0">
              <a:solidFill>
                <a:srgbClr val="FF0000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285577" y="4264726"/>
            <a:ext cx="64357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fr-FR" altLang="fr-FR" sz="1400" b="1" i="1"/>
              <a:t> Mise en place d’un plan de formation :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644352" y="4552064"/>
            <a:ext cx="6435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fr-FR" altLang="fr-FR" sz="1400" b="1" i="1" dirty="0"/>
              <a:t>Interne (thèmes précis sur problématiques rencontrées…)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 i="1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fr-FR" altLang="fr-FR" sz="1400" b="1" i="1" dirty="0"/>
              <a:t>Externe (Formation des agents par des chirurgiens, laboratoires, …)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400" b="1" i="1" dirty="0"/>
          </a:p>
        </p:txBody>
      </p:sp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65175"/>
            <a:ext cx="75723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2145602" y="188912"/>
            <a:ext cx="7697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 smtClean="0"/>
              <a:t>LE LEAN MANUFACTURING – Stérilisation HCL  </a:t>
            </a:r>
          </a:p>
        </p:txBody>
      </p:sp>
    </p:spTree>
    <p:extLst>
      <p:ext uri="{BB962C8B-B14F-4D97-AF65-F5344CB8AC3E}">
        <p14:creationId xmlns:p14="http://schemas.microsoft.com/office/powerpoint/2010/main" val="122756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51852" y="1728507"/>
            <a:ext cx="712787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i="1" dirty="0"/>
              <a:t>Initier un suivi / contrôle continu  - Rapport d’activité chaque semaine</a:t>
            </a:r>
          </a:p>
          <a:p>
            <a:pPr>
              <a:defRPr/>
            </a:pPr>
            <a:endParaRPr lang="fr-FR" sz="1600" b="1" i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600" b="1" i="1" dirty="0"/>
              <a:t>% boites restituées en 24H (Taux service) - </a:t>
            </a:r>
            <a:r>
              <a:rPr lang="fr-FR" sz="1200" b="1" i="1" dirty="0"/>
              <a:t>(78% en 2013 </a:t>
            </a:r>
            <a:r>
              <a:rPr lang="fr-FR" sz="1200" b="1" i="1" dirty="0" smtClean="0"/>
              <a:t> et   96</a:t>
            </a:r>
            <a:r>
              <a:rPr lang="fr-FR" sz="1200" b="1" i="1" dirty="0"/>
              <a:t>% en 2014 </a:t>
            </a:r>
            <a:r>
              <a:rPr lang="fr-FR" sz="1200" b="1" i="1" dirty="0" smtClean="0"/>
              <a:t>) </a:t>
            </a:r>
            <a:endParaRPr lang="fr-FR" sz="1200" b="1" i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600" b="1" i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600" b="1" i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600" b="1" i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600" b="1" i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fr-FR" sz="1600" b="1" i="1" dirty="0"/>
          </a:p>
        </p:txBody>
      </p:sp>
      <p:grpSp>
        <p:nvGrpSpPr>
          <p:cNvPr id="3" name="Groupe 2"/>
          <p:cNvGrpSpPr/>
          <p:nvPr/>
        </p:nvGrpSpPr>
        <p:grpSpPr>
          <a:xfrm>
            <a:off x="2002646" y="2759588"/>
            <a:ext cx="9460084" cy="3854968"/>
            <a:chOff x="2002646" y="2759588"/>
            <a:chExt cx="9460084" cy="3854968"/>
          </a:xfrm>
        </p:grpSpPr>
        <p:graphicFrame>
          <p:nvGraphicFramePr>
            <p:cNvPr id="12" name="Graphique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63885446"/>
                </p:ext>
              </p:extLst>
            </p:nvPr>
          </p:nvGraphicFramePr>
          <p:xfrm>
            <a:off x="2002646" y="2759588"/>
            <a:ext cx="8020128" cy="38549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3" name="Groupe 1"/>
            <p:cNvGrpSpPr>
              <a:grpSpLocks/>
            </p:cNvGrpSpPr>
            <p:nvPr/>
          </p:nvGrpSpPr>
          <p:grpSpPr bwMode="auto">
            <a:xfrm>
              <a:off x="10318508" y="3898206"/>
              <a:ext cx="1144222" cy="940038"/>
              <a:chOff x="6156325" y="3204535"/>
              <a:chExt cx="470039" cy="533188"/>
            </a:xfrm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6156325" y="3283995"/>
                <a:ext cx="2159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6156325" y="3500127"/>
                <a:ext cx="2159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6156325" y="3689242"/>
                <a:ext cx="215900" cy="0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9"/>
              <p:cNvSpPr txBox="1">
                <a:spLocks noChangeArrowheads="1"/>
              </p:cNvSpPr>
              <p:nvPr/>
            </p:nvSpPr>
            <p:spPr bwMode="auto">
              <a:xfrm>
                <a:off x="6421438" y="3589338"/>
                <a:ext cx="204926" cy="148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100"/>
                  <a:t>2013</a:t>
                </a:r>
              </a:p>
            </p:txBody>
          </p:sp>
          <p:sp>
            <p:nvSpPr>
              <p:cNvPr id="18" name="ZoneTexte 20"/>
              <p:cNvSpPr txBox="1">
                <a:spLocks noChangeArrowheads="1"/>
              </p:cNvSpPr>
              <p:nvPr/>
            </p:nvSpPr>
            <p:spPr bwMode="auto">
              <a:xfrm>
                <a:off x="6421438" y="3389313"/>
                <a:ext cx="204926" cy="148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100"/>
                  <a:t>2014</a:t>
                </a:r>
              </a:p>
            </p:txBody>
          </p:sp>
          <p:sp>
            <p:nvSpPr>
              <p:cNvPr id="19" name="ZoneTexte 21"/>
              <p:cNvSpPr txBox="1">
                <a:spLocks noChangeArrowheads="1"/>
              </p:cNvSpPr>
              <p:nvPr/>
            </p:nvSpPr>
            <p:spPr bwMode="auto">
              <a:xfrm>
                <a:off x="6421438" y="3204535"/>
                <a:ext cx="204926" cy="148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100"/>
                  <a:t>2015</a:t>
                </a:r>
              </a:p>
            </p:txBody>
          </p:sp>
        </p:grpSp>
      </p:grp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6581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2145602" y="188912"/>
            <a:ext cx="7697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 smtClean="0"/>
              <a:t>LE LEAN MANUFACTURING – Stérilisation HCL  </a:t>
            </a:r>
          </a:p>
        </p:txBody>
      </p:sp>
    </p:spTree>
    <p:extLst>
      <p:ext uri="{BB962C8B-B14F-4D97-AF65-F5344CB8AC3E}">
        <p14:creationId xmlns:p14="http://schemas.microsoft.com/office/powerpoint/2010/main" val="138339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447800" y="1746836"/>
            <a:ext cx="6840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fr-FR" altLang="fr-FR" sz="1600" b="1" i="1" dirty="0"/>
              <a:t>Délai de traitement (standard = 12h00 et urgence = 5h00)</a:t>
            </a:r>
            <a:endParaRPr lang="fr-FR" altLang="fr-FR" sz="1600" b="1" i="1" dirty="0">
              <a:solidFill>
                <a:srgbClr val="FF0000"/>
              </a:solidFill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447800" y="2242323"/>
            <a:ext cx="6624638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fr-FR" altLang="fr-FR" sz="1600" b="1" i="1" dirty="0" smtClean="0"/>
              <a:t>Suivi </a:t>
            </a:r>
            <a:r>
              <a:rPr lang="fr-FR" altLang="fr-FR" sz="1600" b="1" i="1" dirty="0"/>
              <a:t>absentéisme </a:t>
            </a:r>
            <a:r>
              <a:rPr lang="fr-FR" altLang="fr-FR" sz="1600" b="1" i="1" dirty="0" smtClean="0"/>
              <a:t>: 6,8</a:t>
            </a:r>
            <a:r>
              <a:rPr lang="fr-FR" altLang="fr-FR" sz="1600" b="1" i="1" dirty="0"/>
              <a:t>% en 2015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defRPr/>
            </a:pPr>
            <a:r>
              <a:rPr lang="fr-FR" altLang="fr-FR" sz="1600" b="1" i="1" dirty="0" smtClean="0"/>
              <a:t> 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447800" y="2731148"/>
            <a:ext cx="64055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fr-FR" altLang="fr-FR" sz="1600" b="1" i="1" dirty="0"/>
              <a:t>Réajustement des estimations journalières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447800" y="3235973"/>
            <a:ext cx="7419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fr-FR" altLang="fr-FR" sz="1600" b="1" i="1" dirty="0"/>
              <a:t>Suivi des ratios (Nb de boites / Agent</a:t>
            </a:r>
            <a:r>
              <a:rPr lang="fr-FR" altLang="fr-FR" sz="1600" b="1" i="1" dirty="0" smtClean="0"/>
              <a:t>)</a:t>
            </a:r>
            <a:endParaRPr lang="fr-FR" altLang="fr-FR" sz="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606978"/>
              </p:ext>
            </p:extLst>
          </p:nvPr>
        </p:nvGraphicFramePr>
        <p:xfrm>
          <a:off x="2285222" y="3833959"/>
          <a:ext cx="9103214" cy="27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6581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2145602" y="188912"/>
            <a:ext cx="7697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 smtClean="0"/>
              <a:t>LE LEAN MANUFACTURING – Stérilisation HCL 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7635833" y="1916113"/>
            <a:ext cx="3406867" cy="1658414"/>
            <a:chOff x="7635833" y="1916113"/>
            <a:chExt cx="3406867" cy="1658414"/>
          </a:xfrm>
        </p:grpSpPr>
        <p:sp>
          <p:nvSpPr>
            <p:cNvPr id="3" name="Rectangle 2"/>
            <p:cNvSpPr/>
            <p:nvPr/>
          </p:nvSpPr>
          <p:spPr>
            <a:xfrm>
              <a:off x="8155563" y="2546482"/>
              <a:ext cx="28871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altLang="fr-FR" b="1" i="1" dirty="0"/>
                <a:t>Signification propre aux HCL</a:t>
              </a:r>
              <a:endParaRPr lang="fr-FR" altLang="fr-FR" sz="8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4" name="Accolade fermante 3"/>
            <p:cNvSpPr/>
            <p:nvPr/>
          </p:nvSpPr>
          <p:spPr>
            <a:xfrm>
              <a:off x="7635833" y="1916113"/>
              <a:ext cx="472230" cy="16584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082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Graphic spid="1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00113" y="1619250"/>
            <a:ext cx="1960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fr-FR" altLang="fr-FR" sz="1800" b="1" i="1"/>
              <a:t>Suivi qualité 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08362"/>
              </p:ext>
            </p:extLst>
          </p:nvPr>
        </p:nvGraphicFramePr>
        <p:xfrm>
          <a:off x="2814241" y="2328235"/>
          <a:ext cx="5492321" cy="186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358175" y="1989138"/>
            <a:ext cx="4005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fr-FR" altLang="fr-FR" sz="1400" b="1" i="1"/>
              <a:t>Non-conformité transmises par les clients</a:t>
            </a:r>
          </a:p>
        </p:txBody>
      </p:sp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6581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978781" y="4195263"/>
            <a:ext cx="7222784" cy="2160041"/>
            <a:chOff x="1978781" y="4195263"/>
            <a:chExt cx="7222784" cy="2160041"/>
          </a:xfrm>
        </p:grpSpPr>
        <p:grpSp>
          <p:nvGrpSpPr>
            <p:cNvPr id="16" name="Groupe 15"/>
            <p:cNvGrpSpPr>
              <a:grpSpLocks/>
            </p:cNvGrpSpPr>
            <p:nvPr/>
          </p:nvGrpSpPr>
          <p:grpSpPr bwMode="auto">
            <a:xfrm>
              <a:off x="2383184" y="4195263"/>
              <a:ext cx="6818381" cy="1594246"/>
              <a:chOff x="1528763" y="4005263"/>
              <a:chExt cx="6818381" cy="1594442"/>
            </a:xfrm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1528763" y="4005263"/>
                <a:ext cx="5699125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2857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Arial" charset="0"/>
                  <a:buChar char="•"/>
                </a:pPr>
                <a:r>
                  <a:rPr lang="fr-FR" altLang="fr-FR" sz="1400" b="1" i="1" dirty="0"/>
                  <a:t>Évaluation de la justesse de l'information transmise aux blocs</a:t>
                </a:r>
              </a:p>
            </p:txBody>
          </p:sp>
          <p:grpSp>
            <p:nvGrpSpPr>
              <p:cNvPr id="18" name="Groupe 1"/>
              <p:cNvGrpSpPr>
                <a:grpSpLocks/>
              </p:cNvGrpSpPr>
              <p:nvPr/>
            </p:nvGrpSpPr>
            <p:grpSpPr bwMode="auto">
              <a:xfrm>
                <a:off x="7615238" y="4969064"/>
                <a:ext cx="731906" cy="630641"/>
                <a:chOff x="6156326" y="3204535"/>
                <a:chExt cx="731906" cy="631319"/>
              </a:xfrm>
            </p:grpSpPr>
            <p:cxnSp>
              <p:nvCxnSpPr>
                <p:cNvPr id="19" name="Connecteur droit 18"/>
                <p:cNvCxnSpPr/>
                <p:nvPr/>
              </p:nvCxnSpPr>
              <p:spPr>
                <a:xfrm>
                  <a:off x="6156326" y="3283933"/>
                  <a:ext cx="21590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cteur droit 19"/>
                <p:cNvCxnSpPr/>
                <p:nvPr/>
              </p:nvCxnSpPr>
              <p:spPr>
                <a:xfrm>
                  <a:off x="6156326" y="3500092"/>
                  <a:ext cx="215900" cy="0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Connecteur droit 20"/>
                <p:cNvCxnSpPr/>
                <p:nvPr/>
              </p:nvCxnSpPr>
              <p:spPr>
                <a:xfrm>
                  <a:off x="6156326" y="3689231"/>
                  <a:ext cx="215900" cy="0"/>
                </a:xfrm>
                <a:prstGeom prst="line">
                  <a:avLst/>
                </a:prstGeom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ZoneTexte 19"/>
                <p:cNvSpPr txBox="1">
                  <a:spLocks noChangeArrowheads="1"/>
                </p:cNvSpPr>
                <p:nvPr/>
              </p:nvSpPr>
              <p:spPr bwMode="auto">
                <a:xfrm>
                  <a:off x="6421438" y="3589338"/>
                  <a:ext cx="466794" cy="246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000" dirty="0"/>
                    <a:t>2013</a:t>
                  </a:r>
                </a:p>
              </p:txBody>
            </p:sp>
            <p:sp>
              <p:nvSpPr>
                <p:cNvPr id="23" name="ZoneTexte 20"/>
                <p:cNvSpPr txBox="1">
                  <a:spLocks noChangeArrowheads="1"/>
                </p:cNvSpPr>
                <p:nvPr/>
              </p:nvSpPr>
              <p:spPr bwMode="auto">
                <a:xfrm>
                  <a:off x="6421438" y="3389313"/>
                  <a:ext cx="466794" cy="246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000"/>
                    <a:t>2014</a:t>
                  </a:r>
                </a:p>
              </p:txBody>
            </p:sp>
            <p:sp>
              <p:nvSpPr>
                <p:cNvPr id="24" name="ZoneTexte 21"/>
                <p:cNvSpPr txBox="1">
                  <a:spLocks noChangeArrowheads="1"/>
                </p:cNvSpPr>
                <p:nvPr/>
              </p:nvSpPr>
              <p:spPr bwMode="auto">
                <a:xfrm>
                  <a:off x="6421438" y="3204535"/>
                  <a:ext cx="466794" cy="2465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1000" dirty="0"/>
                    <a:t>2015</a:t>
                  </a:r>
                </a:p>
              </p:txBody>
            </p:sp>
          </p:grpSp>
        </p:grpSp>
        <p:graphicFrame>
          <p:nvGraphicFramePr>
            <p:cNvPr id="25" name="Graphique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83725118"/>
                </p:ext>
              </p:extLst>
            </p:nvPr>
          </p:nvGraphicFramePr>
          <p:xfrm>
            <a:off x="1978781" y="4500117"/>
            <a:ext cx="6232202" cy="18551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26" name="Titre 1"/>
          <p:cNvSpPr txBox="1">
            <a:spLocks/>
          </p:cNvSpPr>
          <p:nvPr/>
        </p:nvSpPr>
        <p:spPr>
          <a:xfrm>
            <a:off x="2145602" y="188912"/>
            <a:ext cx="7697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 smtClean="0"/>
              <a:t>LE LEAN MANUFACTURING – Stérilisation HCL  </a:t>
            </a:r>
          </a:p>
        </p:txBody>
      </p:sp>
    </p:spTree>
    <p:extLst>
      <p:ext uri="{BB962C8B-B14F-4D97-AF65-F5344CB8AC3E}">
        <p14:creationId xmlns:p14="http://schemas.microsoft.com/office/powerpoint/2010/main" val="17724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6581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e 13"/>
          <p:cNvGrpSpPr>
            <a:grpSpLocks/>
          </p:cNvGrpSpPr>
          <p:nvPr/>
        </p:nvGrpSpPr>
        <p:grpSpPr bwMode="auto">
          <a:xfrm>
            <a:off x="1447800" y="1824924"/>
            <a:ext cx="8307118" cy="2747076"/>
            <a:chOff x="81050" y="1824924"/>
            <a:chExt cx="8307374" cy="2747076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81050" y="1824924"/>
              <a:ext cx="72326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charset="0"/>
                <a:buChar char="•"/>
              </a:pPr>
              <a:r>
                <a:rPr lang="fr-FR" altLang="fr-FR" sz="1400" b="1" i="1" dirty="0"/>
                <a:t>Evaluation de la composition des boîtes entre arrivée / départ de la Stérilisation</a:t>
              </a:r>
            </a:p>
          </p:txBody>
        </p:sp>
        <p:graphicFrame>
          <p:nvGraphicFramePr>
            <p:cNvPr id="16" name="Graphique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43053748"/>
                </p:ext>
              </p:extLst>
            </p:nvPr>
          </p:nvGraphicFramePr>
          <p:xfrm>
            <a:off x="1253902" y="2199510"/>
            <a:ext cx="7134522" cy="23724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7" name="Titre 1"/>
          <p:cNvSpPr txBox="1">
            <a:spLocks/>
          </p:cNvSpPr>
          <p:nvPr/>
        </p:nvSpPr>
        <p:spPr>
          <a:xfrm>
            <a:off x="2145602" y="188912"/>
            <a:ext cx="7697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 smtClean="0"/>
              <a:t>LE LEAN MANUFACTURING – Stérilisation HCL 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435038" y="4572000"/>
            <a:ext cx="6761162" cy="1898532"/>
            <a:chOff x="1435038" y="4572000"/>
            <a:chExt cx="6761162" cy="1898532"/>
          </a:xfrm>
        </p:grpSpPr>
        <p:graphicFrame>
          <p:nvGraphicFramePr>
            <p:cNvPr id="11" name="Graphique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70033994"/>
                </p:ext>
              </p:extLst>
            </p:nvPr>
          </p:nvGraphicFramePr>
          <p:xfrm>
            <a:off x="2796763" y="4725987"/>
            <a:ext cx="5273402" cy="17445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435038" y="4572000"/>
              <a:ext cx="67611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Arial" charset="0"/>
                <a:buChar char="•"/>
              </a:pPr>
              <a:r>
                <a:rPr lang="fr-FR" altLang="fr-FR" sz="1400" b="1" i="1" dirty="0"/>
                <a:t>Indicateur </a:t>
              </a:r>
              <a:r>
                <a:rPr lang="fr-FR" altLang="fr-FR" sz="1400" b="1" i="1" dirty="0" smtClean="0"/>
                <a:t>- Qualité </a:t>
              </a:r>
              <a:r>
                <a:rPr lang="fr-FR" altLang="fr-FR" sz="1400" b="1" i="1" dirty="0"/>
                <a:t>des unités de soins (vérification du bac / bordereaux)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62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ZoneTexte 3"/>
          <p:cNvSpPr txBox="1">
            <a:spLocks noChangeArrowheads="1"/>
          </p:cNvSpPr>
          <p:nvPr/>
        </p:nvSpPr>
        <p:spPr bwMode="auto">
          <a:xfrm>
            <a:off x="1786657" y="2005013"/>
            <a:ext cx="649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/>
              <a:t>Fin 2012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546945" y="2787650"/>
            <a:ext cx="148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 b="1"/>
              <a:t>Nombre moyenne : 344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 b="1"/>
              <a:t>Nombre boites maxi : 530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 b="1"/>
              <a:t>Nombre personnes : 77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2112095" y="2455863"/>
            <a:ext cx="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5"/>
          <p:cNvSpPr txBox="1">
            <a:spLocks noChangeArrowheads="1"/>
          </p:cNvSpPr>
          <p:nvPr/>
        </p:nvSpPr>
        <p:spPr bwMode="auto">
          <a:xfrm>
            <a:off x="3774207" y="2022475"/>
            <a:ext cx="6477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/>
              <a:t>Mai 2013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098057" y="2455863"/>
            <a:ext cx="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7"/>
          <p:cNvSpPr txBox="1">
            <a:spLocks noChangeArrowheads="1"/>
          </p:cNvSpPr>
          <p:nvPr/>
        </p:nvSpPr>
        <p:spPr bwMode="auto">
          <a:xfrm>
            <a:off x="3459882" y="2816225"/>
            <a:ext cx="12969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 b="1"/>
              <a:t>1</a:t>
            </a:r>
            <a:r>
              <a:rPr lang="fr-FR" altLang="fr-FR" sz="800" b="1" baseline="30000"/>
              <a:t>ère</a:t>
            </a:r>
            <a:r>
              <a:rPr lang="fr-FR" altLang="fr-FR" sz="800" b="1"/>
              <a:t> Montée en charge</a:t>
            </a:r>
          </a:p>
        </p:txBody>
      </p:sp>
      <p:sp>
        <p:nvSpPr>
          <p:cNvPr id="17" name="ZoneTexte 18"/>
          <p:cNvSpPr txBox="1">
            <a:spLocks noChangeArrowheads="1"/>
          </p:cNvSpPr>
          <p:nvPr/>
        </p:nvSpPr>
        <p:spPr bwMode="auto">
          <a:xfrm>
            <a:off x="2558182" y="2022475"/>
            <a:ext cx="9017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700" b="1"/>
              <a:t>Janvier 2013 Mise en place du LEAN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3026495" y="2454275"/>
            <a:ext cx="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20"/>
          <p:cNvSpPr txBox="1">
            <a:spLocks noChangeArrowheads="1"/>
          </p:cNvSpPr>
          <p:nvPr/>
        </p:nvSpPr>
        <p:spPr bwMode="auto">
          <a:xfrm>
            <a:off x="5501407" y="2022475"/>
            <a:ext cx="649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/>
              <a:t>Sept 2014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5826845" y="2455863"/>
            <a:ext cx="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2"/>
          <p:cNvSpPr txBox="1">
            <a:spLocks noChangeArrowheads="1"/>
          </p:cNvSpPr>
          <p:nvPr/>
        </p:nvSpPr>
        <p:spPr bwMode="auto">
          <a:xfrm>
            <a:off x="5125170" y="2852738"/>
            <a:ext cx="136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 b="1"/>
              <a:t>2ème Montée en charge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 b="1"/>
              <a:t>Ouverture Stérilisation 24h/24</a:t>
            </a:r>
          </a:p>
        </p:txBody>
      </p:sp>
      <p:sp>
        <p:nvSpPr>
          <p:cNvPr id="22" name="ZoneTexte 23"/>
          <p:cNvSpPr txBox="1">
            <a:spLocks noChangeArrowheads="1"/>
          </p:cNvSpPr>
          <p:nvPr/>
        </p:nvSpPr>
        <p:spPr bwMode="auto">
          <a:xfrm>
            <a:off x="7565157" y="2022475"/>
            <a:ext cx="6477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000" b="1"/>
              <a:t>Juin 2015</a:t>
            </a:r>
          </a:p>
        </p:txBody>
      </p:sp>
      <p:sp>
        <p:nvSpPr>
          <p:cNvPr id="23" name="ZoneTexte 24"/>
          <p:cNvSpPr txBox="1">
            <a:spLocks noChangeArrowheads="1"/>
          </p:cNvSpPr>
          <p:nvPr/>
        </p:nvSpPr>
        <p:spPr bwMode="auto">
          <a:xfrm>
            <a:off x="7349257" y="283368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 b="1"/>
              <a:t>Nombre moyenne : 650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 b="1"/>
              <a:t>Nombre boites maxi : 935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800" b="1"/>
              <a:t>Nombre personnes : 96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7889007" y="2454275"/>
            <a:ext cx="0" cy="288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369662"/>
              </p:ext>
            </p:extLst>
          </p:nvPr>
        </p:nvGraphicFramePr>
        <p:xfrm>
          <a:off x="2291482" y="3821470"/>
          <a:ext cx="9044095" cy="20335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72917"/>
                <a:gridCol w="3203637"/>
                <a:gridCol w="775854"/>
                <a:gridCol w="752450"/>
                <a:gridCol w="810380"/>
                <a:gridCol w="810380"/>
                <a:gridCol w="1318477"/>
              </a:tblGrid>
              <a:tr h="344347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2012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2013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2014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2015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Commentaires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00" marB="45700"/>
                </a:tc>
              </a:tr>
              <a:tr h="516523">
                <a:tc>
                  <a:txBody>
                    <a:bodyPr/>
                    <a:lstStyle/>
                    <a:p>
                      <a:r>
                        <a:rPr lang="fr-FR" altLang="fr-FR" sz="1000" u="none" dirty="0" smtClean="0"/>
                        <a:t>Indicateur Productivité </a:t>
                      </a:r>
                      <a:endParaRPr lang="fr-FR" sz="1000" u="none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000" u="none" dirty="0" smtClean="0"/>
                        <a:t>Nombre de boites / personnes</a:t>
                      </a:r>
                    </a:p>
                    <a:p>
                      <a:endParaRPr lang="fr-FR" sz="1000" u="none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7,54</a:t>
                      </a:r>
                      <a:endParaRPr lang="fr-FR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8,4</a:t>
                      </a:r>
                      <a:endParaRPr lang="fr-FR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8,86</a:t>
                      </a:r>
                      <a:endParaRPr lang="fr-FR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10,4</a:t>
                      </a:r>
                      <a:endParaRPr lang="fr-FR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+37%</a:t>
                      </a:r>
                      <a:r>
                        <a:rPr lang="fr-FR" sz="1000" baseline="0" dirty="0" smtClean="0"/>
                        <a:t> / 2012</a:t>
                      </a:r>
                      <a:endParaRPr lang="fr-FR" sz="1000" dirty="0"/>
                    </a:p>
                  </a:txBody>
                  <a:tcPr marL="91433" marR="91433" marT="45700" marB="45700"/>
                </a:tc>
              </a:tr>
              <a:tr h="5165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000" u="none" dirty="0" smtClean="0"/>
                        <a:t>Indicateur Productivité </a:t>
                      </a:r>
                      <a:endParaRPr lang="fr-FR" sz="1000" u="none" dirty="0" smtClean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000" u="none" dirty="0" smtClean="0"/>
                        <a:t>Indicateur Taux service </a:t>
                      </a:r>
                    </a:p>
                    <a:p>
                      <a:endParaRPr lang="fr-FR" sz="1000" u="none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78%</a:t>
                      </a:r>
                      <a:endParaRPr lang="fr-FR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90%</a:t>
                      </a:r>
                      <a:endParaRPr lang="fr-FR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97%</a:t>
                      </a:r>
                      <a:endParaRPr lang="fr-FR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+23% / 2013</a:t>
                      </a:r>
                      <a:endParaRPr lang="fr-FR" sz="1000" dirty="0"/>
                    </a:p>
                  </a:txBody>
                  <a:tcPr marL="91433" marR="91433" marT="45700" marB="45700"/>
                </a:tc>
              </a:tr>
              <a:tr h="656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000" u="none" dirty="0" smtClean="0"/>
                        <a:t>Indicateur Qualité</a:t>
                      </a:r>
                    </a:p>
                    <a:p>
                      <a:endParaRPr lang="fr-FR" sz="1000" u="none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dirty="0" smtClean="0"/>
                        <a:t>Evaluation de la justesse de l'information transmise aux blocs</a:t>
                      </a:r>
                      <a:endParaRPr lang="fr-FR" sz="1000" u="none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86%</a:t>
                      </a:r>
                      <a:endParaRPr lang="fr-FR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90%</a:t>
                      </a:r>
                      <a:endParaRPr lang="fr-FR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94%</a:t>
                      </a:r>
                      <a:endParaRPr lang="fr-FR" sz="1000" dirty="0"/>
                    </a:p>
                  </a:txBody>
                  <a:tcPr marL="91433" marR="91433" marT="45700" marB="45700"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+9,3% /</a:t>
                      </a:r>
                      <a:r>
                        <a:rPr lang="fr-FR" sz="1000" baseline="0" dirty="0" smtClean="0"/>
                        <a:t> 2013</a:t>
                      </a:r>
                      <a:endParaRPr lang="fr-FR" sz="1000" dirty="0"/>
                    </a:p>
                  </a:txBody>
                  <a:tcPr marL="91433" marR="91433" marT="45700" marB="45700"/>
                </a:tc>
              </a:tr>
            </a:tbl>
          </a:graphicData>
        </a:graphic>
      </p:graphicFrame>
      <p:sp>
        <p:nvSpPr>
          <p:cNvPr id="26" name="Flèche droite 25"/>
          <p:cNvSpPr/>
          <p:nvPr/>
        </p:nvSpPr>
        <p:spPr>
          <a:xfrm>
            <a:off x="1680295" y="2457450"/>
            <a:ext cx="7416800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6581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re 1"/>
          <p:cNvSpPr txBox="1">
            <a:spLocks/>
          </p:cNvSpPr>
          <p:nvPr/>
        </p:nvSpPr>
        <p:spPr>
          <a:xfrm>
            <a:off x="2145602" y="188912"/>
            <a:ext cx="7697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 smtClean="0"/>
              <a:t>LE LEAN MANUFACTURING – Stérilisation HCL  </a:t>
            </a:r>
          </a:p>
        </p:txBody>
      </p:sp>
    </p:spTree>
    <p:extLst>
      <p:ext uri="{BB962C8B-B14F-4D97-AF65-F5344CB8AC3E}">
        <p14:creationId xmlns:p14="http://schemas.microsoft.com/office/powerpoint/2010/main" val="25613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7" grpId="0"/>
      <p:bldP spid="19" grpId="0"/>
      <p:bldP spid="21" grpId="0"/>
      <p:bldP spid="22" grpId="0"/>
      <p:bldP spid="23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2185060" y="2443060"/>
            <a:ext cx="9286504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b="1" i="1" dirty="0">
              <a:latin typeface="FuturaMedium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b="1" i="1" dirty="0" smtClean="0">
                <a:latin typeface="FuturaMedium" pitchFamily="34" charset="0"/>
              </a:rPr>
              <a:t> F. </a:t>
            </a:r>
            <a:r>
              <a:rPr lang="fr-FR" altLang="fr-FR" b="1" i="1" dirty="0">
                <a:latin typeface="FuturaMedium" pitchFamily="34" charset="0"/>
              </a:rPr>
              <a:t>Rochefort, </a:t>
            </a:r>
            <a:r>
              <a:rPr lang="fr-FR" altLang="fr-FR" b="1" i="1" dirty="0" smtClean="0">
                <a:latin typeface="FuturaMedium" pitchFamily="34" charset="0"/>
              </a:rPr>
              <a:t>S. </a:t>
            </a:r>
            <a:r>
              <a:rPr lang="fr-FR" altLang="fr-FR" b="1" i="1" dirty="0" err="1">
                <a:latin typeface="FuturaMedium" pitchFamily="34" charset="0"/>
              </a:rPr>
              <a:t>Corvaisier</a:t>
            </a:r>
            <a:r>
              <a:rPr lang="fr-FR" altLang="fr-FR" b="1" i="1" dirty="0">
                <a:latin typeface="FuturaMedium" pitchFamily="34" charset="0"/>
              </a:rPr>
              <a:t>, </a:t>
            </a:r>
            <a:r>
              <a:rPr lang="fr-FR" altLang="fr-FR" b="1" i="1" dirty="0" smtClean="0">
                <a:latin typeface="FuturaMedium" pitchFamily="34" charset="0"/>
              </a:rPr>
              <a:t>M. </a:t>
            </a:r>
            <a:r>
              <a:rPr lang="fr-FR" altLang="fr-FR" b="1" i="1" dirty="0" err="1">
                <a:latin typeface="FuturaMedium" pitchFamily="34" charset="0"/>
              </a:rPr>
              <a:t>Paysant-Vallas</a:t>
            </a:r>
            <a:r>
              <a:rPr lang="fr-FR" altLang="fr-FR" b="1" i="1" dirty="0">
                <a:latin typeface="FuturaMedium" pitchFamily="34" charset="0"/>
              </a:rPr>
              <a:t> </a:t>
            </a:r>
            <a:r>
              <a:rPr lang="fr-FR" altLang="fr-FR" sz="1600" b="1" i="1" dirty="0">
                <a:latin typeface="FuturaMedium" pitchFamily="34" charset="0"/>
              </a:rPr>
              <a:t>(Pharmaciens)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b="1" i="1" dirty="0" smtClean="0">
                <a:latin typeface="FuturaMedium" pitchFamily="34" charset="0"/>
              </a:rPr>
              <a:t> S. </a:t>
            </a:r>
            <a:r>
              <a:rPr lang="fr-FR" altLang="fr-FR" b="1" i="1" dirty="0" err="1">
                <a:latin typeface="FuturaMedium" pitchFamily="34" charset="0"/>
              </a:rPr>
              <a:t>Dougère</a:t>
            </a:r>
            <a:r>
              <a:rPr lang="fr-FR" altLang="fr-FR" b="1" i="1" dirty="0">
                <a:latin typeface="FuturaMedium" pitchFamily="34" charset="0"/>
              </a:rPr>
              <a:t>, </a:t>
            </a:r>
            <a:r>
              <a:rPr lang="fr-FR" altLang="fr-FR" b="1" i="1" dirty="0" smtClean="0">
                <a:latin typeface="FuturaMedium" pitchFamily="34" charset="0"/>
              </a:rPr>
              <a:t>J-P. </a:t>
            </a:r>
            <a:r>
              <a:rPr lang="fr-FR" altLang="fr-FR" b="1" i="1" dirty="0" err="1">
                <a:latin typeface="FuturaMedium" pitchFamily="34" charset="0"/>
              </a:rPr>
              <a:t>Kohler</a:t>
            </a:r>
            <a:r>
              <a:rPr lang="fr-FR" altLang="fr-FR" b="1" i="1" dirty="0">
                <a:latin typeface="FuturaMedium" pitchFamily="34" charset="0"/>
              </a:rPr>
              <a:t>, </a:t>
            </a:r>
            <a:r>
              <a:rPr lang="fr-FR" altLang="fr-FR" b="1" i="1" dirty="0" smtClean="0">
                <a:latin typeface="FuturaMedium" pitchFamily="34" charset="0"/>
              </a:rPr>
              <a:t>S. </a:t>
            </a:r>
            <a:r>
              <a:rPr lang="fr-FR" altLang="fr-FR" b="1" i="1" dirty="0">
                <a:latin typeface="FuturaMedium" pitchFamily="34" charset="0"/>
              </a:rPr>
              <a:t>Herbin </a:t>
            </a:r>
            <a:r>
              <a:rPr lang="fr-FR" altLang="fr-FR" sz="1600" b="1" i="1" dirty="0">
                <a:latin typeface="FuturaMedium" pitchFamily="34" charset="0"/>
              </a:rPr>
              <a:t>(Cadres de Santé)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b="1" i="1" dirty="0" smtClean="0">
                <a:latin typeface="FuturaMedium" pitchFamily="34" charset="0"/>
              </a:rPr>
              <a:t> M. </a:t>
            </a:r>
            <a:r>
              <a:rPr lang="fr-FR" altLang="fr-FR" b="1" i="1" dirty="0" err="1">
                <a:latin typeface="FuturaMedium" pitchFamily="34" charset="0"/>
              </a:rPr>
              <a:t>Bourduge</a:t>
            </a:r>
            <a:r>
              <a:rPr lang="fr-FR" altLang="fr-FR" b="1" i="1" dirty="0">
                <a:latin typeface="FuturaMedium" pitchFamily="34" charset="0"/>
              </a:rPr>
              <a:t> </a:t>
            </a:r>
            <a:r>
              <a:rPr lang="fr-FR" altLang="fr-FR" sz="1600" b="1" i="1" dirty="0">
                <a:latin typeface="FuturaMedium" pitchFamily="34" charset="0"/>
              </a:rPr>
              <a:t>(Cadre de Santé, en charge de la logistique)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fr-FR" altLang="fr-FR" b="1" i="1" dirty="0" smtClean="0">
                <a:latin typeface="FuturaMedium" pitchFamily="34" charset="0"/>
              </a:rPr>
              <a:t> L’ensemble </a:t>
            </a:r>
            <a:r>
              <a:rPr lang="fr-FR" altLang="fr-FR" b="1" i="1" dirty="0">
                <a:latin typeface="FuturaMedium" pitchFamily="34" charset="0"/>
              </a:rPr>
              <a:t>des agents de la Stérilisation Centrale des HCL (96 agents)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i="1" dirty="0">
                <a:latin typeface="FuturaMedium" pitchFamily="34" charset="0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i="1" dirty="0">
                <a:latin typeface="FuturaMedium" pitchFamily="34" charset="0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i="1" dirty="0">
                <a:latin typeface="FuturaMedium" pitchFamily="34" charset="0"/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b="1" i="1" dirty="0">
              <a:latin typeface="FuturaMedium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3240" y="476248"/>
            <a:ext cx="345598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altLang="fr-FR" sz="3200" b="1" i="1" u="sng" kern="0" dirty="0">
                <a:solidFill>
                  <a:srgbClr val="E3007B"/>
                </a:solidFill>
                <a:latin typeface="FuturaMedium" pitchFamily="34" charset="0"/>
              </a:rPr>
              <a:t>Remerciements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41652" y="4954552"/>
            <a:ext cx="345757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altLang="fr-FR" sz="6000" b="1" i="1" u="sng" kern="0" dirty="0">
                <a:solidFill>
                  <a:srgbClr val="E3007B"/>
                </a:solidFill>
                <a:latin typeface="FuturaMedium" pitchFamily="34" charset="0"/>
              </a:rPr>
              <a:t>FIN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04190" y="1408506"/>
            <a:ext cx="6985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FR" altLang="fr-FR" sz="2400" b="1" i="1" kern="0" dirty="0">
                <a:solidFill>
                  <a:srgbClr val="E3007B"/>
                </a:solidFill>
                <a:latin typeface="FuturaMedium" pitchFamily="34" charset="0"/>
              </a:rPr>
              <a:t>« </a:t>
            </a:r>
            <a:r>
              <a:rPr lang="fr-FR" altLang="fr-FR" sz="2400" b="1" i="1" u="sng" kern="0" dirty="0">
                <a:solidFill>
                  <a:srgbClr val="E3007B"/>
                </a:solidFill>
                <a:latin typeface="FuturaMedium" pitchFamily="34" charset="0"/>
              </a:rPr>
              <a:t>Le Lean c’est avant tout un travail d’équipe</a:t>
            </a:r>
            <a:r>
              <a:rPr lang="fr-FR" altLang="fr-FR" sz="2400" b="1" i="1" kern="0" dirty="0">
                <a:solidFill>
                  <a:srgbClr val="E3007B"/>
                </a:solidFill>
                <a:latin typeface="FuturaMedium" pitchFamily="34" charset="0"/>
              </a:rPr>
              <a:t> » </a:t>
            </a:r>
          </a:p>
        </p:txBody>
      </p:sp>
    </p:spTree>
    <p:extLst>
      <p:ext uri="{BB962C8B-B14F-4D97-AF65-F5344CB8AC3E}">
        <p14:creationId xmlns:p14="http://schemas.microsoft.com/office/powerpoint/2010/main" val="52597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006156" y="402971"/>
            <a:ext cx="7697787" cy="719138"/>
          </a:xfrm>
        </p:spPr>
        <p:txBody>
          <a:bodyPr/>
          <a:lstStyle/>
          <a:p>
            <a:pPr algn="l"/>
            <a:r>
              <a:rPr lang="fr-FR" altLang="fr-FR" dirty="0" smtClean="0"/>
              <a:t>LE LEAN MANUFACTURING……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8656" y="1390333"/>
            <a:ext cx="748982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inventé dans les </a:t>
            </a:r>
            <a:r>
              <a:rPr lang="fr-FR" altLang="fr-FR" sz="1600" kern="0" dirty="0" smtClean="0">
                <a:latin typeface="Arial" pitchFamily="34" charset="0"/>
                <a:cs typeface="Arial" pitchFamily="34" charset="0"/>
              </a:rPr>
              <a:t>années 70 </a:t>
            </a: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par </a:t>
            </a:r>
            <a:r>
              <a:rPr lang="fr-FR" altLang="fr-FR" sz="1600" kern="0" dirty="0" smtClean="0">
                <a:latin typeface="Arial" pitchFamily="34" charset="0"/>
                <a:cs typeface="Arial" pitchFamily="34" charset="0"/>
              </a:rPr>
              <a:t>Toyota</a:t>
            </a:r>
            <a:endParaRPr lang="fr-FR" altLang="fr-FR" sz="1600" kern="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entreprise </a:t>
            </a:r>
            <a:r>
              <a:rPr lang="fr-FR" altLang="fr-FR" sz="1600" i="1" kern="0" dirty="0">
                <a:latin typeface="Arial" pitchFamily="34" charset="0"/>
                <a:cs typeface="Arial" pitchFamily="34" charset="0"/>
              </a:rPr>
              <a:t>LEAN</a:t>
            </a: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 = entreprise qui a décidé de s’alléger de tout le </a:t>
            </a:r>
            <a:r>
              <a:rPr lang="fr-FR" altLang="fr-FR" sz="1600" kern="0" dirty="0" smtClean="0">
                <a:latin typeface="Arial" pitchFamily="34" charset="0"/>
                <a:cs typeface="Arial" pitchFamily="34" charset="0"/>
              </a:rPr>
              <a:t>superflu</a:t>
            </a:r>
            <a:endParaRPr lang="fr-FR" altLang="fr-FR" sz="1600" kern="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concept appliqué à l’origine au </a:t>
            </a:r>
            <a:r>
              <a:rPr lang="fr-FR" altLang="fr-FR" sz="1600" kern="0" dirty="0" err="1">
                <a:latin typeface="Arial" pitchFamily="34" charset="0"/>
                <a:cs typeface="Arial" pitchFamily="34" charset="0"/>
              </a:rPr>
              <a:t>Manufacturing</a:t>
            </a: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 (KANBAN, SMED, TPM, Zéro-défaut</a:t>
            </a:r>
            <a:r>
              <a:rPr lang="fr-FR" altLang="fr-FR" sz="1600" kern="0" dirty="0" smtClean="0">
                <a:latin typeface="Arial" pitchFamily="34" charset="0"/>
                <a:cs typeface="Arial" pitchFamily="34" charset="0"/>
              </a:rPr>
              <a:t>)</a:t>
            </a:r>
            <a:endParaRPr lang="fr-FR" altLang="fr-FR" sz="1600" kern="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analyse des processus, élimination des non-valeurs </a:t>
            </a:r>
            <a:r>
              <a:rPr lang="fr-FR" altLang="fr-FR" sz="1600" kern="0" dirty="0" smtClean="0">
                <a:latin typeface="Arial" pitchFamily="34" charset="0"/>
                <a:cs typeface="Arial" pitchFamily="34" charset="0"/>
              </a:rPr>
              <a:t>ajoutées, </a:t>
            </a: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régularisation du flux tout au long de la </a:t>
            </a:r>
            <a:r>
              <a:rPr lang="fr-FR" altLang="fr-FR" sz="1600" kern="0" dirty="0" err="1">
                <a:latin typeface="Arial" pitchFamily="34" charset="0"/>
                <a:cs typeface="Arial" pitchFamily="34" charset="0"/>
              </a:rPr>
              <a:t>Supply</a:t>
            </a: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1600" kern="0" dirty="0" smtClean="0">
                <a:latin typeface="Arial" pitchFamily="34" charset="0"/>
                <a:cs typeface="Arial" pitchFamily="34" charset="0"/>
              </a:rPr>
              <a:t>Chain</a:t>
            </a:r>
            <a:endParaRPr lang="fr-FR" altLang="fr-FR" sz="1600" kern="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décloisonnement entre les fonctions et les </a:t>
            </a:r>
            <a:r>
              <a:rPr lang="fr-FR" altLang="fr-FR" sz="1600" kern="0" dirty="0" smtClean="0">
                <a:latin typeface="Arial" pitchFamily="34" charset="0"/>
                <a:cs typeface="Arial" pitchFamily="34" charset="0"/>
              </a:rPr>
              <a:t>services</a:t>
            </a:r>
            <a:endParaRPr lang="fr-FR" altLang="fr-FR" sz="1600" kern="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montée en compétences du </a:t>
            </a:r>
            <a:r>
              <a:rPr lang="fr-FR" altLang="fr-FR" sz="1600" kern="0" dirty="0" smtClean="0">
                <a:latin typeface="Arial" pitchFamily="34" charset="0"/>
                <a:cs typeface="Arial" pitchFamily="34" charset="0"/>
              </a:rPr>
              <a:t>personnel</a:t>
            </a:r>
            <a:endParaRPr lang="fr-FR" altLang="fr-FR" sz="16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522" y="3851748"/>
            <a:ext cx="3349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56" y="4698087"/>
            <a:ext cx="3082327" cy="172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59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5180" y="1378014"/>
            <a:ext cx="80645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defRPr/>
            </a:pPr>
            <a:endParaRPr lang="fr-FR" sz="14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fr-FR" altLang="fr-FR" b="1" dirty="0">
                <a:latin typeface="Arial" pitchFamily="34" charset="0"/>
                <a:cs typeface="Arial" pitchFamily="34" charset="0"/>
              </a:rPr>
              <a:t>Principes de bases ?</a:t>
            </a:r>
          </a:p>
          <a:p>
            <a:pPr algn="just">
              <a:defRPr/>
            </a:pPr>
            <a:endParaRPr lang="fr-FR" altLang="fr-FR" sz="1600" b="1" dirty="0">
              <a:latin typeface="Arial" pitchFamily="34" charset="0"/>
              <a:cs typeface="Arial" pitchFamily="34" charset="0"/>
            </a:endParaRPr>
          </a:p>
          <a:p>
            <a:pPr marL="527050" lvl="1" indent="-285750" algn="just">
              <a:buFont typeface="Wingdings" panose="05000000000000000000" pitchFamily="2" charset="2"/>
              <a:buChar char="ü"/>
              <a:defRPr/>
            </a:pPr>
            <a:r>
              <a:rPr lang="fr-FR" altLang="fr-FR" sz="1600" dirty="0">
                <a:latin typeface="Arial" pitchFamily="34" charset="0"/>
                <a:cs typeface="Arial" pitchFamily="34" charset="0"/>
              </a:rPr>
              <a:t>é</a:t>
            </a: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liminer la non-valeur ajoutée et les gaspillages </a:t>
            </a:r>
            <a:r>
              <a:rPr lang="fr-FR" altLang="fr-FR" sz="1600" dirty="0">
                <a:latin typeface="Arial" pitchFamily="34" charset="0"/>
                <a:cs typeface="Arial" pitchFamily="34" charset="0"/>
              </a:rPr>
              <a:t>dans les </a:t>
            </a: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processus.</a:t>
            </a:r>
            <a:endParaRPr lang="fr-FR" altLang="fr-FR" sz="1600" dirty="0">
              <a:latin typeface="Arial" pitchFamily="34" charset="0"/>
              <a:cs typeface="Arial" pitchFamily="34" charset="0"/>
            </a:endParaRPr>
          </a:p>
          <a:p>
            <a:pPr marL="527050" lvl="1" indent="-285750" algn="just">
              <a:defRPr/>
            </a:pPr>
            <a:endParaRPr lang="fr-FR" altLang="fr-FR" sz="1600" dirty="0">
              <a:latin typeface="Arial" pitchFamily="34" charset="0"/>
              <a:cs typeface="Arial" pitchFamily="34" charset="0"/>
            </a:endParaRPr>
          </a:p>
          <a:p>
            <a:pPr marL="527050" lvl="1" indent="-285750" algn="just">
              <a:buFont typeface="Wingdings" panose="05000000000000000000" pitchFamily="2" charset="2"/>
              <a:buChar char="ü"/>
              <a:defRPr/>
            </a:pPr>
            <a:r>
              <a:rPr lang="fr-FR" altLang="fr-FR" sz="1600" dirty="0">
                <a:latin typeface="Arial" pitchFamily="34" charset="0"/>
                <a:cs typeface="Arial" pitchFamily="34" charset="0"/>
              </a:rPr>
              <a:t>augmenter la capacité de production, en réduisant les coûts et le temps de </a:t>
            </a: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cycle.</a:t>
            </a:r>
            <a:endParaRPr lang="fr-FR" altLang="fr-FR" sz="1600" dirty="0">
              <a:latin typeface="Arial" pitchFamily="34" charset="0"/>
              <a:cs typeface="Arial" pitchFamily="34" charset="0"/>
            </a:endParaRPr>
          </a:p>
          <a:p>
            <a:pPr marL="527050" lvl="1" indent="-285750" algn="just">
              <a:defRPr/>
            </a:pPr>
            <a:endParaRPr lang="fr-FR" altLang="fr-FR" sz="1600" dirty="0">
              <a:latin typeface="Arial" pitchFamily="34" charset="0"/>
              <a:cs typeface="Arial" pitchFamily="34" charset="0"/>
            </a:endParaRPr>
          </a:p>
          <a:p>
            <a:pPr marL="527050" lvl="1" indent="-285750">
              <a:buFont typeface="Wingdings" panose="05000000000000000000" pitchFamily="2" charset="2"/>
              <a:buChar char="ü"/>
              <a:defRPr/>
            </a:pP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assurer une gestion globale de la </a:t>
            </a:r>
            <a:r>
              <a:rPr lang="fr-FR" altLang="fr-FR" sz="1600" kern="0" dirty="0" err="1">
                <a:latin typeface="Arial" pitchFamily="34" charset="0"/>
                <a:cs typeface="Arial" pitchFamily="34" charset="0"/>
              </a:rPr>
              <a:t>Supply</a:t>
            </a: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1600" kern="0" dirty="0" smtClean="0">
                <a:latin typeface="Arial" pitchFamily="34" charset="0"/>
                <a:cs typeface="Arial" pitchFamily="34" charset="0"/>
              </a:rPr>
              <a:t>Chain</a:t>
            </a: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	</a:t>
            </a:r>
            <a:br>
              <a:rPr lang="fr-FR" altLang="fr-FR" sz="1600" kern="0" dirty="0">
                <a:latin typeface="Arial" pitchFamily="34" charset="0"/>
                <a:cs typeface="Arial" pitchFamily="34" charset="0"/>
              </a:rPr>
            </a:b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1600" kern="0" dirty="0" smtClean="0">
                <a:latin typeface="Arial" pitchFamily="34" charset="0"/>
                <a:cs typeface="Arial" pitchFamily="34" charset="0"/>
              </a:rPr>
              <a:t>                       Equilibrage </a:t>
            </a: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des flux, Gestion par flux tirés/poussés</a:t>
            </a:r>
          </a:p>
          <a:p>
            <a:pPr marL="527050" lvl="1" indent="-285750" algn="just">
              <a:defRPr/>
            </a:pPr>
            <a:endParaRPr lang="fr-FR" altLang="fr-FR" sz="1600" kern="0" dirty="0">
              <a:latin typeface="Arial" pitchFamily="34" charset="0"/>
              <a:cs typeface="Arial" pitchFamily="34" charset="0"/>
            </a:endParaRPr>
          </a:p>
          <a:p>
            <a:pPr marL="527050" lvl="1" indent="-285750" algn="just">
              <a:buFont typeface="Wingdings" panose="05000000000000000000" pitchFamily="2" charset="2"/>
              <a:buChar char="ü"/>
              <a:defRPr/>
            </a:pP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s‘appuyer sur :</a:t>
            </a:r>
            <a:endParaRPr lang="fr-FR" altLang="fr-FR" sz="1600" dirty="0">
              <a:latin typeface="Arial" pitchFamily="34" charset="0"/>
              <a:cs typeface="Arial" pitchFamily="34" charset="0"/>
            </a:endParaRPr>
          </a:p>
          <a:p>
            <a:pPr marL="527050" lvl="1" indent="-285750" algn="just">
              <a:buFont typeface="Wingdings" panose="05000000000000000000" pitchFamily="2" charset="2"/>
              <a:buChar char="ü"/>
              <a:defRPr/>
            </a:pPr>
            <a:endParaRPr lang="fr-FR" altLang="fr-FR" sz="1600" dirty="0">
              <a:latin typeface="Arial" pitchFamily="34" charset="0"/>
              <a:cs typeface="Arial" pitchFamily="34" charset="0"/>
            </a:endParaRPr>
          </a:p>
          <a:p>
            <a:pPr marL="984250" lvl="2" indent="-285750" algn="just"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latin typeface="Arial" pitchFamily="34" charset="0"/>
                <a:cs typeface="Arial" pitchFamily="34" charset="0"/>
              </a:rPr>
              <a:t>la compréhension des besoins des </a:t>
            </a: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clients</a:t>
            </a:r>
            <a:endParaRPr lang="fr-FR" altLang="fr-FR" sz="1600" dirty="0">
              <a:latin typeface="Arial" pitchFamily="34" charset="0"/>
              <a:cs typeface="Arial" pitchFamily="34" charset="0"/>
            </a:endParaRPr>
          </a:p>
          <a:p>
            <a:pPr marL="984250" lvl="2" indent="-285750" algn="just"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latin typeface="Arial" pitchFamily="34" charset="0"/>
                <a:cs typeface="Arial" pitchFamily="34" charset="0"/>
              </a:rPr>
              <a:t>la m</a:t>
            </a: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ise en place d’indicateurs de </a:t>
            </a:r>
            <a:r>
              <a:rPr lang="fr-FR" altLang="fr-FR" sz="1600" kern="0" dirty="0" smtClean="0">
                <a:latin typeface="Arial" pitchFamily="34" charset="0"/>
                <a:cs typeface="Arial" pitchFamily="34" charset="0"/>
              </a:rPr>
              <a:t>performance</a:t>
            </a:r>
            <a:endParaRPr lang="fr-FR" altLang="fr-FR" sz="1600" kern="0" dirty="0">
              <a:latin typeface="Arial" pitchFamily="34" charset="0"/>
              <a:cs typeface="Arial" pitchFamily="34" charset="0"/>
            </a:endParaRPr>
          </a:p>
          <a:p>
            <a:pPr marL="984250" lvl="2" indent="-285750" algn="just">
              <a:buFont typeface="Wingdings" panose="05000000000000000000" pitchFamily="2" charset="2"/>
              <a:buChar char="§"/>
              <a:defRPr/>
            </a:pPr>
            <a:r>
              <a:rPr lang="fr-FR" altLang="fr-FR" sz="1600" dirty="0">
                <a:latin typeface="Arial" pitchFamily="34" charset="0"/>
                <a:cs typeface="Arial" pitchFamily="34" charset="0"/>
              </a:rPr>
              <a:t>la p</a:t>
            </a: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rise de décisions sur le terrain, la formation du personnel, </a:t>
            </a:r>
            <a:r>
              <a:rPr lang="fr-FR" altLang="fr-FR" sz="1600" kern="0" dirty="0" smtClean="0">
                <a:latin typeface="Arial" pitchFamily="34" charset="0"/>
                <a:cs typeface="Arial" pitchFamily="34" charset="0"/>
              </a:rPr>
              <a:t>l’autonomie.</a:t>
            </a:r>
            <a:endParaRPr lang="fr-FR" altLang="fr-FR" sz="1600" kern="0" dirty="0">
              <a:latin typeface="Arial" pitchFamily="34" charset="0"/>
              <a:cs typeface="Arial" pitchFamily="34" charset="0"/>
            </a:endParaRPr>
          </a:p>
          <a:p>
            <a:pPr marL="698500" lvl="2" algn="just">
              <a:defRPr/>
            </a:pPr>
            <a:endParaRPr lang="fr-FR" altLang="fr-FR" sz="1600" kern="0" dirty="0">
              <a:latin typeface="Arial" pitchFamily="34" charset="0"/>
              <a:cs typeface="Arial" pitchFamily="34" charset="0"/>
            </a:endParaRPr>
          </a:p>
          <a:p>
            <a:pPr marL="984250" lvl="2" indent="-285750" algn="just">
              <a:buFont typeface="Wingdings" panose="05000000000000000000" pitchFamily="2" charset="2"/>
              <a:buChar char="§"/>
              <a:defRPr/>
            </a:pPr>
            <a:endParaRPr lang="fr-FR" altLang="fr-FR" sz="1600" kern="0" dirty="0">
              <a:latin typeface="Arial" pitchFamily="34" charset="0"/>
              <a:cs typeface="Arial" pitchFamily="34" charset="0"/>
            </a:endParaRPr>
          </a:p>
          <a:p>
            <a:pPr marL="698500" lvl="2" algn="ctr">
              <a:defRPr/>
            </a:pPr>
            <a:r>
              <a:rPr lang="fr-FR" altLang="fr-FR" sz="1600" dirty="0">
                <a:latin typeface="Arial" pitchFamily="34" charset="0"/>
                <a:cs typeface="Arial" pitchFamily="34" charset="0"/>
              </a:rPr>
              <a:t>Le Lean n’a pas pour objectif la réduction du nombre d’agents </a:t>
            </a:r>
            <a:r>
              <a:rPr lang="fr-FR" altLang="fr-FR" sz="1600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marL="698500" lvl="2" algn="ctr">
              <a:defRPr/>
            </a:pPr>
            <a:endParaRPr lang="fr-FR" altLang="fr-FR" sz="1600" dirty="0" smtClean="0">
              <a:latin typeface="Arial" pitchFamily="34" charset="0"/>
              <a:cs typeface="Arial" pitchFamily="34" charset="0"/>
            </a:endParaRPr>
          </a:p>
          <a:p>
            <a:pPr marL="698500" lvl="2" algn="ctr">
              <a:defRPr/>
            </a:pPr>
            <a:r>
              <a:rPr lang="fr-FR" altLang="fr-FR" sz="1600" b="1" dirty="0">
                <a:solidFill>
                  <a:srgbClr val="999999"/>
                </a:solidFill>
                <a:latin typeface="Arial" pitchFamily="34" charset="0"/>
                <a:cs typeface="Arial" pitchFamily="34" charset="0"/>
              </a:rPr>
              <a:t>« </a:t>
            </a:r>
            <a:r>
              <a:rPr lang="fr-FR" altLang="fr-FR" sz="1600" b="1" dirty="0" smtClean="0">
                <a:solidFill>
                  <a:srgbClr val="999999"/>
                </a:solidFill>
                <a:latin typeface="Arial" pitchFamily="34" charset="0"/>
                <a:cs typeface="Arial" pitchFamily="34" charset="0"/>
              </a:rPr>
              <a:t>ÊTRE </a:t>
            </a:r>
            <a:r>
              <a:rPr lang="fr-FR" altLang="fr-FR" sz="1600" b="1" dirty="0">
                <a:solidFill>
                  <a:srgbClr val="999999"/>
                </a:solidFill>
                <a:latin typeface="Arial" pitchFamily="34" charset="0"/>
                <a:cs typeface="Arial" pitchFamily="34" charset="0"/>
              </a:rPr>
              <a:t>PRODUCTIF PLUTÔT QU’OCCUPÉ </a:t>
            </a:r>
            <a:r>
              <a:rPr lang="fr-FR" altLang="fr-FR" sz="1600" b="1" dirty="0" smtClean="0">
                <a:solidFill>
                  <a:srgbClr val="999999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fr-FR" altLang="fr-FR" sz="1600" kern="0" dirty="0">
              <a:latin typeface="Arial" pitchFamily="34" charset="0"/>
              <a:cs typeface="Arial" pitchFamily="34" charset="0"/>
            </a:endParaRPr>
          </a:p>
          <a:p>
            <a:pPr lvl="1" algn="just">
              <a:defRPr/>
            </a:pPr>
            <a:endParaRPr lang="fr-FR" altLang="fr-F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064" y="333375"/>
            <a:ext cx="224948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006156" y="402971"/>
            <a:ext cx="7697787" cy="719138"/>
          </a:xfrm>
        </p:spPr>
        <p:txBody>
          <a:bodyPr/>
          <a:lstStyle/>
          <a:p>
            <a:pPr algn="l"/>
            <a:r>
              <a:rPr lang="fr-FR" altLang="fr-FR" dirty="0" smtClean="0"/>
              <a:t>LE LEAN MANUFACTURING……  </a:t>
            </a:r>
          </a:p>
        </p:txBody>
      </p:sp>
    </p:spTree>
    <p:extLst>
      <p:ext uri="{BB962C8B-B14F-4D97-AF65-F5344CB8AC3E}">
        <p14:creationId xmlns:p14="http://schemas.microsoft.com/office/powerpoint/2010/main" val="18704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529" y="1634669"/>
            <a:ext cx="4402137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471166" y="5557838"/>
            <a:ext cx="7777163" cy="338137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7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/>
              <a:t>démarche Lean </a:t>
            </a:r>
            <a:r>
              <a:rPr lang="fr-FR" altLang="fr-FR" sz="1600" dirty="0">
                <a:sym typeface="Wingdings" pitchFamily="2" charset="2"/>
              </a:rPr>
              <a:t>  </a:t>
            </a:r>
            <a:r>
              <a:rPr lang="fr-FR" altLang="fr-FR" sz="1600" dirty="0"/>
              <a:t>amélioration de la productivité de 30% à effectif constant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18" y="1967938"/>
            <a:ext cx="4215901" cy="292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006156" y="402971"/>
            <a:ext cx="7697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mtClean="0"/>
              <a:t>LE LEAN MANUFACTURING……  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6287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" name="Group 149"/>
          <p:cNvGrpSpPr>
            <a:grpSpLocks/>
          </p:cNvGrpSpPr>
          <p:nvPr/>
        </p:nvGrpSpPr>
        <p:grpSpPr bwMode="auto">
          <a:xfrm>
            <a:off x="6140958" y="2049399"/>
            <a:ext cx="1612900" cy="1476375"/>
            <a:chOff x="270" y="1433"/>
            <a:chExt cx="1552" cy="1375"/>
          </a:xfrm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364" y="1433"/>
              <a:ext cx="1267" cy="732"/>
              <a:chOff x="3076" y="2096"/>
              <a:chExt cx="1017" cy="612"/>
            </a:xfrm>
          </p:grpSpPr>
          <p:sp>
            <p:nvSpPr>
              <p:cNvPr id="15" name="Rectangle 5"/>
              <p:cNvSpPr>
                <a:spLocks noChangeArrowheads="1"/>
              </p:cNvSpPr>
              <p:nvPr/>
            </p:nvSpPr>
            <p:spPr bwMode="auto">
              <a:xfrm>
                <a:off x="3079" y="2096"/>
                <a:ext cx="1014" cy="612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53882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grpSp>
            <p:nvGrpSpPr>
              <p:cNvPr id="16" name="Group 6"/>
              <p:cNvGrpSpPr>
                <a:grpSpLocks/>
              </p:cNvGrpSpPr>
              <p:nvPr/>
            </p:nvGrpSpPr>
            <p:grpSpPr bwMode="auto">
              <a:xfrm>
                <a:off x="3144" y="2184"/>
                <a:ext cx="903" cy="474"/>
                <a:chOff x="3144" y="2184"/>
                <a:chExt cx="1053" cy="474"/>
              </a:xfrm>
            </p:grpSpPr>
            <p:sp>
              <p:nvSpPr>
                <p:cNvPr id="17" name="Rectangle 7"/>
                <p:cNvSpPr>
                  <a:spLocks noChangeArrowheads="1"/>
                </p:cNvSpPr>
                <p:nvPr/>
              </p:nvSpPr>
              <p:spPr bwMode="auto">
                <a:xfrm>
                  <a:off x="3144" y="2356"/>
                  <a:ext cx="138" cy="119"/>
                </a:xfrm>
                <a:prstGeom prst="rect">
                  <a:avLst/>
                </a:prstGeom>
                <a:solidFill>
                  <a:srgbClr val="66FF3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  <p:cxnSp>
              <p:nvCxnSpPr>
                <p:cNvPr id="18" name="AutoShape 8"/>
                <p:cNvCxnSpPr>
                  <a:cxnSpLocks noChangeShapeType="1"/>
                  <a:stCxn id="17" idx="3"/>
                  <a:endCxn id="19" idx="1"/>
                </p:cNvCxnSpPr>
                <p:nvPr/>
              </p:nvCxnSpPr>
              <p:spPr bwMode="auto">
                <a:xfrm flipV="1">
                  <a:off x="3282" y="2243"/>
                  <a:ext cx="146" cy="17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" name="Rectangle 9"/>
                <p:cNvSpPr>
                  <a:spLocks noChangeArrowheads="1"/>
                </p:cNvSpPr>
                <p:nvPr/>
              </p:nvSpPr>
              <p:spPr bwMode="auto">
                <a:xfrm>
                  <a:off x="3428" y="2184"/>
                  <a:ext cx="137" cy="118"/>
                </a:xfrm>
                <a:prstGeom prst="rect">
                  <a:avLst/>
                </a:prstGeom>
                <a:solidFill>
                  <a:srgbClr val="FFFF99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  <p:cxnSp>
              <p:nvCxnSpPr>
                <p:cNvPr id="20" name="AutoShape 10"/>
                <p:cNvCxnSpPr>
                  <a:cxnSpLocks noChangeShapeType="1"/>
                  <a:stCxn id="19" idx="3"/>
                  <a:endCxn id="21" idx="1"/>
                </p:cNvCxnSpPr>
                <p:nvPr/>
              </p:nvCxnSpPr>
              <p:spPr bwMode="auto">
                <a:xfrm>
                  <a:off x="3565" y="2243"/>
                  <a:ext cx="117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" name="Rectangle 11"/>
                <p:cNvSpPr>
                  <a:spLocks noChangeArrowheads="1"/>
                </p:cNvSpPr>
                <p:nvPr/>
              </p:nvSpPr>
              <p:spPr bwMode="auto">
                <a:xfrm>
                  <a:off x="3682" y="2184"/>
                  <a:ext cx="137" cy="118"/>
                </a:xfrm>
                <a:prstGeom prst="rect">
                  <a:avLst/>
                </a:prstGeom>
                <a:solidFill>
                  <a:srgbClr val="FF3300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  <p:cxnSp>
              <p:nvCxnSpPr>
                <p:cNvPr id="22" name="AutoShape 12"/>
                <p:cNvCxnSpPr>
                  <a:cxnSpLocks noChangeShapeType="1"/>
                  <a:stCxn id="21" idx="3"/>
                  <a:endCxn id="23" idx="1"/>
                </p:cNvCxnSpPr>
                <p:nvPr/>
              </p:nvCxnSpPr>
              <p:spPr bwMode="auto">
                <a:xfrm>
                  <a:off x="3819" y="2243"/>
                  <a:ext cx="144" cy="16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" name="Rectangle 13"/>
                <p:cNvSpPr>
                  <a:spLocks noChangeArrowheads="1"/>
                </p:cNvSpPr>
                <p:nvPr/>
              </p:nvSpPr>
              <p:spPr bwMode="auto">
                <a:xfrm>
                  <a:off x="3963" y="2344"/>
                  <a:ext cx="138" cy="119"/>
                </a:xfrm>
                <a:prstGeom prst="rect">
                  <a:avLst/>
                </a:prstGeom>
                <a:solidFill>
                  <a:srgbClr val="BBE0E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  <p:cxnSp>
              <p:nvCxnSpPr>
                <p:cNvPr id="24" name="AutoShape 14"/>
                <p:cNvCxnSpPr>
                  <a:cxnSpLocks noChangeShapeType="1"/>
                  <a:stCxn id="23" idx="3"/>
                </p:cNvCxnSpPr>
                <p:nvPr/>
              </p:nvCxnSpPr>
              <p:spPr bwMode="auto">
                <a:xfrm>
                  <a:off x="4101" y="2404"/>
                  <a:ext cx="96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5" name="Rectangle 15"/>
                <p:cNvSpPr>
                  <a:spLocks noChangeArrowheads="1"/>
                </p:cNvSpPr>
                <p:nvPr/>
              </p:nvSpPr>
              <p:spPr bwMode="auto">
                <a:xfrm>
                  <a:off x="3588" y="2541"/>
                  <a:ext cx="138" cy="117"/>
                </a:xfrm>
                <a:prstGeom prst="rect">
                  <a:avLst/>
                </a:prstGeom>
                <a:solidFill>
                  <a:srgbClr val="FFFF99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  <p:cxnSp>
              <p:nvCxnSpPr>
                <p:cNvPr id="26" name="AutoShape 16"/>
                <p:cNvCxnSpPr>
                  <a:cxnSpLocks noChangeShapeType="1"/>
                  <a:stCxn id="17" idx="3"/>
                  <a:endCxn id="25" idx="1"/>
                </p:cNvCxnSpPr>
                <p:nvPr/>
              </p:nvCxnSpPr>
              <p:spPr bwMode="auto">
                <a:xfrm>
                  <a:off x="3282" y="2416"/>
                  <a:ext cx="306" cy="18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7" name="AutoShape 17"/>
                <p:cNvCxnSpPr>
                  <a:cxnSpLocks noChangeShapeType="1"/>
                  <a:stCxn id="25" idx="3"/>
                  <a:endCxn id="23" idx="1"/>
                </p:cNvCxnSpPr>
                <p:nvPr/>
              </p:nvCxnSpPr>
              <p:spPr bwMode="auto">
                <a:xfrm flipV="1">
                  <a:off x="3726" y="2404"/>
                  <a:ext cx="237" cy="196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14" name="Text Box 47"/>
            <p:cNvSpPr txBox="1">
              <a:spLocks noChangeArrowheads="1"/>
            </p:cNvSpPr>
            <p:nvPr/>
          </p:nvSpPr>
          <p:spPr bwMode="auto">
            <a:xfrm>
              <a:off x="270" y="2146"/>
              <a:ext cx="1552" cy="6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fr-FR" altLang="fr-FR" sz="1100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Diagnostic</a:t>
              </a:r>
              <a:r>
                <a:rPr lang="fr-FR" altLang="fr-FR" sz="1100" dirty="0">
                  <a:latin typeface="Arial" pitchFamily="34" charset="0"/>
                  <a:cs typeface="Arial" pitchFamily="34" charset="0"/>
                </a:rPr>
                <a:t/>
              </a:r>
              <a:br>
                <a:rPr lang="fr-FR" altLang="fr-FR" sz="1100" dirty="0">
                  <a:latin typeface="Arial" pitchFamily="34" charset="0"/>
                  <a:cs typeface="Arial" pitchFamily="34" charset="0"/>
                </a:rPr>
              </a:br>
              <a:r>
                <a:rPr lang="fr-FR" altLang="fr-FR" sz="1050" i="1" dirty="0">
                  <a:latin typeface="Arial" pitchFamily="34" charset="0"/>
                  <a:cs typeface="Arial" pitchFamily="34" charset="0"/>
                </a:rPr>
                <a:t>Cartographie des processus</a:t>
              </a:r>
            </a:p>
          </p:txBody>
        </p:sp>
      </p:grpSp>
      <p:sp>
        <p:nvSpPr>
          <p:cNvPr id="28" name="Rectangle 50"/>
          <p:cNvSpPr>
            <a:spLocks noChangeArrowheads="1"/>
          </p:cNvSpPr>
          <p:nvPr/>
        </p:nvSpPr>
        <p:spPr bwMode="auto">
          <a:xfrm>
            <a:off x="2515108" y="1941449"/>
            <a:ext cx="3492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fr-FR" altLang="fr-FR" sz="1600" b="1"/>
              <a:t>Méthodologie</a:t>
            </a:r>
            <a:r>
              <a:rPr lang="fr-FR" altLang="fr-FR" sz="1600"/>
              <a:t> </a:t>
            </a:r>
          </a:p>
          <a:p>
            <a:pPr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fr-FR" altLang="fr-FR" sz="1600"/>
              <a:t>	</a:t>
            </a:r>
            <a:r>
              <a:rPr lang="fr-FR" altLang="fr-FR" sz="1200"/>
              <a:t>Diagnostic de la situation</a:t>
            </a:r>
          </a:p>
          <a:p>
            <a:pPr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fr-FR" altLang="fr-FR" sz="1200"/>
              <a:t>	Analyses plus détaillées</a:t>
            </a:r>
          </a:p>
          <a:p>
            <a:pPr eaLnBrk="1" hangingPunct="1">
              <a:lnSpc>
                <a:spcPct val="130000"/>
              </a:lnSpc>
              <a:buClrTx/>
              <a:buSzTx/>
              <a:buFontTx/>
              <a:buNone/>
            </a:pPr>
            <a:r>
              <a:rPr lang="fr-FR" altLang="fr-FR" sz="1200"/>
              <a:t>	Proposition Plan d’action</a:t>
            </a:r>
            <a:r>
              <a:rPr lang="fr-FR" altLang="fr-FR" sz="1400"/>
              <a:t>.</a:t>
            </a:r>
          </a:p>
        </p:txBody>
      </p:sp>
      <p:grpSp>
        <p:nvGrpSpPr>
          <p:cNvPr id="29" name="Group 151"/>
          <p:cNvGrpSpPr>
            <a:grpSpLocks/>
          </p:cNvGrpSpPr>
          <p:nvPr/>
        </p:nvGrpSpPr>
        <p:grpSpPr bwMode="auto">
          <a:xfrm>
            <a:off x="8447596" y="3962337"/>
            <a:ext cx="1358900" cy="1450975"/>
            <a:chOff x="4361" y="1448"/>
            <a:chExt cx="1183" cy="1034"/>
          </a:xfrm>
        </p:grpSpPr>
        <p:grpSp>
          <p:nvGrpSpPr>
            <p:cNvPr id="30" name="Group 39"/>
            <p:cNvGrpSpPr>
              <a:grpSpLocks/>
            </p:cNvGrpSpPr>
            <p:nvPr/>
          </p:nvGrpSpPr>
          <p:grpSpPr bwMode="auto">
            <a:xfrm>
              <a:off x="4361" y="1448"/>
              <a:ext cx="1183" cy="709"/>
              <a:chOff x="3260" y="2915"/>
              <a:chExt cx="829" cy="598"/>
            </a:xfrm>
          </p:grpSpPr>
          <p:sp>
            <p:nvSpPr>
              <p:cNvPr id="32" name="Rectangle 40"/>
              <p:cNvSpPr>
                <a:spLocks noChangeArrowheads="1"/>
              </p:cNvSpPr>
              <p:nvPr/>
            </p:nvSpPr>
            <p:spPr bwMode="auto">
              <a:xfrm>
                <a:off x="3260" y="2915"/>
                <a:ext cx="829" cy="59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53882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3" name="Rectangle 41"/>
              <p:cNvSpPr>
                <a:spLocks noChangeArrowheads="1"/>
              </p:cNvSpPr>
              <p:nvPr/>
            </p:nvSpPr>
            <p:spPr bwMode="auto">
              <a:xfrm>
                <a:off x="3304" y="2968"/>
                <a:ext cx="326" cy="40"/>
              </a:xfrm>
              <a:prstGeom prst="rect">
                <a:avLst/>
              </a:prstGeom>
              <a:solidFill>
                <a:srgbClr val="FFFF99"/>
              </a:solidFill>
              <a:ln w="63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4" name="Rectangle 42"/>
              <p:cNvSpPr>
                <a:spLocks noChangeArrowheads="1"/>
              </p:cNvSpPr>
              <p:nvPr/>
            </p:nvSpPr>
            <p:spPr bwMode="auto">
              <a:xfrm>
                <a:off x="3434" y="3082"/>
                <a:ext cx="210" cy="40"/>
              </a:xfrm>
              <a:prstGeom prst="rect">
                <a:avLst/>
              </a:prstGeom>
              <a:solidFill>
                <a:srgbClr val="CCFFFF"/>
              </a:solidFill>
              <a:ln w="63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5" name="Rectangle 43"/>
              <p:cNvSpPr>
                <a:spLocks noChangeArrowheads="1"/>
              </p:cNvSpPr>
              <p:nvPr/>
            </p:nvSpPr>
            <p:spPr bwMode="auto">
              <a:xfrm>
                <a:off x="3348" y="3200"/>
                <a:ext cx="378" cy="44"/>
              </a:xfrm>
              <a:prstGeom prst="rect">
                <a:avLst/>
              </a:prstGeom>
              <a:solidFill>
                <a:srgbClr val="FF0535"/>
              </a:solidFill>
              <a:ln w="63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6" name="Rectangle 44"/>
              <p:cNvSpPr>
                <a:spLocks noChangeArrowheads="1"/>
              </p:cNvSpPr>
              <p:nvPr/>
            </p:nvSpPr>
            <p:spPr bwMode="auto">
              <a:xfrm>
                <a:off x="3644" y="3306"/>
                <a:ext cx="246" cy="40"/>
              </a:xfrm>
              <a:prstGeom prst="rect">
                <a:avLst/>
              </a:prstGeom>
              <a:solidFill>
                <a:srgbClr val="00CC66"/>
              </a:solidFill>
              <a:ln w="63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7" name="Rectangle 45"/>
              <p:cNvSpPr>
                <a:spLocks noChangeArrowheads="1"/>
              </p:cNvSpPr>
              <p:nvPr/>
            </p:nvSpPr>
            <p:spPr bwMode="auto">
              <a:xfrm>
                <a:off x="3544" y="3416"/>
                <a:ext cx="480" cy="40"/>
              </a:xfrm>
              <a:prstGeom prst="rect">
                <a:avLst/>
              </a:prstGeom>
              <a:solidFill>
                <a:schemeClr val="accent2"/>
              </a:solidFill>
              <a:ln w="63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sp>
            <p:nvSpPr>
              <p:cNvPr id="38" name="Rectangle 46"/>
              <p:cNvSpPr>
                <a:spLocks noChangeArrowheads="1"/>
              </p:cNvSpPr>
              <p:nvPr/>
            </p:nvSpPr>
            <p:spPr bwMode="auto">
              <a:xfrm>
                <a:off x="3788" y="3084"/>
                <a:ext cx="210" cy="40"/>
              </a:xfrm>
              <a:prstGeom prst="rect">
                <a:avLst/>
              </a:prstGeom>
              <a:solidFill>
                <a:srgbClr val="CCFFFF"/>
              </a:solidFill>
              <a:ln w="6350" algn="ctr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</p:grpSp>
        <p:sp>
          <p:nvSpPr>
            <p:cNvPr id="31" name="Text Box 49"/>
            <p:cNvSpPr txBox="1">
              <a:spLocks noChangeArrowheads="1"/>
            </p:cNvSpPr>
            <p:nvPr/>
          </p:nvSpPr>
          <p:spPr bwMode="auto">
            <a:xfrm>
              <a:off x="4459" y="2215"/>
              <a:ext cx="974" cy="26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altLang="fr-FR" sz="1100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</a:rPr>
                <a:t>Plan d’action</a:t>
              </a:r>
            </a:p>
            <a:p>
              <a:pPr>
                <a:defRPr/>
              </a:pPr>
              <a:r>
                <a:rPr lang="fr-FR" altLang="fr-FR" sz="1050" i="1" dirty="0">
                  <a:latin typeface="Arial" pitchFamily="34" charset="0"/>
                  <a:cs typeface="Arial" pitchFamily="34" charset="0"/>
                </a:rPr>
                <a:t>Analyse des risques</a:t>
              </a:r>
            </a:p>
          </p:txBody>
        </p:sp>
      </p:grpSp>
      <p:grpSp>
        <p:nvGrpSpPr>
          <p:cNvPr id="39" name="Group 219"/>
          <p:cNvGrpSpPr>
            <a:grpSpLocks/>
          </p:cNvGrpSpPr>
          <p:nvPr/>
        </p:nvGrpSpPr>
        <p:grpSpPr bwMode="auto">
          <a:xfrm>
            <a:off x="7804658" y="1979549"/>
            <a:ext cx="1931988" cy="1433513"/>
            <a:chOff x="1800" y="1091"/>
            <a:chExt cx="1827" cy="1094"/>
          </a:xfrm>
        </p:grpSpPr>
        <p:sp>
          <p:nvSpPr>
            <p:cNvPr id="40" name="AutoShape 58"/>
            <p:cNvSpPr>
              <a:spLocks noChangeArrowheads="1"/>
            </p:cNvSpPr>
            <p:nvPr/>
          </p:nvSpPr>
          <p:spPr bwMode="auto">
            <a:xfrm>
              <a:off x="1800" y="1428"/>
              <a:ext cx="324" cy="210"/>
            </a:xfrm>
            <a:prstGeom prst="rightArrow">
              <a:avLst>
                <a:gd name="adj1" fmla="val 50000"/>
                <a:gd name="adj2" fmla="val 38571"/>
              </a:avLst>
            </a:prstGeom>
            <a:solidFill>
              <a:schemeClr val="tx2"/>
            </a:solidFill>
            <a:ln w="635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800"/>
            </a:p>
          </p:txBody>
        </p:sp>
        <p:grpSp>
          <p:nvGrpSpPr>
            <p:cNvPr id="41" name="Group 218"/>
            <p:cNvGrpSpPr>
              <a:grpSpLocks/>
            </p:cNvGrpSpPr>
            <p:nvPr/>
          </p:nvGrpSpPr>
          <p:grpSpPr bwMode="auto">
            <a:xfrm>
              <a:off x="2252" y="1091"/>
              <a:ext cx="1375" cy="1094"/>
              <a:chOff x="2252" y="1091"/>
              <a:chExt cx="1375" cy="1094"/>
            </a:xfrm>
          </p:grpSpPr>
          <p:sp>
            <p:nvSpPr>
              <p:cNvPr id="42" name="Text Box 48"/>
              <p:cNvSpPr txBox="1">
                <a:spLocks noChangeArrowheads="1"/>
              </p:cNvSpPr>
              <p:nvPr/>
            </p:nvSpPr>
            <p:spPr bwMode="auto">
              <a:xfrm>
                <a:off x="2346" y="1831"/>
                <a:ext cx="1054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altLang="fr-FR" sz="1050" dirty="0">
                    <a:solidFill>
                      <a:srgbClr val="FF3300"/>
                    </a:solidFill>
                    <a:latin typeface="Arial" pitchFamily="34" charset="0"/>
                    <a:cs typeface="Arial" pitchFamily="34" charset="0"/>
                  </a:rPr>
                  <a:t>Analyses</a:t>
                </a:r>
              </a:p>
              <a:p>
                <a:pPr>
                  <a:defRPr/>
                </a:pPr>
                <a:r>
                  <a:rPr lang="fr-FR" altLang="fr-FR" sz="1000" i="1" dirty="0">
                    <a:latin typeface="Arial" pitchFamily="34" charset="0"/>
                    <a:cs typeface="Arial" pitchFamily="34" charset="0"/>
                  </a:rPr>
                  <a:t>Méthodes de résolution</a:t>
                </a:r>
                <a:br>
                  <a:rPr lang="fr-FR" altLang="fr-FR" sz="1000" i="1" dirty="0">
                    <a:latin typeface="Arial" pitchFamily="34" charset="0"/>
                    <a:cs typeface="Arial" pitchFamily="34" charset="0"/>
                  </a:rPr>
                </a:br>
                <a:r>
                  <a:rPr lang="fr-FR" altLang="fr-FR" sz="1000" i="1" dirty="0">
                    <a:latin typeface="Arial" pitchFamily="34" charset="0"/>
                    <a:cs typeface="Arial" pitchFamily="34" charset="0"/>
                  </a:rPr>
                  <a:t>de problèmes</a:t>
                </a:r>
              </a:p>
            </p:txBody>
          </p:sp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2252" y="1091"/>
                <a:ext cx="1375" cy="724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solidFill>
                  <a:srgbClr val="808080"/>
                </a:solidFill>
                <a:miter lim="800000"/>
                <a:headEnd/>
                <a:tailEnd/>
              </a:ln>
              <a:effectLst>
                <a:outerShdw dist="53882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800"/>
              </a:p>
            </p:txBody>
          </p:sp>
          <p:grpSp>
            <p:nvGrpSpPr>
              <p:cNvPr id="44" name="Group 20"/>
              <p:cNvGrpSpPr>
                <a:grpSpLocks/>
              </p:cNvGrpSpPr>
              <p:nvPr/>
            </p:nvGrpSpPr>
            <p:grpSpPr bwMode="auto">
              <a:xfrm>
                <a:off x="2746" y="1196"/>
                <a:ext cx="293" cy="294"/>
                <a:chOff x="4296" y="1818"/>
                <a:chExt cx="397" cy="395"/>
              </a:xfrm>
            </p:grpSpPr>
            <p:sp>
              <p:nvSpPr>
                <p:cNvPr id="56" name="Oval 21"/>
                <p:cNvSpPr>
                  <a:spLocks noChangeArrowheads="1"/>
                </p:cNvSpPr>
                <p:nvPr/>
              </p:nvSpPr>
              <p:spPr bwMode="auto">
                <a:xfrm>
                  <a:off x="4296" y="1818"/>
                  <a:ext cx="395" cy="395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57" name="Line 22"/>
                <p:cNvSpPr>
                  <a:spLocks noChangeShapeType="1"/>
                </p:cNvSpPr>
                <p:nvPr/>
              </p:nvSpPr>
              <p:spPr bwMode="auto">
                <a:xfrm>
                  <a:off x="4493" y="1818"/>
                  <a:ext cx="0" cy="39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8" name="Line 23"/>
                <p:cNvSpPr>
                  <a:spLocks noChangeShapeType="1"/>
                </p:cNvSpPr>
                <p:nvPr/>
              </p:nvSpPr>
              <p:spPr bwMode="auto">
                <a:xfrm>
                  <a:off x="4494" y="2018"/>
                  <a:ext cx="118" cy="1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9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4378" y="1855"/>
                  <a:ext cx="114" cy="16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0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4305" y="1954"/>
                  <a:ext cx="188" cy="6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4305" y="2018"/>
                  <a:ext cx="186" cy="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4375" y="2019"/>
                  <a:ext cx="117" cy="1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3" name="Line 28"/>
                <p:cNvSpPr>
                  <a:spLocks noChangeShapeType="1"/>
                </p:cNvSpPr>
                <p:nvPr/>
              </p:nvSpPr>
              <p:spPr bwMode="auto">
                <a:xfrm>
                  <a:off x="4493" y="2017"/>
                  <a:ext cx="188" cy="5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4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4493" y="1957"/>
                  <a:ext cx="189" cy="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5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494" y="1855"/>
                  <a:ext cx="114" cy="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66" name="Freeform 31"/>
                <p:cNvSpPr>
                  <a:spLocks/>
                </p:cNvSpPr>
                <p:nvPr/>
              </p:nvSpPr>
              <p:spPr bwMode="auto">
                <a:xfrm>
                  <a:off x="4491" y="1851"/>
                  <a:ext cx="202" cy="225"/>
                </a:xfrm>
                <a:custGeom>
                  <a:avLst/>
                  <a:gdLst>
                    <a:gd name="T0" fmla="*/ 0 w 204"/>
                    <a:gd name="T1" fmla="*/ 165 h 225"/>
                    <a:gd name="T2" fmla="*/ 42 w 204"/>
                    <a:gd name="T3" fmla="*/ 99 h 225"/>
                    <a:gd name="T4" fmla="*/ 101 w 204"/>
                    <a:gd name="T5" fmla="*/ 0 h 225"/>
                    <a:gd name="T6" fmla="*/ 144 w 204"/>
                    <a:gd name="T7" fmla="*/ 63 h 225"/>
                    <a:gd name="T8" fmla="*/ 154 w 204"/>
                    <a:gd name="T9" fmla="*/ 102 h 225"/>
                    <a:gd name="T10" fmla="*/ 166 w 204"/>
                    <a:gd name="T11" fmla="*/ 162 h 225"/>
                    <a:gd name="T12" fmla="*/ 157 w 204"/>
                    <a:gd name="T13" fmla="*/ 225 h 225"/>
                    <a:gd name="T14" fmla="*/ 0 w 204"/>
                    <a:gd name="T15" fmla="*/ 165 h 2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4"/>
                    <a:gd name="T25" fmla="*/ 0 h 225"/>
                    <a:gd name="T26" fmla="*/ 204 w 204"/>
                    <a:gd name="T27" fmla="*/ 225 h 2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4" h="225">
                      <a:moveTo>
                        <a:pt x="0" y="165"/>
                      </a:moveTo>
                      <a:cubicBezTo>
                        <a:pt x="14" y="144"/>
                        <a:pt x="31" y="121"/>
                        <a:pt x="42" y="99"/>
                      </a:cubicBezTo>
                      <a:lnTo>
                        <a:pt x="120" y="0"/>
                      </a:lnTo>
                      <a:lnTo>
                        <a:pt x="174" y="63"/>
                      </a:lnTo>
                      <a:lnTo>
                        <a:pt x="192" y="102"/>
                      </a:lnTo>
                      <a:lnTo>
                        <a:pt x="204" y="162"/>
                      </a:lnTo>
                      <a:lnTo>
                        <a:pt x="195" y="225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solidFill>
                  <a:srgbClr val="BBE0E3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7" name="Freeform 32"/>
                <p:cNvSpPr>
                  <a:spLocks/>
                </p:cNvSpPr>
                <p:nvPr/>
              </p:nvSpPr>
              <p:spPr bwMode="auto">
                <a:xfrm>
                  <a:off x="4302" y="2013"/>
                  <a:ext cx="189" cy="198"/>
                </a:xfrm>
                <a:custGeom>
                  <a:avLst/>
                  <a:gdLst>
                    <a:gd name="T0" fmla="*/ 189 w 189"/>
                    <a:gd name="T1" fmla="*/ 0 h 198"/>
                    <a:gd name="T2" fmla="*/ 189 w 189"/>
                    <a:gd name="T3" fmla="*/ 198 h 198"/>
                    <a:gd name="T4" fmla="*/ 132 w 189"/>
                    <a:gd name="T5" fmla="*/ 195 h 198"/>
                    <a:gd name="T6" fmla="*/ 78 w 189"/>
                    <a:gd name="T7" fmla="*/ 162 h 198"/>
                    <a:gd name="T8" fmla="*/ 30 w 189"/>
                    <a:gd name="T9" fmla="*/ 114 h 198"/>
                    <a:gd name="T10" fmla="*/ 0 w 189"/>
                    <a:gd name="T11" fmla="*/ 60 h 198"/>
                    <a:gd name="T12" fmla="*/ 189 w 189"/>
                    <a:gd name="T13" fmla="*/ 0 h 1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9"/>
                    <a:gd name="T22" fmla="*/ 0 h 198"/>
                    <a:gd name="T23" fmla="*/ 189 w 189"/>
                    <a:gd name="T24" fmla="*/ 198 h 1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9" h="198">
                      <a:moveTo>
                        <a:pt x="189" y="0"/>
                      </a:moveTo>
                      <a:lnTo>
                        <a:pt x="189" y="198"/>
                      </a:lnTo>
                      <a:lnTo>
                        <a:pt x="132" y="195"/>
                      </a:lnTo>
                      <a:lnTo>
                        <a:pt x="78" y="162"/>
                      </a:lnTo>
                      <a:lnTo>
                        <a:pt x="30" y="114"/>
                      </a:lnTo>
                      <a:lnTo>
                        <a:pt x="0" y="60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68" name="Freeform 33"/>
                <p:cNvSpPr>
                  <a:spLocks/>
                </p:cNvSpPr>
                <p:nvPr/>
              </p:nvSpPr>
              <p:spPr bwMode="auto">
                <a:xfrm>
                  <a:off x="4305" y="1853"/>
                  <a:ext cx="180" cy="163"/>
                </a:xfrm>
                <a:custGeom>
                  <a:avLst/>
                  <a:gdLst>
                    <a:gd name="T0" fmla="*/ 180 w 180"/>
                    <a:gd name="T1" fmla="*/ 163 h 163"/>
                    <a:gd name="T2" fmla="*/ 0 w 180"/>
                    <a:gd name="T3" fmla="*/ 99 h 163"/>
                    <a:gd name="T4" fmla="*/ 18 w 180"/>
                    <a:gd name="T5" fmla="*/ 66 h 163"/>
                    <a:gd name="T6" fmla="*/ 35 w 180"/>
                    <a:gd name="T7" fmla="*/ 34 h 163"/>
                    <a:gd name="T8" fmla="*/ 60 w 180"/>
                    <a:gd name="T9" fmla="*/ 12 h 163"/>
                    <a:gd name="T10" fmla="*/ 71 w 180"/>
                    <a:gd name="T11" fmla="*/ 0 h 163"/>
                    <a:gd name="T12" fmla="*/ 180 w 180"/>
                    <a:gd name="T13" fmla="*/ 163 h 1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0"/>
                    <a:gd name="T22" fmla="*/ 0 h 163"/>
                    <a:gd name="T23" fmla="*/ 180 w 180"/>
                    <a:gd name="T24" fmla="*/ 163 h 1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0" h="163">
                      <a:moveTo>
                        <a:pt x="180" y="163"/>
                      </a:moveTo>
                      <a:lnTo>
                        <a:pt x="0" y="99"/>
                      </a:lnTo>
                      <a:lnTo>
                        <a:pt x="18" y="66"/>
                      </a:lnTo>
                      <a:lnTo>
                        <a:pt x="35" y="34"/>
                      </a:lnTo>
                      <a:lnTo>
                        <a:pt x="60" y="12"/>
                      </a:lnTo>
                      <a:lnTo>
                        <a:pt x="71" y="0"/>
                      </a:lnTo>
                      <a:lnTo>
                        <a:pt x="180" y="163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45" name="Group 34"/>
              <p:cNvGrpSpPr>
                <a:grpSpLocks/>
              </p:cNvGrpSpPr>
              <p:nvPr/>
            </p:nvGrpSpPr>
            <p:grpSpPr bwMode="auto">
              <a:xfrm>
                <a:off x="3142" y="1284"/>
                <a:ext cx="400" cy="378"/>
                <a:chOff x="4112" y="1760"/>
                <a:chExt cx="368" cy="384"/>
              </a:xfrm>
            </p:grpSpPr>
            <p:sp>
              <p:nvSpPr>
                <p:cNvPr id="52" name="Rectangle 35"/>
                <p:cNvSpPr>
                  <a:spLocks noChangeArrowheads="1"/>
                </p:cNvSpPr>
                <p:nvPr/>
              </p:nvSpPr>
              <p:spPr bwMode="auto">
                <a:xfrm>
                  <a:off x="4120" y="1872"/>
                  <a:ext cx="112" cy="272"/>
                </a:xfrm>
                <a:prstGeom prst="rect">
                  <a:avLst/>
                </a:prstGeom>
                <a:solidFill>
                  <a:srgbClr val="BBE0E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53" name="Rectangle 36"/>
                <p:cNvSpPr>
                  <a:spLocks noChangeArrowheads="1"/>
                </p:cNvSpPr>
                <p:nvPr/>
              </p:nvSpPr>
              <p:spPr bwMode="auto">
                <a:xfrm>
                  <a:off x="4240" y="1928"/>
                  <a:ext cx="120" cy="216"/>
                </a:xfrm>
                <a:prstGeom prst="rect">
                  <a:avLst/>
                </a:prstGeom>
                <a:solidFill>
                  <a:srgbClr val="BBE0E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54" name="Rectangle 37"/>
                <p:cNvSpPr>
                  <a:spLocks noChangeArrowheads="1"/>
                </p:cNvSpPr>
                <p:nvPr/>
              </p:nvSpPr>
              <p:spPr bwMode="auto">
                <a:xfrm>
                  <a:off x="4360" y="2040"/>
                  <a:ext cx="120" cy="104"/>
                </a:xfrm>
                <a:prstGeom prst="rect">
                  <a:avLst/>
                </a:prstGeom>
                <a:solidFill>
                  <a:srgbClr val="BBE0E3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fr-FR" altLang="fr-FR" sz="1800"/>
                </a:p>
              </p:txBody>
            </p:sp>
            <p:sp>
              <p:nvSpPr>
                <p:cNvPr id="5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4112" y="176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46" name="Group 140"/>
              <p:cNvGrpSpPr>
                <a:grpSpLocks/>
              </p:cNvGrpSpPr>
              <p:nvPr/>
            </p:nvGrpSpPr>
            <p:grpSpPr bwMode="auto">
              <a:xfrm>
                <a:off x="2336" y="1346"/>
                <a:ext cx="434" cy="317"/>
                <a:chOff x="3894" y="2187"/>
                <a:chExt cx="394" cy="231"/>
              </a:xfrm>
            </p:grpSpPr>
            <p:sp>
              <p:nvSpPr>
                <p:cNvPr id="47" name="Line 141"/>
                <p:cNvSpPr>
                  <a:spLocks noChangeShapeType="1"/>
                </p:cNvSpPr>
                <p:nvPr/>
              </p:nvSpPr>
              <p:spPr bwMode="auto">
                <a:xfrm>
                  <a:off x="3894" y="2418"/>
                  <a:ext cx="39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8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3896" y="2187"/>
                  <a:ext cx="4" cy="2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9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3965" y="2266"/>
                  <a:ext cx="86" cy="76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0" name="Line 144"/>
                <p:cNvSpPr>
                  <a:spLocks noChangeShapeType="1"/>
                </p:cNvSpPr>
                <p:nvPr/>
              </p:nvSpPr>
              <p:spPr bwMode="auto">
                <a:xfrm>
                  <a:off x="4051" y="2270"/>
                  <a:ext cx="91" cy="72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1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4141" y="2279"/>
                  <a:ext cx="77" cy="57"/>
                </a:xfrm>
                <a:prstGeom prst="line">
                  <a:avLst/>
                </a:prstGeom>
                <a:noFill/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69" name="Flèche vers le bas 68"/>
          <p:cNvSpPr/>
          <p:nvPr/>
        </p:nvSpPr>
        <p:spPr>
          <a:xfrm>
            <a:off x="8958771" y="3525774"/>
            <a:ext cx="274637" cy="315913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0" name="Flèche droite 69"/>
          <p:cNvSpPr/>
          <p:nvPr/>
        </p:nvSpPr>
        <p:spPr>
          <a:xfrm rot="10800000">
            <a:off x="7804658" y="4416362"/>
            <a:ext cx="393700" cy="26352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" name="Rectangle 50"/>
          <p:cNvSpPr>
            <a:spLocks noChangeArrowheads="1"/>
          </p:cNvSpPr>
          <p:nvPr/>
        </p:nvSpPr>
        <p:spPr bwMode="auto">
          <a:xfrm>
            <a:off x="5220208" y="3755962"/>
            <a:ext cx="2533650" cy="158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8000" rIns="18000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46138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4125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62113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1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73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5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17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89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lang="fr-FR" altLang="fr-FR" sz="1600" b="1" dirty="0" smtClean="0"/>
              <a:t>Méthodologie</a:t>
            </a:r>
            <a:r>
              <a:rPr lang="fr-FR" altLang="fr-FR" sz="1600" dirty="0" smtClean="0"/>
              <a:t> </a:t>
            </a:r>
          </a:p>
          <a:p>
            <a:pPr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lang="fr-FR" altLang="fr-FR" sz="1200" dirty="0" smtClean="0"/>
              <a:t>     </a:t>
            </a:r>
            <a:r>
              <a:rPr lang="fr-FR" altLang="fr-FR" sz="1050" dirty="0" smtClean="0"/>
              <a:t>Mesure des résultats</a:t>
            </a:r>
          </a:p>
          <a:p>
            <a:pPr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lang="fr-FR" altLang="fr-FR" sz="1050" dirty="0" smtClean="0"/>
              <a:t>     Suivi des Indicateurs</a:t>
            </a:r>
          </a:p>
          <a:p>
            <a:pPr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lang="fr-FR" altLang="fr-FR" sz="1050" dirty="0" smtClean="0"/>
              <a:t>     Vérification résultats du plan  d’actions</a:t>
            </a:r>
          </a:p>
        </p:txBody>
      </p:sp>
      <p:sp>
        <p:nvSpPr>
          <p:cNvPr id="72" name="Rectangle 15"/>
          <p:cNvSpPr txBox="1">
            <a:spLocks noChangeArrowheads="1"/>
          </p:cNvSpPr>
          <p:nvPr/>
        </p:nvSpPr>
        <p:spPr bwMode="auto">
          <a:xfrm>
            <a:off x="3980371" y="5619687"/>
            <a:ext cx="6351587" cy="947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j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j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j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j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defRPr/>
            </a:pPr>
            <a:r>
              <a:rPr lang="fr-FR" altLang="fr-FR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Les notions telles que la circulation d’un flux, le délai d’un processus, les indicateurs de  productivité et de qualité </a:t>
            </a:r>
            <a:br>
              <a:rPr lang="fr-FR" altLang="fr-FR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400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altLang="fr-FR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outils indispensables à la gestion du </a:t>
            </a:r>
            <a:r>
              <a:rPr lang="fr-FR" altLang="fr-FR" sz="14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r-FR" altLang="fr-FR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3" name="Group 284"/>
          <p:cNvGrpSpPr>
            <a:grpSpLocks/>
          </p:cNvGrpSpPr>
          <p:nvPr/>
        </p:nvGrpSpPr>
        <p:grpSpPr bwMode="auto">
          <a:xfrm>
            <a:off x="2375408" y="5352987"/>
            <a:ext cx="1512888" cy="996950"/>
            <a:chOff x="762" y="2687"/>
            <a:chExt cx="1506" cy="1265"/>
          </a:xfrm>
        </p:grpSpPr>
        <p:sp>
          <p:nvSpPr>
            <p:cNvPr id="74" name="AutoShape 275"/>
            <p:cNvSpPr>
              <a:spLocks noChangeArrowheads="1"/>
            </p:cNvSpPr>
            <p:nvPr/>
          </p:nvSpPr>
          <p:spPr bwMode="auto">
            <a:xfrm>
              <a:off x="762" y="3496"/>
              <a:ext cx="1506" cy="456"/>
            </a:xfrm>
            <a:prstGeom prst="octagon">
              <a:avLst>
                <a:gd name="adj" fmla="val 29287"/>
              </a:avLst>
            </a:prstGeom>
            <a:solidFill>
              <a:srgbClr val="FF3300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900" b="1">
                  <a:solidFill>
                    <a:srgbClr val="FFFFFF"/>
                  </a:solidFill>
                </a:rPr>
                <a:t>PRODUCTION </a:t>
              </a:r>
              <a:br>
                <a:rPr lang="fr-FR" altLang="fr-FR" sz="900" b="1">
                  <a:solidFill>
                    <a:srgbClr val="FFFFFF"/>
                  </a:solidFill>
                </a:rPr>
              </a:br>
              <a:r>
                <a:rPr lang="fr-FR" altLang="fr-FR" sz="900" b="1">
                  <a:solidFill>
                    <a:srgbClr val="FFFFFF"/>
                  </a:solidFill>
                </a:rPr>
                <a:t>FONCTION QUALITÉ</a:t>
              </a:r>
            </a:p>
          </p:txBody>
        </p:sp>
        <p:pic>
          <p:nvPicPr>
            <p:cNvPr id="75" name="Picture 28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" y="2687"/>
              <a:ext cx="599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" name="Rectangle 75"/>
          <p:cNvSpPr/>
          <p:nvPr/>
        </p:nvSpPr>
        <p:spPr>
          <a:xfrm>
            <a:off x="2324608" y="1261999"/>
            <a:ext cx="80041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L’efficacité du Lean repose sur une approche</a:t>
            </a:r>
            <a:r>
              <a:rPr lang="fr-FR" altLang="fr-FR" sz="1600" kern="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1600" kern="0" dirty="0">
                <a:latin typeface="Arial" pitchFamily="34" charset="0"/>
                <a:cs typeface="Arial" pitchFamily="34" charset="0"/>
              </a:rPr>
              <a:t>qui consiste à observer, représenter (cartographies), mesurer, analyser, rechercher les causes et agir.</a:t>
            </a: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Flèche droite 76"/>
          <p:cNvSpPr/>
          <p:nvPr/>
        </p:nvSpPr>
        <p:spPr>
          <a:xfrm rot="10800000">
            <a:off x="4570921" y="4422712"/>
            <a:ext cx="393700" cy="26352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78" name="Group 213"/>
          <p:cNvGrpSpPr>
            <a:grpSpLocks/>
          </p:cNvGrpSpPr>
          <p:nvPr/>
        </p:nvGrpSpPr>
        <p:grpSpPr bwMode="auto">
          <a:xfrm>
            <a:off x="2462721" y="4098862"/>
            <a:ext cx="989012" cy="992187"/>
            <a:chOff x="720" y="2778"/>
            <a:chExt cx="1038" cy="1079"/>
          </a:xfrm>
        </p:grpSpPr>
        <p:grpSp>
          <p:nvGrpSpPr>
            <p:cNvPr id="79" name="Group 205"/>
            <p:cNvGrpSpPr>
              <a:grpSpLocks/>
            </p:cNvGrpSpPr>
            <p:nvPr/>
          </p:nvGrpSpPr>
          <p:grpSpPr bwMode="auto">
            <a:xfrm>
              <a:off x="720" y="2961"/>
              <a:ext cx="1020" cy="896"/>
              <a:chOff x="1074" y="2961"/>
              <a:chExt cx="1020" cy="896"/>
            </a:xfrm>
          </p:grpSpPr>
          <p:sp>
            <p:nvSpPr>
              <p:cNvPr id="81" name="Text Box 154"/>
              <p:cNvSpPr txBox="1">
                <a:spLocks noChangeArrowheads="1"/>
              </p:cNvSpPr>
              <p:nvPr/>
            </p:nvSpPr>
            <p:spPr bwMode="auto">
              <a:xfrm>
                <a:off x="1074" y="3455"/>
                <a:ext cx="1020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900"/>
                  <a:t>Résultat d’exploitation</a:t>
                </a:r>
              </a:p>
            </p:txBody>
          </p:sp>
          <p:grpSp>
            <p:nvGrpSpPr>
              <p:cNvPr id="82" name="Group 169"/>
              <p:cNvGrpSpPr>
                <a:grpSpLocks/>
              </p:cNvGrpSpPr>
              <p:nvPr/>
            </p:nvGrpSpPr>
            <p:grpSpPr bwMode="auto">
              <a:xfrm>
                <a:off x="1270" y="2961"/>
                <a:ext cx="633" cy="460"/>
                <a:chOff x="1678" y="1173"/>
                <a:chExt cx="633" cy="460"/>
              </a:xfrm>
            </p:grpSpPr>
            <p:sp>
              <p:nvSpPr>
                <p:cNvPr id="83" name="Line 170"/>
                <p:cNvSpPr>
                  <a:spLocks noChangeShapeType="1"/>
                </p:cNvSpPr>
                <p:nvPr/>
              </p:nvSpPr>
              <p:spPr bwMode="auto">
                <a:xfrm>
                  <a:off x="1685" y="1629"/>
                  <a:ext cx="59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sp>
              <p:nvSpPr>
                <p:cNvPr id="84" name="Line 171"/>
                <p:cNvSpPr>
                  <a:spLocks noChangeShapeType="1"/>
                </p:cNvSpPr>
                <p:nvPr/>
              </p:nvSpPr>
              <p:spPr bwMode="auto">
                <a:xfrm flipH="1" flipV="1">
                  <a:off x="1680" y="1173"/>
                  <a:ext cx="7" cy="45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  <a:ex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fr-FR" sz="1050"/>
                </a:p>
              </p:txBody>
            </p:sp>
            <p:grpSp>
              <p:nvGrpSpPr>
                <p:cNvPr id="85" name="Group 172"/>
                <p:cNvGrpSpPr>
                  <a:grpSpLocks/>
                </p:cNvGrpSpPr>
                <p:nvPr/>
              </p:nvGrpSpPr>
              <p:grpSpPr bwMode="auto">
                <a:xfrm rot="-422561">
                  <a:off x="1713" y="1336"/>
                  <a:ext cx="553" cy="194"/>
                  <a:chOff x="1768" y="1248"/>
                  <a:chExt cx="553" cy="194"/>
                </a:xfrm>
              </p:grpSpPr>
              <p:sp>
                <p:nvSpPr>
                  <p:cNvPr id="86" name="Line 1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9" y="1336"/>
                    <a:ext cx="87" cy="14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fr-FR" sz="1050"/>
                  </a:p>
                </p:txBody>
              </p:sp>
              <p:sp>
                <p:nvSpPr>
                  <p:cNvPr id="87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1922" y="1336"/>
                    <a:ext cx="127" cy="10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fr-FR" sz="1050"/>
                  </a:p>
                </p:txBody>
              </p:sp>
              <p:sp>
                <p:nvSpPr>
                  <p:cNvPr id="88" name="Line 1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43" y="1313"/>
                    <a:ext cx="137" cy="52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fr-FR" sz="1050"/>
                  </a:p>
                </p:txBody>
              </p:sp>
              <p:sp>
                <p:nvSpPr>
                  <p:cNvPr id="89" name="Line 1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0" y="1345"/>
                    <a:ext cx="67" cy="59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fr-FR" sz="1050"/>
                  </a:p>
                </p:txBody>
              </p:sp>
              <p:sp>
                <p:nvSpPr>
                  <p:cNvPr id="90" name="Line 1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5" y="1239"/>
                    <a:ext cx="147" cy="78"/>
                  </a:xfrm>
                  <a:prstGeom prst="line">
                    <a:avLst/>
                  </a:prstGeom>
                  <a:noFill/>
                  <a:ln w="19050">
                    <a:solidFill>
                      <a:srgbClr val="008000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endParaRPr lang="fr-FR" sz="1050"/>
                  </a:p>
                </p:txBody>
              </p:sp>
            </p:grpSp>
          </p:grpSp>
        </p:grpSp>
        <p:sp>
          <p:nvSpPr>
            <p:cNvPr id="80" name="Rectangle 209"/>
            <p:cNvSpPr>
              <a:spLocks noChangeArrowheads="1"/>
            </p:cNvSpPr>
            <p:nvPr/>
          </p:nvSpPr>
          <p:spPr bwMode="auto">
            <a:xfrm>
              <a:off x="762" y="2778"/>
              <a:ext cx="996" cy="1044"/>
            </a:xfrm>
            <a:prstGeom prst="rect">
              <a:avLst/>
            </a:prstGeom>
            <a:noFill/>
            <a:ln w="6350" algn="ctr">
              <a:solidFill>
                <a:schemeClr val="tx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fr-FR" sz="1050"/>
            </a:p>
          </p:txBody>
        </p:sp>
      </p:grpSp>
      <p:grpSp>
        <p:nvGrpSpPr>
          <p:cNvPr id="91" name="Group 215"/>
          <p:cNvGrpSpPr>
            <a:grpSpLocks/>
          </p:cNvGrpSpPr>
          <p:nvPr/>
        </p:nvGrpSpPr>
        <p:grpSpPr bwMode="auto">
          <a:xfrm>
            <a:off x="3562858" y="4098862"/>
            <a:ext cx="865188" cy="960437"/>
            <a:chOff x="2934" y="2790"/>
            <a:chExt cx="996" cy="1044"/>
          </a:xfrm>
        </p:grpSpPr>
        <p:grpSp>
          <p:nvGrpSpPr>
            <p:cNvPr id="92" name="Group 207"/>
            <p:cNvGrpSpPr>
              <a:grpSpLocks/>
            </p:cNvGrpSpPr>
            <p:nvPr/>
          </p:nvGrpSpPr>
          <p:grpSpPr bwMode="auto">
            <a:xfrm>
              <a:off x="2999" y="2841"/>
              <a:ext cx="900" cy="759"/>
              <a:chOff x="3119" y="2841"/>
              <a:chExt cx="900" cy="759"/>
            </a:xfrm>
          </p:grpSpPr>
          <p:sp>
            <p:nvSpPr>
              <p:cNvPr id="94" name="Text Box 156"/>
              <p:cNvSpPr txBox="1">
                <a:spLocks noChangeArrowheads="1"/>
              </p:cNvSpPr>
              <p:nvPr/>
            </p:nvSpPr>
            <p:spPr bwMode="auto">
              <a:xfrm>
                <a:off x="3119" y="3455"/>
                <a:ext cx="900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70000"/>
                  <a:buFont typeface="Wingdings" pitchFamily="2" charset="2"/>
                  <a:buChar char="ü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900"/>
                  <a:t>Satisfaction des clients</a:t>
                </a:r>
              </a:p>
            </p:txBody>
          </p:sp>
          <p:grpSp>
            <p:nvGrpSpPr>
              <p:cNvPr id="95" name="Group 204"/>
              <p:cNvGrpSpPr>
                <a:grpSpLocks/>
              </p:cNvGrpSpPr>
              <p:nvPr/>
            </p:nvGrpSpPr>
            <p:grpSpPr bwMode="auto">
              <a:xfrm>
                <a:off x="3364" y="2841"/>
                <a:ext cx="368" cy="556"/>
                <a:chOff x="3364" y="2836"/>
                <a:chExt cx="368" cy="556"/>
              </a:xfrm>
            </p:grpSpPr>
            <p:grpSp>
              <p:nvGrpSpPr>
                <p:cNvPr id="96" name="Group 187"/>
                <p:cNvGrpSpPr>
                  <a:grpSpLocks/>
                </p:cNvGrpSpPr>
                <p:nvPr/>
              </p:nvGrpSpPr>
              <p:grpSpPr bwMode="auto">
                <a:xfrm>
                  <a:off x="3395" y="3056"/>
                  <a:ext cx="337" cy="336"/>
                  <a:chOff x="3185" y="1783"/>
                  <a:chExt cx="341" cy="341"/>
                </a:xfrm>
              </p:grpSpPr>
              <p:sp>
                <p:nvSpPr>
                  <p:cNvPr id="98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3189" y="1783"/>
                    <a:ext cx="337" cy="343"/>
                  </a:xfrm>
                  <a:prstGeom prst="ellipse">
                    <a:avLst/>
                  </a:prstGeom>
                  <a:solidFill>
                    <a:srgbClr val="FFFF00"/>
                  </a:solidFill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fr-FR" sz="1050"/>
                  </a:p>
                </p:txBody>
              </p:sp>
              <p:grpSp>
                <p:nvGrpSpPr>
                  <p:cNvPr id="99" name="Group 189"/>
                  <p:cNvGrpSpPr>
                    <a:grpSpLocks/>
                  </p:cNvGrpSpPr>
                  <p:nvPr/>
                </p:nvGrpSpPr>
                <p:grpSpPr bwMode="auto">
                  <a:xfrm>
                    <a:off x="3264" y="1864"/>
                    <a:ext cx="47" cy="47"/>
                    <a:chOff x="4074" y="1990"/>
                    <a:chExt cx="31" cy="31"/>
                  </a:xfrm>
                </p:grpSpPr>
                <p:sp>
                  <p:nvSpPr>
                    <p:cNvPr id="10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4077" y="1990"/>
                      <a:ext cx="28" cy="31"/>
                    </a:xfrm>
                    <a:custGeom>
                      <a:avLst/>
                      <a:gdLst>
                        <a:gd name="T0" fmla="*/ 78 w 156"/>
                        <a:gd name="T1" fmla="*/ 156 h 156"/>
                        <a:gd name="T2" fmla="*/ 62 w 156"/>
                        <a:gd name="T3" fmla="*/ 155 h 156"/>
                        <a:gd name="T4" fmla="*/ 48 w 156"/>
                        <a:gd name="T5" fmla="*/ 150 h 156"/>
                        <a:gd name="T6" fmla="*/ 34 w 156"/>
                        <a:gd name="T7" fmla="*/ 142 h 156"/>
                        <a:gd name="T8" fmla="*/ 23 w 156"/>
                        <a:gd name="T9" fmla="*/ 133 h 156"/>
                        <a:gd name="T10" fmla="*/ 14 w 156"/>
                        <a:gd name="T11" fmla="*/ 122 h 156"/>
                        <a:gd name="T12" fmla="*/ 6 w 156"/>
                        <a:gd name="T13" fmla="*/ 108 h 156"/>
                        <a:gd name="T14" fmla="*/ 1 w 156"/>
                        <a:gd name="T15" fmla="*/ 94 h 156"/>
                        <a:gd name="T16" fmla="*/ 0 w 156"/>
                        <a:gd name="T17" fmla="*/ 78 h 156"/>
                        <a:gd name="T18" fmla="*/ 1 w 156"/>
                        <a:gd name="T19" fmla="*/ 62 h 156"/>
                        <a:gd name="T20" fmla="*/ 6 w 156"/>
                        <a:gd name="T21" fmla="*/ 48 h 156"/>
                        <a:gd name="T22" fmla="*/ 14 w 156"/>
                        <a:gd name="T23" fmla="*/ 35 h 156"/>
                        <a:gd name="T24" fmla="*/ 23 w 156"/>
                        <a:gd name="T25" fmla="*/ 23 h 156"/>
                        <a:gd name="T26" fmla="*/ 34 w 156"/>
                        <a:gd name="T27" fmla="*/ 14 h 156"/>
                        <a:gd name="T28" fmla="*/ 48 w 156"/>
                        <a:gd name="T29" fmla="*/ 6 h 156"/>
                        <a:gd name="T30" fmla="*/ 62 w 156"/>
                        <a:gd name="T31" fmla="*/ 1 h 156"/>
                        <a:gd name="T32" fmla="*/ 78 w 156"/>
                        <a:gd name="T33" fmla="*/ 0 h 156"/>
                        <a:gd name="T34" fmla="*/ 94 w 156"/>
                        <a:gd name="T35" fmla="*/ 1 h 156"/>
                        <a:gd name="T36" fmla="*/ 108 w 156"/>
                        <a:gd name="T37" fmla="*/ 6 h 156"/>
                        <a:gd name="T38" fmla="*/ 121 w 156"/>
                        <a:gd name="T39" fmla="*/ 14 h 156"/>
                        <a:gd name="T40" fmla="*/ 133 w 156"/>
                        <a:gd name="T41" fmla="*/ 23 h 156"/>
                        <a:gd name="T42" fmla="*/ 142 w 156"/>
                        <a:gd name="T43" fmla="*/ 35 h 156"/>
                        <a:gd name="T44" fmla="*/ 150 w 156"/>
                        <a:gd name="T45" fmla="*/ 48 h 156"/>
                        <a:gd name="T46" fmla="*/ 155 w 156"/>
                        <a:gd name="T47" fmla="*/ 62 h 156"/>
                        <a:gd name="T48" fmla="*/ 156 w 156"/>
                        <a:gd name="T49" fmla="*/ 78 h 156"/>
                        <a:gd name="T50" fmla="*/ 155 w 156"/>
                        <a:gd name="T51" fmla="*/ 94 h 156"/>
                        <a:gd name="T52" fmla="*/ 150 w 156"/>
                        <a:gd name="T53" fmla="*/ 108 h 156"/>
                        <a:gd name="T54" fmla="*/ 142 w 156"/>
                        <a:gd name="T55" fmla="*/ 122 h 156"/>
                        <a:gd name="T56" fmla="*/ 133 w 156"/>
                        <a:gd name="T57" fmla="*/ 133 h 156"/>
                        <a:gd name="T58" fmla="*/ 121 w 156"/>
                        <a:gd name="T59" fmla="*/ 142 h 156"/>
                        <a:gd name="T60" fmla="*/ 108 w 156"/>
                        <a:gd name="T61" fmla="*/ 150 h 156"/>
                        <a:gd name="T62" fmla="*/ 94 w 156"/>
                        <a:gd name="T63" fmla="*/ 155 h 156"/>
                        <a:gd name="T64" fmla="*/ 78 w 156"/>
                        <a:gd name="T65" fmla="*/ 156 h 1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56" h="156">
                          <a:moveTo>
                            <a:pt x="78" y="156"/>
                          </a:moveTo>
                          <a:lnTo>
                            <a:pt x="62" y="155"/>
                          </a:lnTo>
                          <a:lnTo>
                            <a:pt x="48" y="150"/>
                          </a:lnTo>
                          <a:lnTo>
                            <a:pt x="34" y="142"/>
                          </a:lnTo>
                          <a:lnTo>
                            <a:pt x="23" y="133"/>
                          </a:lnTo>
                          <a:lnTo>
                            <a:pt x="14" y="122"/>
                          </a:lnTo>
                          <a:lnTo>
                            <a:pt x="6" y="108"/>
                          </a:lnTo>
                          <a:lnTo>
                            <a:pt x="1" y="94"/>
                          </a:lnTo>
                          <a:lnTo>
                            <a:pt x="0" y="78"/>
                          </a:lnTo>
                          <a:lnTo>
                            <a:pt x="1" y="62"/>
                          </a:lnTo>
                          <a:lnTo>
                            <a:pt x="6" y="48"/>
                          </a:lnTo>
                          <a:lnTo>
                            <a:pt x="14" y="35"/>
                          </a:lnTo>
                          <a:lnTo>
                            <a:pt x="23" y="23"/>
                          </a:lnTo>
                          <a:lnTo>
                            <a:pt x="34" y="14"/>
                          </a:lnTo>
                          <a:lnTo>
                            <a:pt x="48" y="6"/>
                          </a:lnTo>
                          <a:lnTo>
                            <a:pt x="62" y="1"/>
                          </a:lnTo>
                          <a:lnTo>
                            <a:pt x="78" y="0"/>
                          </a:lnTo>
                          <a:lnTo>
                            <a:pt x="94" y="1"/>
                          </a:lnTo>
                          <a:lnTo>
                            <a:pt x="108" y="6"/>
                          </a:lnTo>
                          <a:lnTo>
                            <a:pt x="121" y="14"/>
                          </a:lnTo>
                          <a:lnTo>
                            <a:pt x="133" y="23"/>
                          </a:lnTo>
                          <a:lnTo>
                            <a:pt x="142" y="35"/>
                          </a:lnTo>
                          <a:lnTo>
                            <a:pt x="150" y="48"/>
                          </a:lnTo>
                          <a:lnTo>
                            <a:pt x="155" y="62"/>
                          </a:lnTo>
                          <a:lnTo>
                            <a:pt x="156" y="78"/>
                          </a:lnTo>
                          <a:lnTo>
                            <a:pt x="155" y="94"/>
                          </a:lnTo>
                          <a:lnTo>
                            <a:pt x="150" y="108"/>
                          </a:lnTo>
                          <a:lnTo>
                            <a:pt x="142" y="122"/>
                          </a:lnTo>
                          <a:lnTo>
                            <a:pt x="133" y="133"/>
                          </a:lnTo>
                          <a:lnTo>
                            <a:pt x="121" y="142"/>
                          </a:lnTo>
                          <a:lnTo>
                            <a:pt x="108" y="150"/>
                          </a:lnTo>
                          <a:lnTo>
                            <a:pt x="94" y="155"/>
                          </a:lnTo>
                          <a:lnTo>
                            <a:pt x="78" y="15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 sz="1050"/>
                    </a:p>
                  </p:txBody>
                </p:sp>
                <p:sp>
                  <p:nvSpPr>
                    <p:cNvPr id="10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4077" y="1990"/>
                      <a:ext cx="28" cy="31"/>
                    </a:xfrm>
                    <a:custGeom>
                      <a:avLst/>
                      <a:gdLst>
                        <a:gd name="T0" fmla="*/ 78 w 156"/>
                        <a:gd name="T1" fmla="*/ 156 h 156"/>
                        <a:gd name="T2" fmla="*/ 62 w 156"/>
                        <a:gd name="T3" fmla="*/ 155 h 156"/>
                        <a:gd name="T4" fmla="*/ 48 w 156"/>
                        <a:gd name="T5" fmla="*/ 150 h 156"/>
                        <a:gd name="T6" fmla="*/ 34 w 156"/>
                        <a:gd name="T7" fmla="*/ 142 h 156"/>
                        <a:gd name="T8" fmla="*/ 23 w 156"/>
                        <a:gd name="T9" fmla="*/ 133 h 156"/>
                        <a:gd name="T10" fmla="*/ 14 w 156"/>
                        <a:gd name="T11" fmla="*/ 122 h 156"/>
                        <a:gd name="T12" fmla="*/ 6 w 156"/>
                        <a:gd name="T13" fmla="*/ 108 h 156"/>
                        <a:gd name="T14" fmla="*/ 1 w 156"/>
                        <a:gd name="T15" fmla="*/ 94 h 156"/>
                        <a:gd name="T16" fmla="*/ 0 w 156"/>
                        <a:gd name="T17" fmla="*/ 78 h 156"/>
                        <a:gd name="T18" fmla="*/ 1 w 156"/>
                        <a:gd name="T19" fmla="*/ 62 h 156"/>
                        <a:gd name="T20" fmla="*/ 6 w 156"/>
                        <a:gd name="T21" fmla="*/ 48 h 156"/>
                        <a:gd name="T22" fmla="*/ 14 w 156"/>
                        <a:gd name="T23" fmla="*/ 35 h 156"/>
                        <a:gd name="T24" fmla="*/ 23 w 156"/>
                        <a:gd name="T25" fmla="*/ 23 h 156"/>
                        <a:gd name="T26" fmla="*/ 34 w 156"/>
                        <a:gd name="T27" fmla="*/ 14 h 156"/>
                        <a:gd name="T28" fmla="*/ 48 w 156"/>
                        <a:gd name="T29" fmla="*/ 6 h 156"/>
                        <a:gd name="T30" fmla="*/ 62 w 156"/>
                        <a:gd name="T31" fmla="*/ 1 h 156"/>
                        <a:gd name="T32" fmla="*/ 78 w 156"/>
                        <a:gd name="T33" fmla="*/ 0 h 156"/>
                        <a:gd name="T34" fmla="*/ 94 w 156"/>
                        <a:gd name="T35" fmla="*/ 1 h 156"/>
                        <a:gd name="T36" fmla="*/ 108 w 156"/>
                        <a:gd name="T37" fmla="*/ 6 h 156"/>
                        <a:gd name="T38" fmla="*/ 121 w 156"/>
                        <a:gd name="T39" fmla="*/ 14 h 156"/>
                        <a:gd name="T40" fmla="*/ 133 w 156"/>
                        <a:gd name="T41" fmla="*/ 23 h 156"/>
                        <a:gd name="T42" fmla="*/ 142 w 156"/>
                        <a:gd name="T43" fmla="*/ 35 h 156"/>
                        <a:gd name="T44" fmla="*/ 150 w 156"/>
                        <a:gd name="T45" fmla="*/ 48 h 156"/>
                        <a:gd name="T46" fmla="*/ 155 w 156"/>
                        <a:gd name="T47" fmla="*/ 62 h 156"/>
                        <a:gd name="T48" fmla="*/ 156 w 156"/>
                        <a:gd name="T49" fmla="*/ 78 h 156"/>
                        <a:gd name="T50" fmla="*/ 155 w 156"/>
                        <a:gd name="T51" fmla="*/ 94 h 156"/>
                        <a:gd name="T52" fmla="*/ 150 w 156"/>
                        <a:gd name="T53" fmla="*/ 108 h 156"/>
                        <a:gd name="T54" fmla="*/ 142 w 156"/>
                        <a:gd name="T55" fmla="*/ 122 h 156"/>
                        <a:gd name="T56" fmla="*/ 133 w 156"/>
                        <a:gd name="T57" fmla="*/ 133 h 156"/>
                        <a:gd name="T58" fmla="*/ 121 w 156"/>
                        <a:gd name="T59" fmla="*/ 142 h 156"/>
                        <a:gd name="T60" fmla="*/ 108 w 156"/>
                        <a:gd name="T61" fmla="*/ 150 h 156"/>
                        <a:gd name="T62" fmla="*/ 94 w 156"/>
                        <a:gd name="T63" fmla="*/ 155 h 156"/>
                        <a:gd name="T64" fmla="*/ 78 w 156"/>
                        <a:gd name="T65" fmla="*/ 156 h 1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56" h="156">
                          <a:moveTo>
                            <a:pt x="78" y="156"/>
                          </a:moveTo>
                          <a:lnTo>
                            <a:pt x="62" y="155"/>
                          </a:lnTo>
                          <a:lnTo>
                            <a:pt x="48" y="150"/>
                          </a:lnTo>
                          <a:lnTo>
                            <a:pt x="34" y="142"/>
                          </a:lnTo>
                          <a:lnTo>
                            <a:pt x="23" y="133"/>
                          </a:lnTo>
                          <a:lnTo>
                            <a:pt x="14" y="122"/>
                          </a:lnTo>
                          <a:lnTo>
                            <a:pt x="6" y="108"/>
                          </a:lnTo>
                          <a:lnTo>
                            <a:pt x="1" y="94"/>
                          </a:lnTo>
                          <a:lnTo>
                            <a:pt x="0" y="78"/>
                          </a:lnTo>
                          <a:lnTo>
                            <a:pt x="1" y="62"/>
                          </a:lnTo>
                          <a:lnTo>
                            <a:pt x="6" y="48"/>
                          </a:lnTo>
                          <a:lnTo>
                            <a:pt x="14" y="35"/>
                          </a:lnTo>
                          <a:lnTo>
                            <a:pt x="23" y="23"/>
                          </a:lnTo>
                          <a:lnTo>
                            <a:pt x="34" y="14"/>
                          </a:lnTo>
                          <a:lnTo>
                            <a:pt x="48" y="6"/>
                          </a:lnTo>
                          <a:lnTo>
                            <a:pt x="62" y="1"/>
                          </a:lnTo>
                          <a:lnTo>
                            <a:pt x="78" y="0"/>
                          </a:lnTo>
                          <a:lnTo>
                            <a:pt x="94" y="1"/>
                          </a:lnTo>
                          <a:lnTo>
                            <a:pt x="108" y="6"/>
                          </a:lnTo>
                          <a:lnTo>
                            <a:pt x="121" y="14"/>
                          </a:lnTo>
                          <a:lnTo>
                            <a:pt x="133" y="23"/>
                          </a:lnTo>
                          <a:lnTo>
                            <a:pt x="142" y="35"/>
                          </a:lnTo>
                          <a:lnTo>
                            <a:pt x="150" y="48"/>
                          </a:lnTo>
                          <a:lnTo>
                            <a:pt x="155" y="62"/>
                          </a:lnTo>
                          <a:lnTo>
                            <a:pt x="156" y="78"/>
                          </a:lnTo>
                          <a:lnTo>
                            <a:pt x="155" y="94"/>
                          </a:lnTo>
                          <a:lnTo>
                            <a:pt x="150" y="108"/>
                          </a:lnTo>
                          <a:lnTo>
                            <a:pt x="142" y="122"/>
                          </a:lnTo>
                          <a:lnTo>
                            <a:pt x="133" y="133"/>
                          </a:lnTo>
                          <a:lnTo>
                            <a:pt x="121" y="142"/>
                          </a:lnTo>
                          <a:lnTo>
                            <a:pt x="108" y="150"/>
                          </a:lnTo>
                          <a:lnTo>
                            <a:pt x="94" y="155"/>
                          </a:lnTo>
                          <a:lnTo>
                            <a:pt x="78" y="156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 sz="1050"/>
                    </a:p>
                  </p:txBody>
                </p:sp>
                <p:sp>
                  <p:nvSpPr>
                    <p:cNvPr id="11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4077" y="1990"/>
                      <a:ext cx="28" cy="31"/>
                    </a:xfrm>
                    <a:custGeom>
                      <a:avLst/>
                      <a:gdLst>
                        <a:gd name="T0" fmla="*/ 78 w 156"/>
                        <a:gd name="T1" fmla="*/ 78 h 156"/>
                        <a:gd name="T2" fmla="*/ 144 w 156"/>
                        <a:gd name="T3" fmla="*/ 38 h 156"/>
                        <a:gd name="T4" fmla="*/ 150 w 156"/>
                        <a:gd name="T5" fmla="*/ 47 h 156"/>
                        <a:gd name="T6" fmla="*/ 153 w 156"/>
                        <a:gd name="T7" fmla="*/ 57 h 156"/>
                        <a:gd name="T8" fmla="*/ 155 w 156"/>
                        <a:gd name="T9" fmla="*/ 68 h 156"/>
                        <a:gd name="T10" fmla="*/ 156 w 156"/>
                        <a:gd name="T11" fmla="*/ 78 h 156"/>
                        <a:gd name="T12" fmla="*/ 155 w 156"/>
                        <a:gd name="T13" fmla="*/ 94 h 156"/>
                        <a:gd name="T14" fmla="*/ 150 w 156"/>
                        <a:gd name="T15" fmla="*/ 108 h 156"/>
                        <a:gd name="T16" fmla="*/ 142 w 156"/>
                        <a:gd name="T17" fmla="*/ 122 h 156"/>
                        <a:gd name="T18" fmla="*/ 133 w 156"/>
                        <a:gd name="T19" fmla="*/ 133 h 156"/>
                        <a:gd name="T20" fmla="*/ 121 w 156"/>
                        <a:gd name="T21" fmla="*/ 142 h 156"/>
                        <a:gd name="T22" fmla="*/ 108 w 156"/>
                        <a:gd name="T23" fmla="*/ 150 h 156"/>
                        <a:gd name="T24" fmla="*/ 94 w 156"/>
                        <a:gd name="T25" fmla="*/ 155 h 156"/>
                        <a:gd name="T26" fmla="*/ 78 w 156"/>
                        <a:gd name="T27" fmla="*/ 156 h 156"/>
                        <a:gd name="T28" fmla="*/ 62 w 156"/>
                        <a:gd name="T29" fmla="*/ 155 h 156"/>
                        <a:gd name="T30" fmla="*/ 48 w 156"/>
                        <a:gd name="T31" fmla="*/ 150 h 156"/>
                        <a:gd name="T32" fmla="*/ 34 w 156"/>
                        <a:gd name="T33" fmla="*/ 142 h 156"/>
                        <a:gd name="T34" fmla="*/ 23 w 156"/>
                        <a:gd name="T35" fmla="*/ 133 h 156"/>
                        <a:gd name="T36" fmla="*/ 14 w 156"/>
                        <a:gd name="T37" fmla="*/ 122 h 156"/>
                        <a:gd name="T38" fmla="*/ 6 w 156"/>
                        <a:gd name="T39" fmla="*/ 108 h 156"/>
                        <a:gd name="T40" fmla="*/ 1 w 156"/>
                        <a:gd name="T41" fmla="*/ 94 h 156"/>
                        <a:gd name="T42" fmla="*/ 0 w 156"/>
                        <a:gd name="T43" fmla="*/ 78 h 156"/>
                        <a:gd name="T44" fmla="*/ 1 w 156"/>
                        <a:gd name="T45" fmla="*/ 62 h 156"/>
                        <a:gd name="T46" fmla="*/ 6 w 156"/>
                        <a:gd name="T47" fmla="*/ 48 h 156"/>
                        <a:gd name="T48" fmla="*/ 14 w 156"/>
                        <a:gd name="T49" fmla="*/ 35 h 156"/>
                        <a:gd name="T50" fmla="*/ 23 w 156"/>
                        <a:gd name="T51" fmla="*/ 23 h 156"/>
                        <a:gd name="T52" fmla="*/ 34 w 156"/>
                        <a:gd name="T53" fmla="*/ 14 h 156"/>
                        <a:gd name="T54" fmla="*/ 48 w 156"/>
                        <a:gd name="T55" fmla="*/ 6 h 156"/>
                        <a:gd name="T56" fmla="*/ 62 w 156"/>
                        <a:gd name="T57" fmla="*/ 1 h 156"/>
                        <a:gd name="T58" fmla="*/ 78 w 156"/>
                        <a:gd name="T59" fmla="*/ 0 h 156"/>
                        <a:gd name="T60" fmla="*/ 79 w 156"/>
                        <a:gd name="T61" fmla="*/ 0 h 156"/>
                        <a:gd name="T62" fmla="*/ 80 w 156"/>
                        <a:gd name="T63" fmla="*/ 0 h 156"/>
                        <a:gd name="T64" fmla="*/ 82 w 156"/>
                        <a:gd name="T65" fmla="*/ 0 h 156"/>
                        <a:gd name="T66" fmla="*/ 84 w 156"/>
                        <a:gd name="T67" fmla="*/ 0 h 156"/>
                        <a:gd name="T68" fmla="*/ 78 w 156"/>
                        <a:gd name="T69" fmla="*/ 78 h 1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56" h="156">
                          <a:moveTo>
                            <a:pt x="78" y="78"/>
                          </a:moveTo>
                          <a:lnTo>
                            <a:pt x="144" y="38"/>
                          </a:lnTo>
                          <a:lnTo>
                            <a:pt x="150" y="47"/>
                          </a:lnTo>
                          <a:lnTo>
                            <a:pt x="153" y="57"/>
                          </a:lnTo>
                          <a:lnTo>
                            <a:pt x="155" y="68"/>
                          </a:lnTo>
                          <a:lnTo>
                            <a:pt x="156" y="78"/>
                          </a:lnTo>
                          <a:lnTo>
                            <a:pt x="155" y="94"/>
                          </a:lnTo>
                          <a:lnTo>
                            <a:pt x="150" y="108"/>
                          </a:lnTo>
                          <a:lnTo>
                            <a:pt x="142" y="122"/>
                          </a:lnTo>
                          <a:lnTo>
                            <a:pt x="133" y="133"/>
                          </a:lnTo>
                          <a:lnTo>
                            <a:pt x="121" y="142"/>
                          </a:lnTo>
                          <a:lnTo>
                            <a:pt x="108" y="150"/>
                          </a:lnTo>
                          <a:lnTo>
                            <a:pt x="94" y="155"/>
                          </a:lnTo>
                          <a:lnTo>
                            <a:pt x="78" y="156"/>
                          </a:lnTo>
                          <a:lnTo>
                            <a:pt x="62" y="155"/>
                          </a:lnTo>
                          <a:lnTo>
                            <a:pt x="48" y="150"/>
                          </a:lnTo>
                          <a:lnTo>
                            <a:pt x="34" y="142"/>
                          </a:lnTo>
                          <a:lnTo>
                            <a:pt x="23" y="133"/>
                          </a:lnTo>
                          <a:lnTo>
                            <a:pt x="14" y="122"/>
                          </a:lnTo>
                          <a:lnTo>
                            <a:pt x="6" y="108"/>
                          </a:lnTo>
                          <a:lnTo>
                            <a:pt x="1" y="94"/>
                          </a:lnTo>
                          <a:lnTo>
                            <a:pt x="0" y="78"/>
                          </a:lnTo>
                          <a:lnTo>
                            <a:pt x="1" y="62"/>
                          </a:lnTo>
                          <a:lnTo>
                            <a:pt x="6" y="48"/>
                          </a:lnTo>
                          <a:lnTo>
                            <a:pt x="14" y="35"/>
                          </a:lnTo>
                          <a:lnTo>
                            <a:pt x="23" y="23"/>
                          </a:lnTo>
                          <a:lnTo>
                            <a:pt x="34" y="14"/>
                          </a:lnTo>
                          <a:lnTo>
                            <a:pt x="48" y="6"/>
                          </a:lnTo>
                          <a:lnTo>
                            <a:pt x="62" y="1"/>
                          </a:lnTo>
                          <a:lnTo>
                            <a:pt x="78" y="0"/>
                          </a:lnTo>
                          <a:lnTo>
                            <a:pt x="79" y="0"/>
                          </a:lnTo>
                          <a:lnTo>
                            <a:pt x="80" y="0"/>
                          </a:lnTo>
                          <a:lnTo>
                            <a:pt x="82" y="0"/>
                          </a:lnTo>
                          <a:lnTo>
                            <a:pt x="84" y="0"/>
                          </a:lnTo>
                          <a:lnTo>
                            <a:pt x="78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 sz="1050"/>
                    </a:p>
                  </p:txBody>
                </p:sp>
                <p:sp>
                  <p:nvSpPr>
                    <p:cNvPr id="111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4077" y="1990"/>
                      <a:ext cx="28" cy="31"/>
                    </a:xfrm>
                    <a:custGeom>
                      <a:avLst/>
                      <a:gdLst>
                        <a:gd name="T0" fmla="*/ 78 w 156"/>
                        <a:gd name="T1" fmla="*/ 78 h 156"/>
                        <a:gd name="T2" fmla="*/ 144 w 156"/>
                        <a:gd name="T3" fmla="*/ 38 h 156"/>
                        <a:gd name="T4" fmla="*/ 150 w 156"/>
                        <a:gd name="T5" fmla="*/ 47 h 156"/>
                        <a:gd name="T6" fmla="*/ 153 w 156"/>
                        <a:gd name="T7" fmla="*/ 57 h 156"/>
                        <a:gd name="T8" fmla="*/ 155 w 156"/>
                        <a:gd name="T9" fmla="*/ 68 h 156"/>
                        <a:gd name="T10" fmla="*/ 156 w 156"/>
                        <a:gd name="T11" fmla="*/ 78 h 156"/>
                        <a:gd name="T12" fmla="*/ 155 w 156"/>
                        <a:gd name="T13" fmla="*/ 94 h 156"/>
                        <a:gd name="T14" fmla="*/ 150 w 156"/>
                        <a:gd name="T15" fmla="*/ 108 h 156"/>
                        <a:gd name="T16" fmla="*/ 142 w 156"/>
                        <a:gd name="T17" fmla="*/ 122 h 156"/>
                        <a:gd name="T18" fmla="*/ 133 w 156"/>
                        <a:gd name="T19" fmla="*/ 133 h 156"/>
                        <a:gd name="T20" fmla="*/ 121 w 156"/>
                        <a:gd name="T21" fmla="*/ 142 h 156"/>
                        <a:gd name="T22" fmla="*/ 108 w 156"/>
                        <a:gd name="T23" fmla="*/ 150 h 156"/>
                        <a:gd name="T24" fmla="*/ 94 w 156"/>
                        <a:gd name="T25" fmla="*/ 155 h 156"/>
                        <a:gd name="T26" fmla="*/ 78 w 156"/>
                        <a:gd name="T27" fmla="*/ 156 h 156"/>
                        <a:gd name="T28" fmla="*/ 62 w 156"/>
                        <a:gd name="T29" fmla="*/ 155 h 156"/>
                        <a:gd name="T30" fmla="*/ 48 w 156"/>
                        <a:gd name="T31" fmla="*/ 150 h 156"/>
                        <a:gd name="T32" fmla="*/ 34 w 156"/>
                        <a:gd name="T33" fmla="*/ 142 h 156"/>
                        <a:gd name="T34" fmla="*/ 23 w 156"/>
                        <a:gd name="T35" fmla="*/ 133 h 156"/>
                        <a:gd name="T36" fmla="*/ 14 w 156"/>
                        <a:gd name="T37" fmla="*/ 122 h 156"/>
                        <a:gd name="T38" fmla="*/ 6 w 156"/>
                        <a:gd name="T39" fmla="*/ 108 h 156"/>
                        <a:gd name="T40" fmla="*/ 1 w 156"/>
                        <a:gd name="T41" fmla="*/ 94 h 156"/>
                        <a:gd name="T42" fmla="*/ 0 w 156"/>
                        <a:gd name="T43" fmla="*/ 78 h 156"/>
                        <a:gd name="T44" fmla="*/ 1 w 156"/>
                        <a:gd name="T45" fmla="*/ 62 h 156"/>
                        <a:gd name="T46" fmla="*/ 6 w 156"/>
                        <a:gd name="T47" fmla="*/ 48 h 156"/>
                        <a:gd name="T48" fmla="*/ 14 w 156"/>
                        <a:gd name="T49" fmla="*/ 35 h 156"/>
                        <a:gd name="T50" fmla="*/ 23 w 156"/>
                        <a:gd name="T51" fmla="*/ 23 h 156"/>
                        <a:gd name="T52" fmla="*/ 34 w 156"/>
                        <a:gd name="T53" fmla="*/ 14 h 156"/>
                        <a:gd name="T54" fmla="*/ 48 w 156"/>
                        <a:gd name="T55" fmla="*/ 6 h 156"/>
                        <a:gd name="T56" fmla="*/ 62 w 156"/>
                        <a:gd name="T57" fmla="*/ 1 h 156"/>
                        <a:gd name="T58" fmla="*/ 78 w 156"/>
                        <a:gd name="T59" fmla="*/ 0 h 156"/>
                        <a:gd name="T60" fmla="*/ 79 w 156"/>
                        <a:gd name="T61" fmla="*/ 0 h 156"/>
                        <a:gd name="T62" fmla="*/ 80 w 156"/>
                        <a:gd name="T63" fmla="*/ 0 h 156"/>
                        <a:gd name="T64" fmla="*/ 82 w 156"/>
                        <a:gd name="T65" fmla="*/ 0 h 156"/>
                        <a:gd name="T66" fmla="*/ 84 w 156"/>
                        <a:gd name="T67" fmla="*/ 0 h 156"/>
                        <a:gd name="T68" fmla="*/ 78 w 156"/>
                        <a:gd name="T69" fmla="*/ 78 h 1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56" h="156">
                          <a:moveTo>
                            <a:pt x="78" y="78"/>
                          </a:moveTo>
                          <a:lnTo>
                            <a:pt x="144" y="38"/>
                          </a:lnTo>
                          <a:lnTo>
                            <a:pt x="150" y="47"/>
                          </a:lnTo>
                          <a:lnTo>
                            <a:pt x="153" y="57"/>
                          </a:lnTo>
                          <a:lnTo>
                            <a:pt x="155" y="68"/>
                          </a:lnTo>
                          <a:lnTo>
                            <a:pt x="156" y="78"/>
                          </a:lnTo>
                          <a:lnTo>
                            <a:pt x="155" y="94"/>
                          </a:lnTo>
                          <a:lnTo>
                            <a:pt x="150" y="108"/>
                          </a:lnTo>
                          <a:lnTo>
                            <a:pt x="142" y="122"/>
                          </a:lnTo>
                          <a:lnTo>
                            <a:pt x="133" y="133"/>
                          </a:lnTo>
                          <a:lnTo>
                            <a:pt x="121" y="142"/>
                          </a:lnTo>
                          <a:lnTo>
                            <a:pt x="108" y="150"/>
                          </a:lnTo>
                          <a:lnTo>
                            <a:pt x="94" y="155"/>
                          </a:lnTo>
                          <a:lnTo>
                            <a:pt x="78" y="156"/>
                          </a:lnTo>
                          <a:lnTo>
                            <a:pt x="62" y="155"/>
                          </a:lnTo>
                          <a:lnTo>
                            <a:pt x="48" y="150"/>
                          </a:lnTo>
                          <a:lnTo>
                            <a:pt x="34" y="142"/>
                          </a:lnTo>
                          <a:lnTo>
                            <a:pt x="23" y="133"/>
                          </a:lnTo>
                          <a:lnTo>
                            <a:pt x="14" y="122"/>
                          </a:lnTo>
                          <a:lnTo>
                            <a:pt x="6" y="108"/>
                          </a:lnTo>
                          <a:lnTo>
                            <a:pt x="1" y="94"/>
                          </a:lnTo>
                          <a:lnTo>
                            <a:pt x="0" y="78"/>
                          </a:lnTo>
                          <a:lnTo>
                            <a:pt x="1" y="62"/>
                          </a:lnTo>
                          <a:lnTo>
                            <a:pt x="6" y="48"/>
                          </a:lnTo>
                          <a:lnTo>
                            <a:pt x="14" y="35"/>
                          </a:lnTo>
                          <a:lnTo>
                            <a:pt x="23" y="23"/>
                          </a:lnTo>
                          <a:lnTo>
                            <a:pt x="34" y="14"/>
                          </a:lnTo>
                          <a:lnTo>
                            <a:pt x="48" y="6"/>
                          </a:lnTo>
                          <a:lnTo>
                            <a:pt x="62" y="1"/>
                          </a:lnTo>
                          <a:lnTo>
                            <a:pt x="78" y="0"/>
                          </a:lnTo>
                          <a:lnTo>
                            <a:pt x="79" y="0"/>
                          </a:lnTo>
                          <a:lnTo>
                            <a:pt x="80" y="0"/>
                          </a:lnTo>
                          <a:lnTo>
                            <a:pt x="82" y="0"/>
                          </a:lnTo>
                          <a:lnTo>
                            <a:pt x="84" y="0"/>
                          </a:lnTo>
                          <a:lnTo>
                            <a:pt x="78" y="78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 sz="1050"/>
                    </a:p>
                  </p:txBody>
                </p:sp>
              </p:grpSp>
              <p:grpSp>
                <p:nvGrpSpPr>
                  <p:cNvPr id="100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3251" y="1964"/>
                    <a:ext cx="216" cy="83"/>
                    <a:chOff x="2998" y="2085"/>
                    <a:chExt cx="240" cy="83"/>
                  </a:xfrm>
                </p:grpSpPr>
                <p:sp>
                  <p:nvSpPr>
                    <p:cNvPr id="106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999" y="2091"/>
                      <a:ext cx="123" cy="75"/>
                    </a:xfrm>
                    <a:custGeom>
                      <a:avLst/>
                      <a:gdLst>
                        <a:gd name="T0" fmla="*/ 0 w 124"/>
                        <a:gd name="T1" fmla="*/ 0 h 82"/>
                        <a:gd name="T2" fmla="*/ 7 w 124"/>
                        <a:gd name="T3" fmla="*/ 21 h 82"/>
                        <a:gd name="T4" fmla="*/ 28 w 124"/>
                        <a:gd name="T5" fmla="*/ 46 h 82"/>
                        <a:gd name="T6" fmla="*/ 55 w 124"/>
                        <a:gd name="T7" fmla="*/ 66 h 82"/>
                        <a:gd name="T8" fmla="*/ 82 w 124"/>
                        <a:gd name="T9" fmla="*/ 78 h 82"/>
                        <a:gd name="T10" fmla="*/ 100 w 124"/>
                        <a:gd name="T11" fmla="*/ 81 h 82"/>
                        <a:gd name="T12" fmla="*/ 124 w 124"/>
                        <a:gd name="T13" fmla="*/ 82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4" h="82">
                          <a:moveTo>
                            <a:pt x="0" y="0"/>
                          </a:moveTo>
                          <a:cubicBezTo>
                            <a:pt x="1" y="6"/>
                            <a:pt x="2" y="13"/>
                            <a:pt x="7" y="21"/>
                          </a:cubicBezTo>
                          <a:cubicBezTo>
                            <a:pt x="12" y="29"/>
                            <a:pt x="20" y="39"/>
                            <a:pt x="28" y="46"/>
                          </a:cubicBezTo>
                          <a:cubicBezTo>
                            <a:pt x="36" y="53"/>
                            <a:pt x="46" y="61"/>
                            <a:pt x="55" y="66"/>
                          </a:cubicBezTo>
                          <a:cubicBezTo>
                            <a:pt x="64" y="71"/>
                            <a:pt x="75" y="76"/>
                            <a:pt x="82" y="78"/>
                          </a:cubicBezTo>
                          <a:cubicBezTo>
                            <a:pt x="89" y="80"/>
                            <a:pt x="93" y="80"/>
                            <a:pt x="100" y="81"/>
                          </a:cubicBezTo>
                          <a:cubicBezTo>
                            <a:pt x="107" y="82"/>
                            <a:pt x="119" y="82"/>
                            <a:pt x="124" y="82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r-FR" sz="1050"/>
                    </a:p>
                  </p:txBody>
                </p:sp>
                <p:sp>
                  <p:nvSpPr>
                    <p:cNvPr id="107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3119" y="2091"/>
                      <a:ext cx="119" cy="81"/>
                    </a:xfrm>
                    <a:custGeom>
                      <a:avLst/>
                      <a:gdLst>
                        <a:gd name="T0" fmla="*/ 124 w 124"/>
                        <a:gd name="T1" fmla="*/ 0 h 83"/>
                        <a:gd name="T2" fmla="*/ 117 w 124"/>
                        <a:gd name="T3" fmla="*/ 21 h 83"/>
                        <a:gd name="T4" fmla="*/ 96 w 124"/>
                        <a:gd name="T5" fmla="*/ 46 h 83"/>
                        <a:gd name="T6" fmla="*/ 69 w 124"/>
                        <a:gd name="T7" fmla="*/ 66 h 83"/>
                        <a:gd name="T8" fmla="*/ 42 w 124"/>
                        <a:gd name="T9" fmla="*/ 78 h 83"/>
                        <a:gd name="T10" fmla="*/ 24 w 124"/>
                        <a:gd name="T11" fmla="*/ 81 h 83"/>
                        <a:gd name="T12" fmla="*/ 0 w 124"/>
                        <a:gd name="T13" fmla="*/ 83 h 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4" h="83">
                          <a:moveTo>
                            <a:pt x="124" y="0"/>
                          </a:moveTo>
                          <a:cubicBezTo>
                            <a:pt x="123" y="6"/>
                            <a:pt x="122" y="13"/>
                            <a:pt x="117" y="21"/>
                          </a:cubicBezTo>
                          <a:cubicBezTo>
                            <a:pt x="112" y="29"/>
                            <a:pt x="104" y="39"/>
                            <a:pt x="96" y="46"/>
                          </a:cubicBezTo>
                          <a:cubicBezTo>
                            <a:pt x="88" y="53"/>
                            <a:pt x="78" y="61"/>
                            <a:pt x="69" y="66"/>
                          </a:cubicBezTo>
                          <a:cubicBezTo>
                            <a:pt x="60" y="71"/>
                            <a:pt x="49" y="76"/>
                            <a:pt x="42" y="78"/>
                          </a:cubicBezTo>
                          <a:cubicBezTo>
                            <a:pt x="35" y="80"/>
                            <a:pt x="31" y="80"/>
                            <a:pt x="24" y="81"/>
                          </a:cubicBezTo>
                          <a:cubicBezTo>
                            <a:pt x="17" y="82"/>
                            <a:pt x="5" y="83"/>
                            <a:pt x="0" y="83"/>
                          </a:cubicBezTo>
                        </a:path>
                      </a:pathLst>
                    </a:custGeom>
                    <a:noFill/>
                    <a:ln w="1905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fr-FR" sz="1050"/>
                    </a:p>
                  </p:txBody>
                </p:sp>
              </p:grpSp>
              <p:grpSp>
                <p:nvGrpSpPr>
                  <p:cNvPr id="101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3390" y="1862"/>
                    <a:ext cx="47" cy="47"/>
                    <a:chOff x="4074" y="1990"/>
                    <a:chExt cx="31" cy="31"/>
                  </a:xfrm>
                </p:grpSpPr>
                <p:sp>
                  <p:nvSpPr>
                    <p:cNvPr id="102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4077" y="1990"/>
                      <a:ext cx="28" cy="31"/>
                    </a:xfrm>
                    <a:custGeom>
                      <a:avLst/>
                      <a:gdLst>
                        <a:gd name="T0" fmla="*/ 78 w 156"/>
                        <a:gd name="T1" fmla="*/ 156 h 156"/>
                        <a:gd name="T2" fmla="*/ 62 w 156"/>
                        <a:gd name="T3" fmla="*/ 155 h 156"/>
                        <a:gd name="T4" fmla="*/ 48 w 156"/>
                        <a:gd name="T5" fmla="*/ 150 h 156"/>
                        <a:gd name="T6" fmla="*/ 34 w 156"/>
                        <a:gd name="T7" fmla="*/ 142 h 156"/>
                        <a:gd name="T8" fmla="*/ 23 w 156"/>
                        <a:gd name="T9" fmla="*/ 133 h 156"/>
                        <a:gd name="T10" fmla="*/ 14 w 156"/>
                        <a:gd name="T11" fmla="*/ 122 h 156"/>
                        <a:gd name="T12" fmla="*/ 6 w 156"/>
                        <a:gd name="T13" fmla="*/ 108 h 156"/>
                        <a:gd name="T14" fmla="*/ 1 w 156"/>
                        <a:gd name="T15" fmla="*/ 94 h 156"/>
                        <a:gd name="T16" fmla="*/ 0 w 156"/>
                        <a:gd name="T17" fmla="*/ 78 h 156"/>
                        <a:gd name="T18" fmla="*/ 1 w 156"/>
                        <a:gd name="T19" fmla="*/ 62 h 156"/>
                        <a:gd name="T20" fmla="*/ 6 w 156"/>
                        <a:gd name="T21" fmla="*/ 48 h 156"/>
                        <a:gd name="T22" fmla="*/ 14 w 156"/>
                        <a:gd name="T23" fmla="*/ 35 h 156"/>
                        <a:gd name="T24" fmla="*/ 23 w 156"/>
                        <a:gd name="T25" fmla="*/ 23 h 156"/>
                        <a:gd name="T26" fmla="*/ 34 w 156"/>
                        <a:gd name="T27" fmla="*/ 14 h 156"/>
                        <a:gd name="T28" fmla="*/ 48 w 156"/>
                        <a:gd name="T29" fmla="*/ 6 h 156"/>
                        <a:gd name="T30" fmla="*/ 62 w 156"/>
                        <a:gd name="T31" fmla="*/ 1 h 156"/>
                        <a:gd name="T32" fmla="*/ 78 w 156"/>
                        <a:gd name="T33" fmla="*/ 0 h 156"/>
                        <a:gd name="T34" fmla="*/ 94 w 156"/>
                        <a:gd name="T35" fmla="*/ 1 h 156"/>
                        <a:gd name="T36" fmla="*/ 108 w 156"/>
                        <a:gd name="T37" fmla="*/ 6 h 156"/>
                        <a:gd name="T38" fmla="*/ 121 w 156"/>
                        <a:gd name="T39" fmla="*/ 14 h 156"/>
                        <a:gd name="T40" fmla="*/ 133 w 156"/>
                        <a:gd name="T41" fmla="*/ 23 h 156"/>
                        <a:gd name="T42" fmla="*/ 142 w 156"/>
                        <a:gd name="T43" fmla="*/ 35 h 156"/>
                        <a:gd name="T44" fmla="*/ 150 w 156"/>
                        <a:gd name="T45" fmla="*/ 48 h 156"/>
                        <a:gd name="T46" fmla="*/ 155 w 156"/>
                        <a:gd name="T47" fmla="*/ 62 h 156"/>
                        <a:gd name="T48" fmla="*/ 156 w 156"/>
                        <a:gd name="T49" fmla="*/ 78 h 156"/>
                        <a:gd name="T50" fmla="*/ 155 w 156"/>
                        <a:gd name="T51" fmla="*/ 94 h 156"/>
                        <a:gd name="T52" fmla="*/ 150 w 156"/>
                        <a:gd name="T53" fmla="*/ 108 h 156"/>
                        <a:gd name="T54" fmla="*/ 142 w 156"/>
                        <a:gd name="T55" fmla="*/ 122 h 156"/>
                        <a:gd name="T56" fmla="*/ 133 w 156"/>
                        <a:gd name="T57" fmla="*/ 133 h 156"/>
                        <a:gd name="T58" fmla="*/ 121 w 156"/>
                        <a:gd name="T59" fmla="*/ 142 h 156"/>
                        <a:gd name="T60" fmla="*/ 108 w 156"/>
                        <a:gd name="T61" fmla="*/ 150 h 156"/>
                        <a:gd name="T62" fmla="*/ 94 w 156"/>
                        <a:gd name="T63" fmla="*/ 155 h 156"/>
                        <a:gd name="T64" fmla="*/ 78 w 156"/>
                        <a:gd name="T65" fmla="*/ 156 h 1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56" h="156">
                          <a:moveTo>
                            <a:pt x="78" y="156"/>
                          </a:moveTo>
                          <a:lnTo>
                            <a:pt x="62" y="155"/>
                          </a:lnTo>
                          <a:lnTo>
                            <a:pt x="48" y="150"/>
                          </a:lnTo>
                          <a:lnTo>
                            <a:pt x="34" y="142"/>
                          </a:lnTo>
                          <a:lnTo>
                            <a:pt x="23" y="133"/>
                          </a:lnTo>
                          <a:lnTo>
                            <a:pt x="14" y="122"/>
                          </a:lnTo>
                          <a:lnTo>
                            <a:pt x="6" y="108"/>
                          </a:lnTo>
                          <a:lnTo>
                            <a:pt x="1" y="94"/>
                          </a:lnTo>
                          <a:lnTo>
                            <a:pt x="0" y="78"/>
                          </a:lnTo>
                          <a:lnTo>
                            <a:pt x="1" y="62"/>
                          </a:lnTo>
                          <a:lnTo>
                            <a:pt x="6" y="48"/>
                          </a:lnTo>
                          <a:lnTo>
                            <a:pt x="14" y="35"/>
                          </a:lnTo>
                          <a:lnTo>
                            <a:pt x="23" y="23"/>
                          </a:lnTo>
                          <a:lnTo>
                            <a:pt x="34" y="14"/>
                          </a:lnTo>
                          <a:lnTo>
                            <a:pt x="48" y="6"/>
                          </a:lnTo>
                          <a:lnTo>
                            <a:pt x="62" y="1"/>
                          </a:lnTo>
                          <a:lnTo>
                            <a:pt x="78" y="0"/>
                          </a:lnTo>
                          <a:lnTo>
                            <a:pt x="94" y="1"/>
                          </a:lnTo>
                          <a:lnTo>
                            <a:pt x="108" y="6"/>
                          </a:lnTo>
                          <a:lnTo>
                            <a:pt x="121" y="14"/>
                          </a:lnTo>
                          <a:lnTo>
                            <a:pt x="133" y="23"/>
                          </a:lnTo>
                          <a:lnTo>
                            <a:pt x="142" y="35"/>
                          </a:lnTo>
                          <a:lnTo>
                            <a:pt x="150" y="48"/>
                          </a:lnTo>
                          <a:lnTo>
                            <a:pt x="155" y="62"/>
                          </a:lnTo>
                          <a:lnTo>
                            <a:pt x="156" y="78"/>
                          </a:lnTo>
                          <a:lnTo>
                            <a:pt x="155" y="94"/>
                          </a:lnTo>
                          <a:lnTo>
                            <a:pt x="150" y="108"/>
                          </a:lnTo>
                          <a:lnTo>
                            <a:pt x="142" y="122"/>
                          </a:lnTo>
                          <a:lnTo>
                            <a:pt x="133" y="133"/>
                          </a:lnTo>
                          <a:lnTo>
                            <a:pt x="121" y="142"/>
                          </a:lnTo>
                          <a:lnTo>
                            <a:pt x="108" y="150"/>
                          </a:lnTo>
                          <a:lnTo>
                            <a:pt x="94" y="155"/>
                          </a:lnTo>
                          <a:lnTo>
                            <a:pt x="78" y="15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 sz="1050"/>
                    </a:p>
                  </p:txBody>
                </p:sp>
                <p:sp>
                  <p:nvSpPr>
                    <p:cNvPr id="103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4077" y="1990"/>
                      <a:ext cx="28" cy="31"/>
                    </a:xfrm>
                    <a:custGeom>
                      <a:avLst/>
                      <a:gdLst>
                        <a:gd name="T0" fmla="*/ 78 w 156"/>
                        <a:gd name="T1" fmla="*/ 156 h 156"/>
                        <a:gd name="T2" fmla="*/ 62 w 156"/>
                        <a:gd name="T3" fmla="*/ 155 h 156"/>
                        <a:gd name="T4" fmla="*/ 48 w 156"/>
                        <a:gd name="T5" fmla="*/ 150 h 156"/>
                        <a:gd name="T6" fmla="*/ 34 w 156"/>
                        <a:gd name="T7" fmla="*/ 142 h 156"/>
                        <a:gd name="T8" fmla="*/ 23 w 156"/>
                        <a:gd name="T9" fmla="*/ 133 h 156"/>
                        <a:gd name="T10" fmla="*/ 14 w 156"/>
                        <a:gd name="T11" fmla="*/ 122 h 156"/>
                        <a:gd name="T12" fmla="*/ 6 w 156"/>
                        <a:gd name="T13" fmla="*/ 108 h 156"/>
                        <a:gd name="T14" fmla="*/ 1 w 156"/>
                        <a:gd name="T15" fmla="*/ 94 h 156"/>
                        <a:gd name="T16" fmla="*/ 0 w 156"/>
                        <a:gd name="T17" fmla="*/ 78 h 156"/>
                        <a:gd name="T18" fmla="*/ 1 w 156"/>
                        <a:gd name="T19" fmla="*/ 62 h 156"/>
                        <a:gd name="T20" fmla="*/ 6 w 156"/>
                        <a:gd name="T21" fmla="*/ 48 h 156"/>
                        <a:gd name="T22" fmla="*/ 14 w 156"/>
                        <a:gd name="T23" fmla="*/ 35 h 156"/>
                        <a:gd name="T24" fmla="*/ 23 w 156"/>
                        <a:gd name="T25" fmla="*/ 23 h 156"/>
                        <a:gd name="T26" fmla="*/ 34 w 156"/>
                        <a:gd name="T27" fmla="*/ 14 h 156"/>
                        <a:gd name="T28" fmla="*/ 48 w 156"/>
                        <a:gd name="T29" fmla="*/ 6 h 156"/>
                        <a:gd name="T30" fmla="*/ 62 w 156"/>
                        <a:gd name="T31" fmla="*/ 1 h 156"/>
                        <a:gd name="T32" fmla="*/ 78 w 156"/>
                        <a:gd name="T33" fmla="*/ 0 h 156"/>
                        <a:gd name="T34" fmla="*/ 94 w 156"/>
                        <a:gd name="T35" fmla="*/ 1 h 156"/>
                        <a:gd name="T36" fmla="*/ 108 w 156"/>
                        <a:gd name="T37" fmla="*/ 6 h 156"/>
                        <a:gd name="T38" fmla="*/ 121 w 156"/>
                        <a:gd name="T39" fmla="*/ 14 h 156"/>
                        <a:gd name="T40" fmla="*/ 133 w 156"/>
                        <a:gd name="T41" fmla="*/ 23 h 156"/>
                        <a:gd name="T42" fmla="*/ 142 w 156"/>
                        <a:gd name="T43" fmla="*/ 35 h 156"/>
                        <a:gd name="T44" fmla="*/ 150 w 156"/>
                        <a:gd name="T45" fmla="*/ 48 h 156"/>
                        <a:gd name="T46" fmla="*/ 155 w 156"/>
                        <a:gd name="T47" fmla="*/ 62 h 156"/>
                        <a:gd name="T48" fmla="*/ 156 w 156"/>
                        <a:gd name="T49" fmla="*/ 78 h 156"/>
                        <a:gd name="T50" fmla="*/ 155 w 156"/>
                        <a:gd name="T51" fmla="*/ 94 h 156"/>
                        <a:gd name="T52" fmla="*/ 150 w 156"/>
                        <a:gd name="T53" fmla="*/ 108 h 156"/>
                        <a:gd name="T54" fmla="*/ 142 w 156"/>
                        <a:gd name="T55" fmla="*/ 122 h 156"/>
                        <a:gd name="T56" fmla="*/ 133 w 156"/>
                        <a:gd name="T57" fmla="*/ 133 h 156"/>
                        <a:gd name="T58" fmla="*/ 121 w 156"/>
                        <a:gd name="T59" fmla="*/ 142 h 156"/>
                        <a:gd name="T60" fmla="*/ 108 w 156"/>
                        <a:gd name="T61" fmla="*/ 150 h 156"/>
                        <a:gd name="T62" fmla="*/ 94 w 156"/>
                        <a:gd name="T63" fmla="*/ 155 h 156"/>
                        <a:gd name="T64" fmla="*/ 78 w 156"/>
                        <a:gd name="T65" fmla="*/ 156 h 1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156" h="156">
                          <a:moveTo>
                            <a:pt x="78" y="156"/>
                          </a:moveTo>
                          <a:lnTo>
                            <a:pt x="62" y="155"/>
                          </a:lnTo>
                          <a:lnTo>
                            <a:pt x="48" y="150"/>
                          </a:lnTo>
                          <a:lnTo>
                            <a:pt x="34" y="142"/>
                          </a:lnTo>
                          <a:lnTo>
                            <a:pt x="23" y="133"/>
                          </a:lnTo>
                          <a:lnTo>
                            <a:pt x="14" y="122"/>
                          </a:lnTo>
                          <a:lnTo>
                            <a:pt x="6" y="108"/>
                          </a:lnTo>
                          <a:lnTo>
                            <a:pt x="1" y="94"/>
                          </a:lnTo>
                          <a:lnTo>
                            <a:pt x="0" y="78"/>
                          </a:lnTo>
                          <a:lnTo>
                            <a:pt x="1" y="62"/>
                          </a:lnTo>
                          <a:lnTo>
                            <a:pt x="6" y="48"/>
                          </a:lnTo>
                          <a:lnTo>
                            <a:pt x="14" y="35"/>
                          </a:lnTo>
                          <a:lnTo>
                            <a:pt x="23" y="23"/>
                          </a:lnTo>
                          <a:lnTo>
                            <a:pt x="34" y="14"/>
                          </a:lnTo>
                          <a:lnTo>
                            <a:pt x="48" y="6"/>
                          </a:lnTo>
                          <a:lnTo>
                            <a:pt x="62" y="1"/>
                          </a:lnTo>
                          <a:lnTo>
                            <a:pt x="78" y="0"/>
                          </a:lnTo>
                          <a:lnTo>
                            <a:pt x="94" y="1"/>
                          </a:lnTo>
                          <a:lnTo>
                            <a:pt x="108" y="6"/>
                          </a:lnTo>
                          <a:lnTo>
                            <a:pt x="121" y="14"/>
                          </a:lnTo>
                          <a:lnTo>
                            <a:pt x="133" y="23"/>
                          </a:lnTo>
                          <a:lnTo>
                            <a:pt x="142" y="35"/>
                          </a:lnTo>
                          <a:lnTo>
                            <a:pt x="150" y="48"/>
                          </a:lnTo>
                          <a:lnTo>
                            <a:pt x="155" y="62"/>
                          </a:lnTo>
                          <a:lnTo>
                            <a:pt x="156" y="78"/>
                          </a:lnTo>
                          <a:lnTo>
                            <a:pt x="155" y="94"/>
                          </a:lnTo>
                          <a:lnTo>
                            <a:pt x="150" y="108"/>
                          </a:lnTo>
                          <a:lnTo>
                            <a:pt x="142" y="122"/>
                          </a:lnTo>
                          <a:lnTo>
                            <a:pt x="133" y="133"/>
                          </a:lnTo>
                          <a:lnTo>
                            <a:pt x="121" y="142"/>
                          </a:lnTo>
                          <a:lnTo>
                            <a:pt x="108" y="150"/>
                          </a:lnTo>
                          <a:lnTo>
                            <a:pt x="94" y="155"/>
                          </a:lnTo>
                          <a:lnTo>
                            <a:pt x="78" y="156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 sz="1050"/>
                    </a:p>
                  </p:txBody>
                </p:sp>
                <p:sp>
                  <p:nvSpPr>
                    <p:cNvPr id="104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4077" y="1990"/>
                      <a:ext cx="28" cy="31"/>
                    </a:xfrm>
                    <a:custGeom>
                      <a:avLst/>
                      <a:gdLst>
                        <a:gd name="T0" fmla="*/ 78 w 156"/>
                        <a:gd name="T1" fmla="*/ 78 h 156"/>
                        <a:gd name="T2" fmla="*/ 144 w 156"/>
                        <a:gd name="T3" fmla="*/ 38 h 156"/>
                        <a:gd name="T4" fmla="*/ 150 w 156"/>
                        <a:gd name="T5" fmla="*/ 47 h 156"/>
                        <a:gd name="T6" fmla="*/ 153 w 156"/>
                        <a:gd name="T7" fmla="*/ 57 h 156"/>
                        <a:gd name="T8" fmla="*/ 155 w 156"/>
                        <a:gd name="T9" fmla="*/ 68 h 156"/>
                        <a:gd name="T10" fmla="*/ 156 w 156"/>
                        <a:gd name="T11" fmla="*/ 78 h 156"/>
                        <a:gd name="T12" fmla="*/ 155 w 156"/>
                        <a:gd name="T13" fmla="*/ 94 h 156"/>
                        <a:gd name="T14" fmla="*/ 150 w 156"/>
                        <a:gd name="T15" fmla="*/ 108 h 156"/>
                        <a:gd name="T16" fmla="*/ 142 w 156"/>
                        <a:gd name="T17" fmla="*/ 122 h 156"/>
                        <a:gd name="T18" fmla="*/ 133 w 156"/>
                        <a:gd name="T19" fmla="*/ 133 h 156"/>
                        <a:gd name="T20" fmla="*/ 121 w 156"/>
                        <a:gd name="T21" fmla="*/ 142 h 156"/>
                        <a:gd name="T22" fmla="*/ 108 w 156"/>
                        <a:gd name="T23" fmla="*/ 150 h 156"/>
                        <a:gd name="T24" fmla="*/ 94 w 156"/>
                        <a:gd name="T25" fmla="*/ 155 h 156"/>
                        <a:gd name="T26" fmla="*/ 78 w 156"/>
                        <a:gd name="T27" fmla="*/ 156 h 156"/>
                        <a:gd name="T28" fmla="*/ 62 w 156"/>
                        <a:gd name="T29" fmla="*/ 155 h 156"/>
                        <a:gd name="T30" fmla="*/ 48 w 156"/>
                        <a:gd name="T31" fmla="*/ 150 h 156"/>
                        <a:gd name="T32" fmla="*/ 34 w 156"/>
                        <a:gd name="T33" fmla="*/ 142 h 156"/>
                        <a:gd name="T34" fmla="*/ 23 w 156"/>
                        <a:gd name="T35" fmla="*/ 133 h 156"/>
                        <a:gd name="T36" fmla="*/ 14 w 156"/>
                        <a:gd name="T37" fmla="*/ 122 h 156"/>
                        <a:gd name="T38" fmla="*/ 6 w 156"/>
                        <a:gd name="T39" fmla="*/ 108 h 156"/>
                        <a:gd name="T40" fmla="*/ 1 w 156"/>
                        <a:gd name="T41" fmla="*/ 94 h 156"/>
                        <a:gd name="T42" fmla="*/ 0 w 156"/>
                        <a:gd name="T43" fmla="*/ 78 h 156"/>
                        <a:gd name="T44" fmla="*/ 1 w 156"/>
                        <a:gd name="T45" fmla="*/ 62 h 156"/>
                        <a:gd name="T46" fmla="*/ 6 w 156"/>
                        <a:gd name="T47" fmla="*/ 48 h 156"/>
                        <a:gd name="T48" fmla="*/ 14 w 156"/>
                        <a:gd name="T49" fmla="*/ 35 h 156"/>
                        <a:gd name="T50" fmla="*/ 23 w 156"/>
                        <a:gd name="T51" fmla="*/ 23 h 156"/>
                        <a:gd name="T52" fmla="*/ 34 w 156"/>
                        <a:gd name="T53" fmla="*/ 14 h 156"/>
                        <a:gd name="T54" fmla="*/ 48 w 156"/>
                        <a:gd name="T55" fmla="*/ 6 h 156"/>
                        <a:gd name="T56" fmla="*/ 62 w 156"/>
                        <a:gd name="T57" fmla="*/ 1 h 156"/>
                        <a:gd name="T58" fmla="*/ 78 w 156"/>
                        <a:gd name="T59" fmla="*/ 0 h 156"/>
                        <a:gd name="T60" fmla="*/ 79 w 156"/>
                        <a:gd name="T61" fmla="*/ 0 h 156"/>
                        <a:gd name="T62" fmla="*/ 80 w 156"/>
                        <a:gd name="T63" fmla="*/ 0 h 156"/>
                        <a:gd name="T64" fmla="*/ 82 w 156"/>
                        <a:gd name="T65" fmla="*/ 0 h 156"/>
                        <a:gd name="T66" fmla="*/ 84 w 156"/>
                        <a:gd name="T67" fmla="*/ 0 h 156"/>
                        <a:gd name="T68" fmla="*/ 78 w 156"/>
                        <a:gd name="T69" fmla="*/ 78 h 1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56" h="156">
                          <a:moveTo>
                            <a:pt x="78" y="78"/>
                          </a:moveTo>
                          <a:lnTo>
                            <a:pt x="144" y="38"/>
                          </a:lnTo>
                          <a:lnTo>
                            <a:pt x="150" y="47"/>
                          </a:lnTo>
                          <a:lnTo>
                            <a:pt x="153" y="57"/>
                          </a:lnTo>
                          <a:lnTo>
                            <a:pt x="155" y="68"/>
                          </a:lnTo>
                          <a:lnTo>
                            <a:pt x="156" y="78"/>
                          </a:lnTo>
                          <a:lnTo>
                            <a:pt x="155" y="94"/>
                          </a:lnTo>
                          <a:lnTo>
                            <a:pt x="150" y="108"/>
                          </a:lnTo>
                          <a:lnTo>
                            <a:pt x="142" y="122"/>
                          </a:lnTo>
                          <a:lnTo>
                            <a:pt x="133" y="133"/>
                          </a:lnTo>
                          <a:lnTo>
                            <a:pt x="121" y="142"/>
                          </a:lnTo>
                          <a:lnTo>
                            <a:pt x="108" y="150"/>
                          </a:lnTo>
                          <a:lnTo>
                            <a:pt x="94" y="155"/>
                          </a:lnTo>
                          <a:lnTo>
                            <a:pt x="78" y="156"/>
                          </a:lnTo>
                          <a:lnTo>
                            <a:pt x="62" y="155"/>
                          </a:lnTo>
                          <a:lnTo>
                            <a:pt x="48" y="150"/>
                          </a:lnTo>
                          <a:lnTo>
                            <a:pt x="34" y="142"/>
                          </a:lnTo>
                          <a:lnTo>
                            <a:pt x="23" y="133"/>
                          </a:lnTo>
                          <a:lnTo>
                            <a:pt x="14" y="122"/>
                          </a:lnTo>
                          <a:lnTo>
                            <a:pt x="6" y="108"/>
                          </a:lnTo>
                          <a:lnTo>
                            <a:pt x="1" y="94"/>
                          </a:lnTo>
                          <a:lnTo>
                            <a:pt x="0" y="78"/>
                          </a:lnTo>
                          <a:lnTo>
                            <a:pt x="1" y="62"/>
                          </a:lnTo>
                          <a:lnTo>
                            <a:pt x="6" y="48"/>
                          </a:lnTo>
                          <a:lnTo>
                            <a:pt x="14" y="35"/>
                          </a:lnTo>
                          <a:lnTo>
                            <a:pt x="23" y="23"/>
                          </a:lnTo>
                          <a:lnTo>
                            <a:pt x="34" y="14"/>
                          </a:lnTo>
                          <a:lnTo>
                            <a:pt x="48" y="6"/>
                          </a:lnTo>
                          <a:lnTo>
                            <a:pt x="62" y="1"/>
                          </a:lnTo>
                          <a:lnTo>
                            <a:pt x="78" y="0"/>
                          </a:lnTo>
                          <a:lnTo>
                            <a:pt x="79" y="0"/>
                          </a:lnTo>
                          <a:lnTo>
                            <a:pt x="80" y="0"/>
                          </a:lnTo>
                          <a:lnTo>
                            <a:pt x="82" y="0"/>
                          </a:lnTo>
                          <a:lnTo>
                            <a:pt x="84" y="0"/>
                          </a:lnTo>
                          <a:lnTo>
                            <a:pt x="78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 sz="1050"/>
                    </a:p>
                  </p:txBody>
                </p:sp>
                <p:sp>
                  <p:nvSpPr>
                    <p:cNvPr id="105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4077" y="1990"/>
                      <a:ext cx="28" cy="31"/>
                    </a:xfrm>
                    <a:custGeom>
                      <a:avLst/>
                      <a:gdLst>
                        <a:gd name="T0" fmla="*/ 78 w 156"/>
                        <a:gd name="T1" fmla="*/ 78 h 156"/>
                        <a:gd name="T2" fmla="*/ 144 w 156"/>
                        <a:gd name="T3" fmla="*/ 38 h 156"/>
                        <a:gd name="T4" fmla="*/ 150 w 156"/>
                        <a:gd name="T5" fmla="*/ 47 h 156"/>
                        <a:gd name="T6" fmla="*/ 153 w 156"/>
                        <a:gd name="T7" fmla="*/ 57 h 156"/>
                        <a:gd name="T8" fmla="*/ 155 w 156"/>
                        <a:gd name="T9" fmla="*/ 68 h 156"/>
                        <a:gd name="T10" fmla="*/ 156 w 156"/>
                        <a:gd name="T11" fmla="*/ 78 h 156"/>
                        <a:gd name="T12" fmla="*/ 155 w 156"/>
                        <a:gd name="T13" fmla="*/ 94 h 156"/>
                        <a:gd name="T14" fmla="*/ 150 w 156"/>
                        <a:gd name="T15" fmla="*/ 108 h 156"/>
                        <a:gd name="T16" fmla="*/ 142 w 156"/>
                        <a:gd name="T17" fmla="*/ 122 h 156"/>
                        <a:gd name="T18" fmla="*/ 133 w 156"/>
                        <a:gd name="T19" fmla="*/ 133 h 156"/>
                        <a:gd name="T20" fmla="*/ 121 w 156"/>
                        <a:gd name="T21" fmla="*/ 142 h 156"/>
                        <a:gd name="T22" fmla="*/ 108 w 156"/>
                        <a:gd name="T23" fmla="*/ 150 h 156"/>
                        <a:gd name="T24" fmla="*/ 94 w 156"/>
                        <a:gd name="T25" fmla="*/ 155 h 156"/>
                        <a:gd name="T26" fmla="*/ 78 w 156"/>
                        <a:gd name="T27" fmla="*/ 156 h 156"/>
                        <a:gd name="T28" fmla="*/ 62 w 156"/>
                        <a:gd name="T29" fmla="*/ 155 h 156"/>
                        <a:gd name="T30" fmla="*/ 48 w 156"/>
                        <a:gd name="T31" fmla="*/ 150 h 156"/>
                        <a:gd name="T32" fmla="*/ 34 w 156"/>
                        <a:gd name="T33" fmla="*/ 142 h 156"/>
                        <a:gd name="T34" fmla="*/ 23 w 156"/>
                        <a:gd name="T35" fmla="*/ 133 h 156"/>
                        <a:gd name="T36" fmla="*/ 14 w 156"/>
                        <a:gd name="T37" fmla="*/ 122 h 156"/>
                        <a:gd name="T38" fmla="*/ 6 w 156"/>
                        <a:gd name="T39" fmla="*/ 108 h 156"/>
                        <a:gd name="T40" fmla="*/ 1 w 156"/>
                        <a:gd name="T41" fmla="*/ 94 h 156"/>
                        <a:gd name="T42" fmla="*/ 0 w 156"/>
                        <a:gd name="T43" fmla="*/ 78 h 156"/>
                        <a:gd name="T44" fmla="*/ 1 w 156"/>
                        <a:gd name="T45" fmla="*/ 62 h 156"/>
                        <a:gd name="T46" fmla="*/ 6 w 156"/>
                        <a:gd name="T47" fmla="*/ 48 h 156"/>
                        <a:gd name="T48" fmla="*/ 14 w 156"/>
                        <a:gd name="T49" fmla="*/ 35 h 156"/>
                        <a:gd name="T50" fmla="*/ 23 w 156"/>
                        <a:gd name="T51" fmla="*/ 23 h 156"/>
                        <a:gd name="T52" fmla="*/ 34 w 156"/>
                        <a:gd name="T53" fmla="*/ 14 h 156"/>
                        <a:gd name="T54" fmla="*/ 48 w 156"/>
                        <a:gd name="T55" fmla="*/ 6 h 156"/>
                        <a:gd name="T56" fmla="*/ 62 w 156"/>
                        <a:gd name="T57" fmla="*/ 1 h 156"/>
                        <a:gd name="T58" fmla="*/ 78 w 156"/>
                        <a:gd name="T59" fmla="*/ 0 h 156"/>
                        <a:gd name="T60" fmla="*/ 79 w 156"/>
                        <a:gd name="T61" fmla="*/ 0 h 156"/>
                        <a:gd name="T62" fmla="*/ 80 w 156"/>
                        <a:gd name="T63" fmla="*/ 0 h 156"/>
                        <a:gd name="T64" fmla="*/ 82 w 156"/>
                        <a:gd name="T65" fmla="*/ 0 h 156"/>
                        <a:gd name="T66" fmla="*/ 84 w 156"/>
                        <a:gd name="T67" fmla="*/ 0 h 156"/>
                        <a:gd name="T68" fmla="*/ 78 w 156"/>
                        <a:gd name="T69" fmla="*/ 78 h 15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56" h="156">
                          <a:moveTo>
                            <a:pt x="78" y="78"/>
                          </a:moveTo>
                          <a:lnTo>
                            <a:pt x="144" y="38"/>
                          </a:lnTo>
                          <a:lnTo>
                            <a:pt x="150" y="47"/>
                          </a:lnTo>
                          <a:lnTo>
                            <a:pt x="153" y="57"/>
                          </a:lnTo>
                          <a:lnTo>
                            <a:pt x="155" y="68"/>
                          </a:lnTo>
                          <a:lnTo>
                            <a:pt x="156" y="78"/>
                          </a:lnTo>
                          <a:lnTo>
                            <a:pt x="155" y="94"/>
                          </a:lnTo>
                          <a:lnTo>
                            <a:pt x="150" y="108"/>
                          </a:lnTo>
                          <a:lnTo>
                            <a:pt x="142" y="122"/>
                          </a:lnTo>
                          <a:lnTo>
                            <a:pt x="133" y="133"/>
                          </a:lnTo>
                          <a:lnTo>
                            <a:pt x="121" y="142"/>
                          </a:lnTo>
                          <a:lnTo>
                            <a:pt x="108" y="150"/>
                          </a:lnTo>
                          <a:lnTo>
                            <a:pt x="94" y="155"/>
                          </a:lnTo>
                          <a:lnTo>
                            <a:pt x="78" y="156"/>
                          </a:lnTo>
                          <a:lnTo>
                            <a:pt x="62" y="155"/>
                          </a:lnTo>
                          <a:lnTo>
                            <a:pt x="48" y="150"/>
                          </a:lnTo>
                          <a:lnTo>
                            <a:pt x="34" y="142"/>
                          </a:lnTo>
                          <a:lnTo>
                            <a:pt x="23" y="133"/>
                          </a:lnTo>
                          <a:lnTo>
                            <a:pt x="14" y="122"/>
                          </a:lnTo>
                          <a:lnTo>
                            <a:pt x="6" y="108"/>
                          </a:lnTo>
                          <a:lnTo>
                            <a:pt x="1" y="94"/>
                          </a:lnTo>
                          <a:lnTo>
                            <a:pt x="0" y="78"/>
                          </a:lnTo>
                          <a:lnTo>
                            <a:pt x="1" y="62"/>
                          </a:lnTo>
                          <a:lnTo>
                            <a:pt x="6" y="48"/>
                          </a:lnTo>
                          <a:lnTo>
                            <a:pt x="14" y="35"/>
                          </a:lnTo>
                          <a:lnTo>
                            <a:pt x="23" y="23"/>
                          </a:lnTo>
                          <a:lnTo>
                            <a:pt x="34" y="14"/>
                          </a:lnTo>
                          <a:lnTo>
                            <a:pt x="48" y="6"/>
                          </a:lnTo>
                          <a:lnTo>
                            <a:pt x="62" y="1"/>
                          </a:lnTo>
                          <a:lnTo>
                            <a:pt x="78" y="0"/>
                          </a:lnTo>
                          <a:lnTo>
                            <a:pt x="79" y="0"/>
                          </a:lnTo>
                          <a:lnTo>
                            <a:pt x="80" y="0"/>
                          </a:lnTo>
                          <a:lnTo>
                            <a:pt x="82" y="0"/>
                          </a:lnTo>
                          <a:lnTo>
                            <a:pt x="84" y="0"/>
                          </a:lnTo>
                          <a:lnTo>
                            <a:pt x="78" y="78"/>
                          </a:lnTo>
                        </a:path>
                      </a:pathLst>
                    </a:cu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fr-FR" sz="1050"/>
                    </a:p>
                  </p:txBody>
                </p:sp>
              </p:grpSp>
            </p:grpSp>
            <p:sp>
              <p:nvSpPr>
                <p:cNvPr id="97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3364" y="2836"/>
                  <a:ext cx="282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fol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70000"/>
                    <a:buFont typeface="Wingdings" pitchFamily="2" charset="2"/>
                    <a:buChar char="ü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fr-FR" altLang="fr-FR" sz="900">
                      <a:solidFill>
                        <a:schemeClr val="accent2"/>
                      </a:solidFill>
                    </a:rPr>
                    <a:t>86 %</a:t>
                  </a:r>
                </a:p>
              </p:txBody>
            </p:sp>
          </p:grpSp>
        </p:grpSp>
        <p:sp>
          <p:nvSpPr>
            <p:cNvPr id="93" name="Rectangle 211"/>
            <p:cNvSpPr>
              <a:spLocks noChangeArrowheads="1"/>
            </p:cNvSpPr>
            <p:nvPr/>
          </p:nvSpPr>
          <p:spPr bwMode="auto">
            <a:xfrm>
              <a:off x="2934" y="2790"/>
              <a:ext cx="996" cy="1044"/>
            </a:xfrm>
            <a:prstGeom prst="rect">
              <a:avLst/>
            </a:prstGeom>
            <a:noFill/>
            <a:ln w="6350" algn="ctr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600"/>
            </a:p>
          </p:txBody>
        </p:sp>
      </p:grpSp>
      <p:sp>
        <p:nvSpPr>
          <p:cNvPr id="112" name="Titre 1"/>
          <p:cNvSpPr txBox="1">
            <a:spLocks/>
          </p:cNvSpPr>
          <p:nvPr/>
        </p:nvSpPr>
        <p:spPr>
          <a:xfrm>
            <a:off x="2006156" y="402971"/>
            <a:ext cx="7697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mtClean="0"/>
              <a:t>LE LEAN MANUFACTURING……  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409494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69" grpId="0" animBg="1"/>
      <p:bldP spid="70" grpId="0" animBg="1"/>
      <p:bldP spid="71" grpId="0"/>
      <p:bldP spid="72" grpId="0"/>
      <p:bldP spid="76" grpId="0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36" y="1231820"/>
            <a:ext cx="10312572" cy="548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006156" y="402971"/>
            <a:ext cx="7697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mtClean="0"/>
              <a:t>LE LEAN MANUFACTURING……  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216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289486" y="1736350"/>
            <a:ext cx="5303304" cy="224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300"/>
              </a:spcBef>
              <a:buClrTx/>
              <a:buSzTx/>
              <a:buFontTx/>
              <a:buChar char="-"/>
            </a:pPr>
            <a:r>
              <a:rPr lang="fr-FR" altLang="fr-FR" sz="1200" b="1" dirty="0"/>
              <a:t>4 Groupements Hospitaliers</a:t>
            </a:r>
          </a:p>
          <a:p>
            <a:pPr algn="just" eaLnBrk="1" hangingPunct="1">
              <a:lnSpc>
                <a:spcPct val="120000"/>
              </a:lnSpc>
              <a:spcBef>
                <a:spcPts val="300"/>
              </a:spcBef>
              <a:buClrTx/>
              <a:buSzTx/>
              <a:buFontTx/>
              <a:buChar char="-"/>
            </a:pPr>
            <a:r>
              <a:rPr lang="fr-FR" altLang="fr-FR" sz="1200" b="1" dirty="0"/>
              <a:t>32 blocs opératoires et 129 </a:t>
            </a:r>
            <a:r>
              <a:rPr lang="fr-FR" altLang="fr-FR" sz="1200" b="1" dirty="0" smtClean="0"/>
              <a:t>Consultations</a:t>
            </a:r>
          </a:p>
          <a:p>
            <a:pPr algn="just" eaLnBrk="1" hangingPunct="1">
              <a:lnSpc>
                <a:spcPct val="120000"/>
              </a:lnSpc>
              <a:spcBef>
                <a:spcPts val="300"/>
              </a:spcBef>
              <a:buClrTx/>
              <a:buSzTx/>
              <a:buFontTx/>
              <a:buChar char="-"/>
            </a:pPr>
            <a:r>
              <a:rPr lang="fr-FR" altLang="fr-FR" sz="1200" b="1" dirty="0" smtClean="0"/>
              <a:t>750 plateaux opératoires et 1800 satellites par jour	</a:t>
            </a:r>
            <a:endParaRPr lang="fr-FR" altLang="fr-FR" sz="1200" b="1" dirty="0"/>
          </a:p>
          <a:p>
            <a:pPr algn="just" eaLnBrk="1" hangingPunct="1">
              <a:lnSpc>
                <a:spcPct val="120000"/>
              </a:lnSpc>
              <a:spcBef>
                <a:spcPts val="300"/>
              </a:spcBef>
              <a:buClrTx/>
              <a:buSzTx/>
              <a:buFontTx/>
              <a:buChar char="-"/>
            </a:pPr>
            <a:r>
              <a:rPr lang="fr-FR" altLang="fr-FR" sz="1200" b="1" dirty="0"/>
              <a:t>3 livraisons </a:t>
            </a:r>
            <a:r>
              <a:rPr lang="fr-FR" altLang="fr-FR" sz="1200" b="1" dirty="0" smtClean="0"/>
              <a:t>sales </a:t>
            </a:r>
            <a:r>
              <a:rPr lang="fr-FR" altLang="fr-FR" sz="1200" b="1" dirty="0"/>
              <a:t>/ </a:t>
            </a:r>
            <a:r>
              <a:rPr lang="fr-FR" altLang="fr-FR" sz="1200" b="1" dirty="0" smtClean="0"/>
              <a:t>stériles </a:t>
            </a:r>
            <a:r>
              <a:rPr lang="fr-FR" altLang="fr-FR" sz="1200" b="1" dirty="0"/>
              <a:t>par </a:t>
            </a:r>
            <a:r>
              <a:rPr lang="fr-FR" altLang="fr-FR" sz="1200" b="1" dirty="0" smtClean="0"/>
              <a:t>jour (pour chaque établissement)</a:t>
            </a:r>
            <a:endParaRPr lang="fr-FR" altLang="fr-FR" sz="1200" b="1" dirty="0"/>
          </a:p>
          <a:p>
            <a:pPr algn="just" eaLnBrk="1" hangingPunct="1">
              <a:lnSpc>
                <a:spcPct val="120000"/>
              </a:lnSpc>
              <a:spcBef>
                <a:spcPts val="300"/>
              </a:spcBef>
              <a:buClrTx/>
              <a:buSzTx/>
              <a:buFontTx/>
              <a:buChar char="-"/>
            </a:pPr>
            <a:r>
              <a:rPr lang="fr-FR" altLang="fr-FR" sz="1200" b="1" dirty="0"/>
              <a:t>collaboration avec équipes relais sur chaque site</a:t>
            </a:r>
          </a:p>
          <a:p>
            <a:pPr algn="just" eaLnBrk="1" hangingPunct="1">
              <a:lnSpc>
                <a:spcPct val="120000"/>
              </a:lnSpc>
              <a:spcBef>
                <a:spcPts val="300"/>
              </a:spcBef>
              <a:buClrTx/>
              <a:buSzTx/>
              <a:buFontTx/>
              <a:buChar char="-"/>
            </a:pPr>
            <a:r>
              <a:rPr lang="fr-FR" altLang="fr-FR" sz="1200" b="1" dirty="0"/>
              <a:t>restitution de l’instrumentation en 24h</a:t>
            </a:r>
          </a:p>
          <a:p>
            <a:pPr algn="just" eaLnBrk="1" hangingPunct="1">
              <a:lnSpc>
                <a:spcPct val="120000"/>
              </a:lnSpc>
              <a:spcBef>
                <a:spcPts val="300"/>
              </a:spcBef>
              <a:buClrTx/>
              <a:buSzTx/>
              <a:buFontTx/>
              <a:buChar char="-"/>
            </a:pPr>
            <a:r>
              <a:rPr lang="fr-FR" altLang="fr-FR" sz="1200" b="1" dirty="0"/>
              <a:t>gestion de l’activité d’urgence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fr-FR" altLang="fr-FR" sz="1200" b="1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fr-FR" altLang="fr-FR" sz="1200" b="1" dirty="0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2273236" y="1682750"/>
            <a:ext cx="3016250" cy="5222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fr-FR" altLang="fr-FR" sz="1400" b="1" u="sng" dirty="0" smtClean="0"/>
              <a:t>Données entrées Logistiques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400" b="1" u="sng" dirty="0" smtClean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293874" y="3659513"/>
            <a:ext cx="3784600" cy="523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fr-FR" altLang="fr-FR" sz="1400" b="1" u="sng" dirty="0" smtClean="0"/>
              <a:t>Données entrées Process Stérilisation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1400" b="1" u="sng" dirty="0" smtClean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221099" y="4108775"/>
            <a:ext cx="7642350" cy="258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20000"/>
              </a:lnSpc>
              <a:spcBef>
                <a:spcPts val="600"/>
              </a:spcBef>
              <a:buFontTx/>
              <a:buChar char="-"/>
              <a:defRPr/>
            </a:pP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Comprendre les attentes des blocs / </a:t>
            </a:r>
            <a:r>
              <a:rPr lang="fr-FR" altLang="fr-F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, se rendre sur le terrain </a:t>
            </a:r>
          </a:p>
          <a:p>
            <a:pPr marL="266700" indent="-266700" algn="just">
              <a:lnSpc>
                <a:spcPct val="120000"/>
              </a:lnSpc>
              <a:spcBef>
                <a:spcPts val="600"/>
              </a:spcBef>
              <a:buFontTx/>
              <a:buChar char="-"/>
              <a:defRPr/>
            </a:pP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Analyser l’existant et modéliser le flux souhaité</a:t>
            </a:r>
          </a:p>
          <a:p>
            <a:pPr marL="266700" indent="-266700" algn="just">
              <a:lnSpc>
                <a:spcPct val="120000"/>
              </a:lnSpc>
              <a:spcBef>
                <a:spcPts val="600"/>
              </a:spcBef>
              <a:buFontTx/>
              <a:buChar char="-"/>
              <a:defRPr/>
            </a:pP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Lisser la charge de travail - Suivre l’exemple de la tortue et non du lièvre</a:t>
            </a:r>
          </a:p>
          <a:p>
            <a:pPr marL="266700" indent="-266700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-	Standardiser les tâches </a:t>
            </a:r>
          </a:p>
          <a:p>
            <a:pPr marL="266700" indent="-266700" algn="just">
              <a:lnSpc>
                <a:spcPct val="120000"/>
              </a:lnSpc>
              <a:spcBef>
                <a:spcPts val="600"/>
              </a:spcBef>
              <a:defRPr/>
            </a:pP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-	Mettre en place des contrôles </a:t>
            </a:r>
          </a:p>
          <a:p>
            <a:pPr marL="266700" indent="-266700" algn="just">
              <a:lnSpc>
                <a:spcPct val="120000"/>
              </a:lnSpc>
              <a:spcBef>
                <a:spcPts val="600"/>
              </a:spcBef>
              <a:buFontTx/>
              <a:buChar char="-"/>
              <a:defRPr/>
            </a:pP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Former des responsables maîtrisant parfaitement le travail Flux/Qualité </a:t>
            </a:r>
          </a:p>
          <a:p>
            <a:pPr marL="266700" indent="-266700" algn="just">
              <a:lnSpc>
                <a:spcPct val="120000"/>
              </a:lnSpc>
              <a:spcBef>
                <a:spcPts val="600"/>
              </a:spcBef>
              <a:buFontTx/>
              <a:buChar char="-"/>
              <a:defRPr/>
            </a:pP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Décider en prenant le temps nécessaire, par consensus, en examinant en détail toutes les options</a:t>
            </a:r>
          </a:p>
          <a:p>
            <a:pPr marL="266700" indent="-266700" algn="just">
              <a:lnSpc>
                <a:spcPct val="120000"/>
              </a:lnSpc>
              <a:spcBef>
                <a:spcPts val="600"/>
              </a:spcBef>
              <a:buFontTx/>
              <a:buChar char="-"/>
              <a:defRPr/>
            </a:pPr>
            <a:r>
              <a:rPr lang="fr-FR" alt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Appliquer rapidement les </a:t>
            </a:r>
            <a:r>
              <a:rPr lang="fr-FR" alt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décisions</a:t>
            </a:r>
            <a:r>
              <a:rPr lang="fr-FR" altLang="fr-FR" sz="1200" b="1" dirty="0" smtClean="0"/>
              <a:t>        </a:t>
            </a:r>
            <a:endParaRPr lang="fr-FR" altLang="fr-FR" sz="1200" b="1" dirty="0"/>
          </a:p>
          <a:p>
            <a:pPr marL="285750" indent="-285750" algn="just">
              <a:buFontTx/>
              <a:buChar char="-"/>
              <a:defRPr/>
            </a:pPr>
            <a:endParaRPr lang="fr-FR" altLang="fr-FR" sz="1200" b="1" dirty="0"/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36" y="4694377"/>
            <a:ext cx="1914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2145602" y="188912"/>
            <a:ext cx="7697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 smtClean="0"/>
              <a:t>LE LEAN MANUFACTURING – Stérilisation HCL  </a:t>
            </a:r>
          </a:p>
        </p:txBody>
      </p:sp>
    </p:spTree>
    <p:extLst>
      <p:ext uri="{BB962C8B-B14F-4D97-AF65-F5344CB8AC3E}">
        <p14:creationId xmlns:p14="http://schemas.microsoft.com/office/powerpoint/2010/main" val="279162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145602" y="1763713"/>
            <a:ext cx="66595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fr-FR" altLang="fr-FR" sz="1400" b="1" i="1" dirty="0"/>
              <a:t>Comprendre les processus et comment ils </a:t>
            </a:r>
            <a:r>
              <a:rPr lang="fr-FR" altLang="fr-FR" sz="1400" b="1" i="1" dirty="0" smtClean="0"/>
              <a:t>s’exécutent </a:t>
            </a:r>
            <a:endParaRPr lang="fr-FR" altLang="fr-FR" sz="1400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161477" y="2400300"/>
            <a:ext cx="7272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fr-FR" altLang="fr-FR" sz="1400" b="1" i="1" dirty="0"/>
              <a:t>Définir les données qui permettent d’apprécier la performance du processus (délais, flux, erreurs, etc</a:t>
            </a:r>
            <a:r>
              <a:rPr lang="fr-FR" altLang="fr-FR" sz="1400" b="1" i="1" dirty="0" smtClean="0"/>
              <a:t>.),</a:t>
            </a:r>
            <a:endParaRPr lang="fr-FR" altLang="fr-FR" sz="1400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275777" y="4683125"/>
            <a:ext cx="6665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fr-FR" altLang="fr-FR" sz="1400" b="1" i="1"/>
              <a:t>Créer et exécuter un plan de collecte de données 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275777" y="5208588"/>
            <a:ext cx="5951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ü"/>
            </a:pPr>
            <a:r>
              <a:rPr lang="fr-FR" altLang="fr-FR" sz="1400" b="1" i="1"/>
              <a:t>Evaluer la capacité et la performance du processus 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400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re 1"/>
          <p:cNvSpPr txBox="1">
            <a:spLocks/>
          </p:cNvSpPr>
          <p:nvPr/>
        </p:nvSpPr>
        <p:spPr>
          <a:xfrm>
            <a:off x="2145602" y="188912"/>
            <a:ext cx="7697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 smtClean="0"/>
              <a:t>LE LEAN MANUFACTURING – Stérilisation HCL  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2180527" y="3295650"/>
            <a:ext cx="7265988" cy="1168400"/>
            <a:chOff x="2180527" y="3295650"/>
            <a:chExt cx="7265988" cy="1168400"/>
          </a:xfrm>
        </p:grpSpPr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180527" y="3295650"/>
              <a:ext cx="6948487" cy="11684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285750" indent="-285750" eaLnBrk="1" hangingPunct="1">
                <a:spcBef>
                  <a:spcPct val="0"/>
                </a:spcBef>
                <a:buClrTx/>
                <a:buSzTx/>
                <a:buFont typeface="Wingdings" pitchFamily="2" charset="2"/>
                <a:buChar char="ü"/>
                <a:defRPr/>
              </a:pPr>
              <a:r>
                <a:rPr lang="fr-FR" altLang="fr-FR" sz="1400" b="1" i="1" dirty="0" smtClean="0"/>
                <a:t>Mesure des différents temps du Process et définir « un ratio agent »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r-FR" altLang="fr-FR" sz="1400" b="1" i="1" dirty="0" smtClean="0"/>
                <a:t>	- Lavage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r-FR" altLang="fr-FR" sz="1400" b="1" i="1" dirty="0" smtClean="0"/>
                <a:t>	- Sortie laveur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r-FR" altLang="fr-FR" sz="1400" b="1" i="1" dirty="0" smtClean="0"/>
                <a:t>	- Conditionnement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r>
                <a:rPr lang="fr-FR" altLang="fr-FR" sz="1400" b="1" i="1" dirty="0" smtClean="0"/>
                <a:t>	- Sortie Autoclave</a:t>
              </a:r>
              <a:endParaRPr lang="fr-FR" altLang="fr-FR" sz="1400" dirty="0" smtClean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1177" y="3560064"/>
              <a:ext cx="795338" cy="875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2"/>
          <p:cNvGrpSpPr/>
          <p:nvPr/>
        </p:nvGrpSpPr>
        <p:grpSpPr>
          <a:xfrm>
            <a:off x="2247202" y="5562580"/>
            <a:ext cx="9594850" cy="1019175"/>
            <a:chOff x="2247202" y="5562580"/>
            <a:chExt cx="9594850" cy="1019175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247202" y="5713413"/>
              <a:ext cx="74136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itchFamily="2" charset="2"/>
                <a:buChar char="ü"/>
              </a:pPr>
              <a:r>
                <a:rPr lang="fr-FR" altLang="fr-FR" sz="1400" b="1" i="1" dirty="0"/>
                <a:t>Réaliser la cartographie du processus en y intégrant l’analyse de la valeur ajoutée </a:t>
              </a:r>
              <a:endParaRPr lang="fr-FR" altLang="fr-FR" sz="14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0827" y="5562580"/>
              <a:ext cx="2181225" cy="101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45" y="1916906"/>
            <a:ext cx="9908355" cy="381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93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1546945" cy="68579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2" y="4288765"/>
            <a:ext cx="1098958" cy="109895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9658" y="5362525"/>
            <a:ext cx="14904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7-10 oct. 2015</a:t>
            </a:r>
            <a:endParaRPr lang="fr-FR" sz="7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89" y="2328672"/>
            <a:ext cx="10349236" cy="282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65188" y="1612456"/>
            <a:ext cx="741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fr-FR" altLang="fr-FR" sz="1400" b="1" i="1" dirty="0"/>
              <a:t>Cartographie du processus  </a:t>
            </a:r>
            <a:endParaRPr lang="fr-FR" alt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011486" y="5516107"/>
            <a:ext cx="3681413" cy="60007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100" dirty="0"/>
              <a:t>Exemple : A 17h00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fr-FR" sz="1100" dirty="0"/>
              <a:t>Lavage : T2 Groupement Hospitalier LS</a:t>
            </a: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fr-FR" sz="1100" dirty="0"/>
              <a:t>Conditionnement : Fin T1 Groupement Hospitalier LS</a:t>
            </a:r>
          </a:p>
        </p:txBody>
      </p:sp>
      <p:grpSp>
        <p:nvGrpSpPr>
          <p:cNvPr id="15" name="Groupe 9"/>
          <p:cNvGrpSpPr>
            <a:grpSpLocks/>
          </p:cNvGrpSpPr>
          <p:nvPr/>
        </p:nvGrpSpPr>
        <p:grpSpPr bwMode="auto">
          <a:xfrm>
            <a:off x="4852193" y="2098868"/>
            <a:ext cx="1944687" cy="3373438"/>
            <a:chOff x="2627784" y="1927225"/>
            <a:chExt cx="1944216" cy="3373983"/>
          </a:xfrm>
        </p:grpSpPr>
        <p:cxnSp>
          <p:nvCxnSpPr>
            <p:cNvPr id="16" name="Connecteur droit avec flèche 15"/>
            <p:cNvCxnSpPr/>
            <p:nvPr/>
          </p:nvCxnSpPr>
          <p:spPr>
            <a:xfrm>
              <a:off x="4572000" y="1927225"/>
              <a:ext cx="0" cy="3086599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H="1">
              <a:off x="2627784" y="5013824"/>
              <a:ext cx="194421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2627784" y="5013824"/>
              <a:ext cx="0" cy="28738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lèche droite 18"/>
          <p:cNvSpPr/>
          <p:nvPr/>
        </p:nvSpPr>
        <p:spPr>
          <a:xfrm rot="20809964">
            <a:off x="6795512" y="5683296"/>
            <a:ext cx="835025" cy="79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756525" y="5409744"/>
            <a:ext cx="765175" cy="27781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/>
              <a:t>Flux : ok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781925" y="5885994"/>
            <a:ext cx="1063625" cy="277813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/>
              <a:t>Flux : Retard</a:t>
            </a:r>
          </a:p>
        </p:txBody>
      </p:sp>
      <p:sp>
        <p:nvSpPr>
          <p:cNvPr id="22" name="Flèche droite 21"/>
          <p:cNvSpPr/>
          <p:nvPr/>
        </p:nvSpPr>
        <p:spPr>
          <a:xfrm rot="754115">
            <a:off x="6795512" y="5899196"/>
            <a:ext cx="835025" cy="79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4866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re 1"/>
          <p:cNvSpPr txBox="1">
            <a:spLocks/>
          </p:cNvSpPr>
          <p:nvPr/>
        </p:nvSpPr>
        <p:spPr>
          <a:xfrm>
            <a:off x="2145602" y="188912"/>
            <a:ext cx="7697787" cy="71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dirty="0" smtClean="0"/>
              <a:t>LE LEAN MANUFACTURING – Stérilisation HCL  </a:t>
            </a:r>
          </a:p>
        </p:txBody>
      </p:sp>
    </p:spTree>
    <p:extLst>
      <p:ext uri="{BB962C8B-B14F-4D97-AF65-F5344CB8AC3E}">
        <p14:creationId xmlns:p14="http://schemas.microsoft.com/office/powerpoint/2010/main" val="6396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re 8">
    <a:dk1>
      <a:srgbClr val="000000"/>
    </a:dk1>
    <a:lt1>
      <a:srgbClr val="FFFFFF"/>
    </a:lt1>
    <a:dk2>
      <a:srgbClr val="8C0039"/>
    </a:dk2>
    <a:lt2>
      <a:srgbClr val="660066"/>
    </a:lt2>
    <a:accent1>
      <a:srgbClr val="C58BF9"/>
    </a:accent1>
    <a:accent2>
      <a:srgbClr val="9966FF"/>
    </a:accent2>
    <a:accent3>
      <a:srgbClr val="FFFFFF"/>
    </a:accent3>
    <a:accent4>
      <a:srgbClr val="000000"/>
    </a:accent4>
    <a:accent5>
      <a:srgbClr val="DFC4FB"/>
    </a:accent5>
    <a:accent6>
      <a:srgbClr val="8A5CE7"/>
    </a:accent6>
    <a:hlink>
      <a:srgbClr val="E4005C"/>
    </a:hlink>
    <a:folHlink>
      <a:srgbClr val="C36C03"/>
    </a:folHlink>
  </a:clrScheme>
  <a:fontScheme name="Offr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re 8">
    <a:dk1>
      <a:srgbClr val="000000"/>
    </a:dk1>
    <a:lt1>
      <a:srgbClr val="FFFFFF"/>
    </a:lt1>
    <a:dk2>
      <a:srgbClr val="8C0039"/>
    </a:dk2>
    <a:lt2>
      <a:srgbClr val="660066"/>
    </a:lt2>
    <a:accent1>
      <a:srgbClr val="C58BF9"/>
    </a:accent1>
    <a:accent2>
      <a:srgbClr val="9966FF"/>
    </a:accent2>
    <a:accent3>
      <a:srgbClr val="FFFFFF"/>
    </a:accent3>
    <a:accent4>
      <a:srgbClr val="000000"/>
    </a:accent4>
    <a:accent5>
      <a:srgbClr val="DFC4FB"/>
    </a:accent5>
    <a:accent6>
      <a:srgbClr val="8A5CE7"/>
    </a:accent6>
    <a:hlink>
      <a:srgbClr val="E4005C"/>
    </a:hlink>
    <a:folHlink>
      <a:srgbClr val="C36C03"/>
    </a:folHlink>
  </a:clrScheme>
  <a:fontScheme name="Offr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re 8">
    <a:dk1>
      <a:srgbClr val="000000"/>
    </a:dk1>
    <a:lt1>
      <a:srgbClr val="FFFFFF"/>
    </a:lt1>
    <a:dk2>
      <a:srgbClr val="8C0039"/>
    </a:dk2>
    <a:lt2>
      <a:srgbClr val="660066"/>
    </a:lt2>
    <a:accent1>
      <a:srgbClr val="C58BF9"/>
    </a:accent1>
    <a:accent2>
      <a:srgbClr val="9966FF"/>
    </a:accent2>
    <a:accent3>
      <a:srgbClr val="FFFFFF"/>
    </a:accent3>
    <a:accent4>
      <a:srgbClr val="000000"/>
    </a:accent4>
    <a:accent5>
      <a:srgbClr val="DFC4FB"/>
    </a:accent5>
    <a:accent6>
      <a:srgbClr val="8A5CE7"/>
    </a:accent6>
    <a:hlink>
      <a:srgbClr val="E4005C"/>
    </a:hlink>
    <a:folHlink>
      <a:srgbClr val="C36C03"/>
    </a:folHlink>
  </a:clrScheme>
  <a:fontScheme name="Offr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re 8">
    <a:dk1>
      <a:srgbClr val="000000"/>
    </a:dk1>
    <a:lt1>
      <a:srgbClr val="FFFFFF"/>
    </a:lt1>
    <a:dk2>
      <a:srgbClr val="8C0039"/>
    </a:dk2>
    <a:lt2>
      <a:srgbClr val="660066"/>
    </a:lt2>
    <a:accent1>
      <a:srgbClr val="C58BF9"/>
    </a:accent1>
    <a:accent2>
      <a:srgbClr val="9966FF"/>
    </a:accent2>
    <a:accent3>
      <a:srgbClr val="FFFFFF"/>
    </a:accent3>
    <a:accent4>
      <a:srgbClr val="000000"/>
    </a:accent4>
    <a:accent5>
      <a:srgbClr val="DFC4FB"/>
    </a:accent5>
    <a:accent6>
      <a:srgbClr val="8A5CE7"/>
    </a:accent6>
    <a:hlink>
      <a:srgbClr val="E4005C"/>
    </a:hlink>
    <a:folHlink>
      <a:srgbClr val="C36C03"/>
    </a:folHlink>
  </a:clrScheme>
  <a:fontScheme name="Offr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re 8">
    <a:dk1>
      <a:srgbClr val="000000"/>
    </a:dk1>
    <a:lt1>
      <a:srgbClr val="FFFFFF"/>
    </a:lt1>
    <a:dk2>
      <a:srgbClr val="8C0039"/>
    </a:dk2>
    <a:lt2>
      <a:srgbClr val="660066"/>
    </a:lt2>
    <a:accent1>
      <a:srgbClr val="C58BF9"/>
    </a:accent1>
    <a:accent2>
      <a:srgbClr val="9966FF"/>
    </a:accent2>
    <a:accent3>
      <a:srgbClr val="FFFFFF"/>
    </a:accent3>
    <a:accent4>
      <a:srgbClr val="000000"/>
    </a:accent4>
    <a:accent5>
      <a:srgbClr val="DFC4FB"/>
    </a:accent5>
    <a:accent6>
      <a:srgbClr val="8A5CE7"/>
    </a:accent6>
    <a:hlink>
      <a:srgbClr val="E4005C"/>
    </a:hlink>
    <a:folHlink>
      <a:srgbClr val="C36C03"/>
    </a:folHlink>
  </a:clrScheme>
  <a:fontScheme name="Offr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re 8">
    <a:dk1>
      <a:srgbClr val="000000"/>
    </a:dk1>
    <a:lt1>
      <a:srgbClr val="FFFFFF"/>
    </a:lt1>
    <a:dk2>
      <a:srgbClr val="8C0039"/>
    </a:dk2>
    <a:lt2>
      <a:srgbClr val="660066"/>
    </a:lt2>
    <a:accent1>
      <a:srgbClr val="C58BF9"/>
    </a:accent1>
    <a:accent2>
      <a:srgbClr val="9966FF"/>
    </a:accent2>
    <a:accent3>
      <a:srgbClr val="FFFFFF"/>
    </a:accent3>
    <a:accent4>
      <a:srgbClr val="000000"/>
    </a:accent4>
    <a:accent5>
      <a:srgbClr val="DFC4FB"/>
    </a:accent5>
    <a:accent6>
      <a:srgbClr val="8A5CE7"/>
    </a:accent6>
    <a:hlink>
      <a:srgbClr val="E4005C"/>
    </a:hlink>
    <a:folHlink>
      <a:srgbClr val="C36C03"/>
    </a:folHlink>
  </a:clrScheme>
  <a:fontScheme name="Offr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re 8">
    <a:dk1>
      <a:srgbClr val="000000"/>
    </a:dk1>
    <a:lt1>
      <a:srgbClr val="FFFFFF"/>
    </a:lt1>
    <a:dk2>
      <a:srgbClr val="8C0039"/>
    </a:dk2>
    <a:lt2>
      <a:srgbClr val="660066"/>
    </a:lt2>
    <a:accent1>
      <a:srgbClr val="C58BF9"/>
    </a:accent1>
    <a:accent2>
      <a:srgbClr val="9966FF"/>
    </a:accent2>
    <a:accent3>
      <a:srgbClr val="FFFFFF"/>
    </a:accent3>
    <a:accent4>
      <a:srgbClr val="000000"/>
    </a:accent4>
    <a:accent5>
      <a:srgbClr val="DFC4FB"/>
    </a:accent5>
    <a:accent6>
      <a:srgbClr val="8A5CE7"/>
    </a:accent6>
    <a:hlink>
      <a:srgbClr val="E4005C"/>
    </a:hlink>
    <a:folHlink>
      <a:srgbClr val="C36C03"/>
    </a:folHlink>
  </a:clrScheme>
  <a:fontScheme name="Offr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re 8">
    <a:dk1>
      <a:srgbClr val="000000"/>
    </a:dk1>
    <a:lt1>
      <a:srgbClr val="FFFFFF"/>
    </a:lt1>
    <a:dk2>
      <a:srgbClr val="8C0039"/>
    </a:dk2>
    <a:lt2>
      <a:srgbClr val="660066"/>
    </a:lt2>
    <a:accent1>
      <a:srgbClr val="C58BF9"/>
    </a:accent1>
    <a:accent2>
      <a:srgbClr val="9966FF"/>
    </a:accent2>
    <a:accent3>
      <a:srgbClr val="FFFFFF"/>
    </a:accent3>
    <a:accent4>
      <a:srgbClr val="000000"/>
    </a:accent4>
    <a:accent5>
      <a:srgbClr val="DFC4FB"/>
    </a:accent5>
    <a:accent6>
      <a:srgbClr val="8A5CE7"/>
    </a:accent6>
    <a:hlink>
      <a:srgbClr val="E4005C"/>
    </a:hlink>
    <a:folHlink>
      <a:srgbClr val="C36C03"/>
    </a:folHlink>
  </a:clrScheme>
  <a:fontScheme name="Offr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1037</Words>
  <Application>Microsoft Office PowerPoint</Application>
  <PresentationFormat>Personnalisé</PresentationFormat>
  <Paragraphs>231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LE LEAN MANUFACTURING……  </vt:lpstr>
      <vt:lpstr>LE LEAN MANUFACTURING……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Le Public Systeme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KNESS Rachel</dc:creator>
  <cp:lastModifiedBy>MAGNIN, Sebastien</cp:lastModifiedBy>
  <cp:revision>27</cp:revision>
  <dcterms:created xsi:type="dcterms:W3CDTF">2015-08-21T15:46:20Z</dcterms:created>
  <dcterms:modified xsi:type="dcterms:W3CDTF">2015-08-31T11:53:14Z</dcterms:modified>
</cp:coreProperties>
</file>