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81" r:id="rId4"/>
    <p:sldId id="261" r:id="rId5"/>
    <p:sldId id="283" r:id="rId6"/>
    <p:sldId id="268" r:id="rId7"/>
    <p:sldId id="282" r:id="rId8"/>
    <p:sldId id="264" r:id="rId9"/>
    <p:sldId id="265" r:id="rId10"/>
    <p:sldId id="267" r:id="rId11"/>
    <p:sldId id="263" r:id="rId12"/>
    <p:sldId id="270" r:id="rId13"/>
    <p:sldId id="279" r:id="rId14"/>
    <p:sldId id="284" r:id="rId15"/>
    <p:sldId id="275" r:id="rId16"/>
    <p:sldId id="280" r:id="rId17"/>
    <p:sldId id="262" r:id="rId18"/>
    <p:sldId id="278" r:id="rId19"/>
    <p:sldId id="28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177C2"/>
    <a:srgbClr val="4D88D4"/>
    <a:srgbClr val="00FFCC"/>
    <a:srgbClr val="00FF00"/>
    <a:srgbClr val="5B9BD5"/>
    <a:srgbClr val="3333FF"/>
    <a:srgbClr val="00FFFF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C4EE-D43C-4121-8848-AF9861DE644B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9898-CC79-4D36-8822-E5AB0C976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Include</a:t>
            </a:r>
            <a:r>
              <a:rPr lang="en-NZ" baseline="0" dirty="0" smtClean="0"/>
              <a:t> this slide to remind yourself and train the audience that a poll/question is coming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96DD-1247-614B-A274-2C2A4F07A5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3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9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0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2B6F-DB00-4267-A62B-5EA9CBD1C3BF}" type="datetimeFigureOut">
              <a:rPr lang="fr-FR" smtClean="0"/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sedge.com/thermodynamics/overall_heat_transfer-table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quote.org/wiki/1662" TargetMode="External"/><Relationship Id="rId2" Type="http://schemas.openxmlformats.org/officeDocument/2006/relationships/hyperlink" Target="https://en.wikiquote.org/wiki/16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7"/>
            <a:ext cx="12192002" cy="1089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353" y="5185416"/>
            <a:ext cx="4313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Dr.ir. Josephus P.C.M. van Doornmalen Gomez Hoyos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100" dirty="0" smtClean="0"/>
              <a:t>3M Deutschland GmbH (Germany)</a:t>
            </a:r>
          </a:p>
          <a:p>
            <a:pPr algn="ctr"/>
            <a:r>
              <a:rPr lang="en-US" sz="1100" dirty="0" smtClean="0"/>
              <a:t>Eindhoven University of Technology (the Netherlands)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90905" y="1848678"/>
            <a:ext cx="6441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Measurements of only pressure </a:t>
            </a:r>
            <a:r>
              <a:rPr lang="en-US" sz="3600" dirty="0" smtClean="0"/>
              <a:t>and temperature </a:t>
            </a:r>
            <a:r>
              <a:rPr lang="en-US" sz="3600" dirty="0"/>
              <a:t>are insufficient </a:t>
            </a:r>
            <a:r>
              <a:rPr lang="en-US" sz="3600" dirty="0" smtClean="0"/>
              <a:t>to monitor steam </a:t>
            </a:r>
            <a:r>
              <a:rPr lang="en-US" sz="3600" dirty="0"/>
              <a:t>sterilization processes: a case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705" y="1162879"/>
            <a:ext cx="3988072" cy="563282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12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r>
              <a:rPr lang="en-US" dirty="0"/>
              <a:t>pressure </a:t>
            </a:r>
            <a:r>
              <a:rPr lang="en-US" dirty="0" smtClean="0"/>
              <a:t>and temperature </a:t>
            </a:r>
            <a:r>
              <a:rPr lang="en-US" dirty="0" smtClean="0"/>
              <a:t>for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942565"/>
            <a:ext cx="6699596" cy="4440219"/>
          </a:xfrm>
          <a:prstGeom prst="rect">
            <a:avLst/>
          </a:prstGeom>
          <a:ln w="28575">
            <a:solidFill>
              <a:srgbClr val="99FFCC"/>
            </a:solidFill>
          </a:ln>
        </p:spPr>
      </p:pic>
      <p:sp>
        <p:nvSpPr>
          <p:cNvPr id="5" name="Oval 4"/>
          <p:cNvSpPr/>
          <p:nvPr/>
        </p:nvSpPr>
        <p:spPr>
          <a:xfrm rot="20275008">
            <a:off x="978180" y="5506278"/>
            <a:ext cx="2544418" cy="7653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11420">
            <a:off x="845268" y="2337633"/>
            <a:ext cx="2001110" cy="837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43191" y="1820441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measured in the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measured in the drain (possibly in condensate)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sampling rate of 2.5 s or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</a:t>
            </a:r>
            <a:r>
              <a:rPr lang="en-US" dirty="0"/>
              <a:t>sampling rate of </a:t>
            </a:r>
            <a:r>
              <a:rPr lang="en-US" dirty="0" smtClean="0"/>
              <a:t>1 </a:t>
            </a:r>
            <a:r>
              <a:rPr lang="en-US" dirty="0"/>
              <a:t>s or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90452" y="3981519"/>
            <a:ext cx="3558209" cy="677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Possibly not the best positions to </a:t>
            </a:r>
            <a:r>
              <a:rPr lang="en-US" sz="2000" b="1" dirty="0" smtClean="0">
                <a:solidFill>
                  <a:srgbClr val="FF0000"/>
                </a:solidFill>
              </a:rPr>
              <a:t>monitor</a:t>
            </a:r>
            <a:r>
              <a:rPr lang="en-US" dirty="0" smtClean="0">
                <a:solidFill>
                  <a:srgbClr val="FF0000"/>
                </a:solidFill>
              </a:rPr>
              <a:t> the temperature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0452" y="4788380"/>
            <a:ext cx="355820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inaccuracies when sampling rates are not similar [6]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061" y="6611779"/>
            <a:ext cx="8532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[6] </a:t>
            </a:r>
            <a:r>
              <a:rPr lang="en-US" dirty="0"/>
              <a:t>van Doornmalen JPCM and </a:t>
            </a:r>
            <a:r>
              <a:rPr lang="en-US" dirty="0" err="1"/>
              <a:t>Kopinga</a:t>
            </a:r>
            <a:r>
              <a:rPr lang="en-US" dirty="0"/>
              <a:t> K. Review of surface steam sterilization for validation purposes. American Journal of Infection Control 2008; 36: 86–92.</a:t>
            </a:r>
          </a:p>
        </p:txBody>
      </p:sp>
    </p:spTree>
    <p:extLst>
      <p:ext uri="{BB962C8B-B14F-4D97-AF65-F5344CB8AC3E}">
        <p14:creationId xmlns:p14="http://schemas.microsoft.com/office/powerpoint/2010/main" val="22898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measurements [1]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9720" y="1688696"/>
            <a:ext cx="6156940" cy="48482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585" y="3283456"/>
            <a:ext cx="3904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Accuracy over 400 </a:t>
            </a:r>
            <a:r>
              <a:rPr lang="en-US" dirty="0" err="1" smtClean="0"/>
              <a:t>kPa</a:t>
            </a:r>
            <a:r>
              <a:rPr lang="en-US" dirty="0" smtClean="0"/>
              <a:t> of 1.6 %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Equals approximately 4.2 </a:t>
            </a:r>
            <a:r>
              <a:rPr lang="en-US" dirty="0" err="1" smtClean="0"/>
              <a:t>kPa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305 </a:t>
            </a:r>
            <a:r>
              <a:rPr lang="en-US" dirty="0" err="1" smtClean="0"/>
              <a:t>kPa</a:t>
            </a:r>
            <a:r>
              <a:rPr lang="en-US" dirty="0" smtClean="0"/>
              <a:t> equals approximately 1 </a:t>
            </a:r>
            <a:r>
              <a:rPr lang="en-US" dirty="0" smtClean="0">
                <a:latin typeface="Calibri Light" panose="020F0302020204030204" pitchFamily="34" charset="0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Results 135 ± </a:t>
            </a:r>
            <a:r>
              <a:rPr lang="en-US" dirty="0"/>
              <a:t>1 </a:t>
            </a:r>
            <a:r>
              <a:rPr lang="en-US" dirty="0">
                <a:latin typeface="Calibri Light" panose="020F0302020204030204" pitchFamily="34" charset="0"/>
              </a:rPr>
              <a:t>°C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585" y="1690688"/>
            <a:ext cx="4453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Accuracy from 50 to 150 </a:t>
            </a:r>
            <a:r>
              <a:rPr lang="en-US" dirty="0">
                <a:latin typeface="Calibri Light" panose="020F0302020204030204" pitchFamily="34" charset="0"/>
              </a:rPr>
              <a:t>°C </a:t>
            </a:r>
            <a:r>
              <a:rPr lang="en-US" dirty="0" smtClean="0"/>
              <a:t>of 1.6 %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Aimed sterilization temperature ≥ </a:t>
            </a:r>
            <a:r>
              <a:rPr lang="en-US" dirty="0"/>
              <a:t>134 </a:t>
            </a:r>
            <a:r>
              <a:rPr lang="en-US" dirty="0">
                <a:latin typeface="Calibri Light" panose="020F0302020204030204" pitchFamily="34" charset="0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134 </a:t>
            </a:r>
            <a:r>
              <a:rPr lang="en-US" dirty="0">
                <a:latin typeface="Calibri Light" panose="020F0302020204030204" pitchFamily="34" charset="0"/>
              </a:rPr>
              <a:t>°C</a:t>
            </a:r>
            <a:r>
              <a:rPr lang="en-US" dirty="0" smtClean="0"/>
              <a:t> equals approximately 1 </a:t>
            </a:r>
            <a:r>
              <a:rPr lang="en-US" dirty="0" smtClean="0">
                <a:latin typeface="Calibri Light" panose="020F0302020204030204" pitchFamily="34" charset="0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Results in set point 134 + 1 = 135 </a:t>
            </a:r>
            <a:r>
              <a:rPr lang="en-US" dirty="0">
                <a:latin typeface="Calibri Light" panose="020F0302020204030204" pitchFamily="34" charset="0"/>
              </a:rPr>
              <a:t>°</a:t>
            </a:r>
            <a:r>
              <a:rPr lang="en-US" dirty="0" smtClean="0">
                <a:latin typeface="Calibri Light" panose="020F0302020204030204" pitchFamily="34" charset="0"/>
              </a:rPr>
              <a:t>C!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840358" y="4410982"/>
            <a:ext cx="1977886" cy="859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set point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7645972" y="5836125"/>
            <a:ext cx="1163946" cy="859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 set point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209722" y="1838739"/>
            <a:ext cx="18224" cy="3845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</p:cNvCxnSpPr>
          <p:nvPr/>
        </p:nvCxnSpPr>
        <p:spPr>
          <a:xfrm>
            <a:off x="6818244" y="4840945"/>
            <a:ext cx="4870173" cy="19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12390" y="3501126"/>
            <a:ext cx="1380244" cy="1134237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502748" y="4028489"/>
            <a:ext cx="1405381" cy="1134237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8212389" y="4321988"/>
            <a:ext cx="685801" cy="507484"/>
          </a:xfrm>
          <a:prstGeom prst="triangle">
            <a:avLst>
              <a:gd name="adj" fmla="val 99092"/>
            </a:avLst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8499609" y="3746160"/>
            <a:ext cx="1101591" cy="879804"/>
          </a:xfrm>
          <a:prstGeom prst="triangle">
            <a:avLst>
              <a:gd name="adj" fmla="val 100000"/>
            </a:avLst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3585" y="4876224"/>
            <a:ext cx="399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When the 134 and 137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°C</a:t>
            </a:r>
            <a:r>
              <a:rPr lang="en-US" dirty="0" smtClean="0">
                <a:solidFill>
                  <a:srgbClr val="0070C0"/>
                </a:solidFill>
              </a:rPr>
              <a:t>  limits are respected the `measurement inaccuracy square’ will always contain not correct areas.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591261" y="1838739"/>
            <a:ext cx="0" cy="3845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48286" y="3662195"/>
            <a:ext cx="179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`sterilization                                   conditions’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688" y="6412600"/>
            <a:ext cx="546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/>
              <a:t>European Committee for Standardization. standard EN 285: A2:2009 </a:t>
            </a:r>
            <a:r>
              <a:rPr lang="en-US" sz="1000" dirty="0" smtClean="0"/>
              <a:t>sterilization </a:t>
            </a:r>
            <a:r>
              <a:rPr lang="en-US" sz="1000" dirty="0"/>
              <a:t>- steam sterilizers - large sterilizers (includes Amendment A2), 2009</a:t>
            </a:r>
            <a:r>
              <a:rPr lang="en-US" sz="1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9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1" animBg="1"/>
      <p:bldP spid="20" grpId="1" animBg="1"/>
      <p:bldP spid="16" grpId="1" animBg="1"/>
      <p:bldP spid="17" grpId="1" animBg="1"/>
      <p:bldP spid="2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air and steam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3053" y="1773687"/>
            <a:ext cx="4372929" cy="240844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Heat transfer:</a:t>
            </a:r>
          </a:p>
          <a:p>
            <a:pPr lvl="1"/>
            <a:r>
              <a:rPr lang="en-US" sz="2000" dirty="0" smtClean="0"/>
              <a:t>Air:</a:t>
            </a:r>
          </a:p>
          <a:p>
            <a:pPr lvl="2"/>
            <a:r>
              <a:rPr lang="en-US" sz="1800" dirty="0" smtClean="0"/>
              <a:t>Order 100 W/(m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K)</a:t>
            </a:r>
          </a:p>
          <a:p>
            <a:pPr lvl="1"/>
            <a:r>
              <a:rPr lang="en-US" sz="2000" dirty="0" smtClean="0"/>
              <a:t>Condensing water vapor (steam):</a:t>
            </a:r>
          </a:p>
          <a:p>
            <a:pPr lvl="2"/>
            <a:r>
              <a:rPr lang="en-US" sz="1800" dirty="0" smtClean="0"/>
              <a:t>Order 4000  W/(m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K)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Order </a:t>
            </a:r>
            <a:r>
              <a:rPr lang="en-US" sz="2800" b="1" dirty="0" smtClean="0">
                <a:solidFill>
                  <a:srgbClr val="FF0000"/>
                </a:solidFill>
              </a:rPr>
              <a:t>40</a:t>
            </a:r>
            <a:r>
              <a:rPr lang="en-US" sz="2000" b="1" dirty="0" smtClean="0">
                <a:solidFill>
                  <a:srgbClr val="FF0000"/>
                </a:solidFill>
              </a:rPr>
              <a:t> difference</a:t>
            </a:r>
          </a:p>
          <a:p>
            <a:pPr marL="914400" lvl="2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773687"/>
            <a:ext cx="7653419" cy="3933204"/>
          </a:xfrm>
          <a:prstGeom prst="rect">
            <a:avLst/>
          </a:prstGeom>
          <a:ln w="28575">
            <a:solidFill>
              <a:srgbClr val="99FFCC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27142" y="3005566"/>
            <a:ext cx="1461052" cy="553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7142" y="4781361"/>
            <a:ext cx="1461052" cy="553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940" y="6611779"/>
            <a:ext cx="9825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[8] table </a:t>
            </a:r>
            <a:r>
              <a:rPr lang="en-US" dirty="0"/>
              <a:t>from internet: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www.engineersedge.com/thermodynamics/overall_heat_transfer-table.htm</a:t>
            </a:r>
            <a:r>
              <a:rPr lang="en-US" dirty="0" smtClean="0"/>
              <a:t> (last accessed 06/10/2015)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78255" y="3198549"/>
            <a:ext cx="3912704" cy="168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8254" y="4889380"/>
            <a:ext cx="3912705" cy="358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o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99" y="4265131"/>
            <a:ext cx="1650419" cy="18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an with boiling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426513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uiExpand="1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principle summary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120028" y="2899661"/>
            <a:ext cx="1223962" cy="3384550"/>
            <a:chOff x="4250" y="1752"/>
            <a:chExt cx="853" cy="2132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4604" y="1752"/>
              <a:ext cx="499" cy="2132"/>
            </a:xfrm>
            <a:custGeom>
              <a:avLst/>
              <a:gdLst>
                <a:gd name="T0" fmla="*/ 349 w 21600"/>
                <a:gd name="T1" fmla="*/ 0 h 21600"/>
                <a:gd name="T2" fmla="*/ 349 w 21600"/>
                <a:gd name="T3" fmla="*/ 1200 h 21600"/>
                <a:gd name="T4" fmla="*/ 75 w 21600"/>
                <a:gd name="T5" fmla="*/ 2132 h 21600"/>
                <a:gd name="T6" fmla="*/ 499 w 21600"/>
                <a:gd name="T7" fmla="*/ 60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3 w 21600"/>
                <a:gd name="T13" fmla="*/ 2908 h 21600"/>
                <a:gd name="T14" fmla="*/ 18224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3300"/>
            </a:solidFill>
            <a:ln w="12700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flipH="1">
              <a:off x="4250" y="1752"/>
              <a:ext cx="499" cy="2132"/>
            </a:xfrm>
            <a:custGeom>
              <a:avLst/>
              <a:gdLst>
                <a:gd name="T0" fmla="*/ 349 w 21600"/>
                <a:gd name="T1" fmla="*/ 0 h 21600"/>
                <a:gd name="T2" fmla="*/ 349 w 21600"/>
                <a:gd name="T3" fmla="*/ 1200 h 21600"/>
                <a:gd name="T4" fmla="*/ 75 w 21600"/>
                <a:gd name="T5" fmla="*/ 2132 h 21600"/>
                <a:gd name="T6" fmla="*/ 499 w 21600"/>
                <a:gd name="T7" fmla="*/ 60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3 w 21600"/>
                <a:gd name="T13" fmla="*/ 2908 h 21600"/>
                <a:gd name="T14" fmla="*/ 18224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3300"/>
            </a:solidFill>
            <a:ln w="12700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047003" y="5850824"/>
            <a:ext cx="1368425" cy="360362"/>
            <a:chOff x="1383" y="3203"/>
            <a:chExt cx="862" cy="22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383" y="3203"/>
              <a:ext cx="862" cy="91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383" y="3339"/>
              <a:ext cx="862" cy="91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104152" y="2224180"/>
            <a:ext cx="1254125" cy="3414713"/>
            <a:chOff x="1419" y="935"/>
            <a:chExt cx="790" cy="2151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204" y="935"/>
              <a:ext cx="5" cy="2151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419" y="944"/>
              <a:ext cx="0" cy="2132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Line 29"/>
          <p:cNvSpPr>
            <a:spLocks noChangeShapeType="1"/>
          </p:cNvSpPr>
          <p:nvPr/>
        </p:nvSpPr>
        <p:spPr bwMode="auto">
          <a:xfrm flipH="1" flipV="1">
            <a:off x="3767728" y="6141336"/>
            <a:ext cx="201612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6"/>
          <p:cNvSpPr>
            <a:spLocks noChangeArrowheads="1"/>
          </p:cNvSpPr>
          <p:nvPr/>
        </p:nvSpPr>
        <p:spPr bwMode="auto">
          <a:xfrm>
            <a:off x="3623265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7"/>
          <p:cNvSpPr>
            <a:spLocks noChangeArrowheads="1"/>
          </p:cNvSpPr>
          <p:nvPr/>
        </p:nvSpPr>
        <p:spPr bwMode="auto">
          <a:xfrm>
            <a:off x="3694703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58"/>
          <p:cNvSpPr>
            <a:spLocks noChangeArrowheads="1"/>
          </p:cNvSpPr>
          <p:nvPr/>
        </p:nvSpPr>
        <p:spPr bwMode="auto">
          <a:xfrm>
            <a:off x="3694703" y="6096886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auto">
          <a:xfrm>
            <a:off x="3191465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4199528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62"/>
          <p:cNvSpPr>
            <a:spLocks noChangeArrowheads="1"/>
          </p:cNvSpPr>
          <p:nvPr/>
        </p:nvSpPr>
        <p:spPr bwMode="auto">
          <a:xfrm>
            <a:off x="3767728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3"/>
          <p:cNvSpPr>
            <a:spLocks noChangeArrowheads="1"/>
          </p:cNvSpPr>
          <p:nvPr/>
        </p:nvSpPr>
        <p:spPr bwMode="auto">
          <a:xfrm>
            <a:off x="3407365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4"/>
          <p:cNvSpPr>
            <a:spLocks noChangeArrowheads="1"/>
          </p:cNvSpPr>
          <p:nvPr/>
        </p:nvSpPr>
        <p:spPr bwMode="auto">
          <a:xfrm>
            <a:off x="3837578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>
            <a:off x="3262903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66"/>
          <p:cNvSpPr>
            <a:spLocks noChangeArrowheads="1"/>
          </p:cNvSpPr>
          <p:nvPr/>
        </p:nvSpPr>
        <p:spPr bwMode="auto">
          <a:xfrm>
            <a:off x="3910603" y="2251961"/>
            <a:ext cx="73025" cy="73025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7"/>
          <p:cNvSpPr>
            <a:spLocks noChangeArrowheads="1"/>
          </p:cNvSpPr>
          <p:nvPr/>
        </p:nvSpPr>
        <p:spPr bwMode="auto">
          <a:xfrm>
            <a:off x="3054940" y="2280536"/>
            <a:ext cx="1368425" cy="576263"/>
          </a:xfrm>
          <a:prstGeom prst="rect">
            <a:avLst/>
          </a:prstGeom>
          <a:solidFill>
            <a:srgbClr val="66FF66"/>
          </a:solidFill>
          <a:ln w="12700" algn="ctr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543765" y="1891599"/>
            <a:ext cx="2376488" cy="3743325"/>
            <a:chOff x="3968" y="1434"/>
            <a:chExt cx="817" cy="1769"/>
          </a:xfrm>
          <a:solidFill>
            <a:srgbClr val="00B050"/>
          </a:solidFill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968" y="1434"/>
              <a:ext cx="182" cy="1769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603" y="1434"/>
              <a:ext cx="182" cy="1769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 rot="-5400000">
              <a:off x="4286" y="1116"/>
              <a:ext cx="182" cy="817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Oval 68"/>
          <p:cNvSpPr>
            <a:spLocks noChangeArrowheads="1"/>
          </p:cNvSpPr>
          <p:nvPr/>
        </p:nvSpPr>
        <p:spPr bwMode="auto">
          <a:xfrm>
            <a:off x="2183403" y="1604261"/>
            <a:ext cx="3024187" cy="1871663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7001465" y="2155124"/>
            <a:ext cx="26574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b="1"/>
              <a:t>Wall temperature</a:t>
            </a:r>
          </a:p>
        </p:txBody>
      </p:sp>
      <p:grpSp>
        <p:nvGrpSpPr>
          <p:cNvPr id="36" name="Group 76"/>
          <p:cNvGrpSpPr>
            <a:grpSpLocks/>
          </p:cNvGrpSpPr>
          <p:nvPr/>
        </p:nvGrpSpPr>
        <p:grpSpPr bwMode="auto">
          <a:xfrm>
            <a:off x="6209303" y="2659949"/>
            <a:ext cx="3960812" cy="3529012"/>
            <a:chOff x="2925" y="1389"/>
            <a:chExt cx="2495" cy="2223"/>
          </a:xfrm>
        </p:grpSpPr>
        <p:sp>
          <p:nvSpPr>
            <p:cNvPr id="37" name="Line 77"/>
            <p:cNvSpPr>
              <a:spLocks noChangeShapeType="1"/>
            </p:cNvSpPr>
            <p:nvPr/>
          </p:nvSpPr>
          <p:spPr bwMode="auto">
            <a:xfrm>
              <a:off x="3243" y="1389"/>
              <a:ext cx="0" cy="19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78"/>
            <p:cNvSpPr>
              <a:spLocks noChangeShapeType="1"/>
            </p:cNvSpPr>
            <p:nvPr/>
          </p:nvSpPr>
          <p:spPr bwMode="auto">
            <a:xfrm flipV="1">
              <a:off x="3243" y="3385"/>
              <a:ext cx="217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79"/>
            <p:cNvSpPr txBox="1">
              <a:spLocks noChangeArrowheads="1"/>
            </p:cNvSpPr>
            <p:nvPr/>
          </p:nvSpPr>
          <p:spPr bwMode="auto">
            <a:xfrm>
              <a:off x="3696" y="3362"/>
              <a:ext cx="115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>
                  <a:solidFill>
                    <a:srgbClr val="FF9900"/>
                  </a:solidFill>
                </a:rPr>
                <a:t>Time (s)</a:t>
              </a:r>
            </a:p>
          </p:txBody>
        </p:sp>
        <p:sp>
          <p:nvSpPr>
            <p:cNvPr id="40" name="Text Box 80"/>
            <p:cNvSpPr txBox="1">
              <a:spLocks noChangeArrowheads="1"/>
            </p:cNvSpPr>
            <p:nvPr/>
          </p:nvSpPr>
          <p:spPr bwMode="auto">
            <a:xfrm rot="-5400000">
              <a:off x="2369" y="2035"/>
              <a:ext cx="136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>
                  <a:solidFill>
                    <a:srgbClr val="FF9900"/>
                  </a:solidFill>
                </a:rPr>
                <a:t>Temperature (°C)</a:t>
              </a:r>
            </a:p>
          </p:txBody>
        </p:sp>
      </p:grpSp>
      <p:grpSp>
        <p:nvGrpSpPr>
          <p:cNvPr id="41" name="Group 96"/>
          <p:cNvGrpSpPr>
            <a:grpSpLocks/>
          </p:cNvGrpSpPr>
          <p:nvPr/>
        </p:nvGrpSpPr>
        <p:grpSpPr bwMode="auto">
          <a:xfrm>
            <a:off x="4342403" y="2540886"/>
            <a:ext cx="6091237" cy="2832100"/>
            <a:chOff x="1791" y="1480"/>
            <a:chExt cx="3837" cy="1784"/>
          </a:xfrm>
        </p:grpSpPr>
        <p:sp>
          <p:nvSpPr>
            <p:cNvPr id="42" name="Line 82"/>
            <p:cNvSpPr>
              <a:spLocks noChangeShapeType="1"/>
            </p:cNvSpPr>
            <p:nvPr/>
          </p:nvSpPr>
          <p:spPr bwMode="auto">
            <a:xfrm flipV="1">
              <a:off x="3693" y="2916"/>
              <a:ext cx="1588" cy="226"/>
            </a:xfrm>
            <a:prstGeom prst="line">
              <a:avLst/>
            </a:prstGeom>
            <a:noFill/>
            <a:ln w="28575">
              <a:solidFill>
                <a:srgbClr val="5B9BD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D88D4"/>
                </a:solidFill>
              </a:endParaRPr>
            </a:p>
          </p:txBody>
        </p:sp>
        <p:sp>
          <p:nvSpPr>
            <p:cNvPr id="43" name="Text Box 84"/>
            <p:cNvSpPr txBox="1">
              <a:spLocks noChangeArrowheads="1"/>
            </p:cNvSpPr>
            <p:nvPr/>
          </p:nvSpPr>
          <p:spPr bwMode="auto">
            <a:xfrm>
              <a:off x="5059" y="3051"/>
              <a:ext cx="569" cy="213"/>
            </a:xfrm>
            <a:prstGeom prst="rect">
              <a:avLst/>
            </a:prstGeom>
            <a:noFill/>
            <a:ln w="1270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600" b="1" dirty="0">
                  <a:solidFill>
                    <a:srgbClr val="4D88D4"/>
                  </a:solidFill>
                </a:rPr>
                <a:t>Air curve</a:t>
              </a:r>
            </a:p>
          </p:txBody>
        </p:sp>
        <p:sp>
          <p:nvSpPr>
            <p:cNvPr id="44" name="Line 95"/>
            <p:cNvSpPr>
              <a:spLocks noChangeShapeType="1"/>
            </p:cNvSpPr>
            <p:nvPr/>
          </p:nvSpPr>
          <p:spPr bwMode="auto">
            <a:xfrm>
              <a:off x="1791" y="1480"/>
              <a:ext cx="2813" cy="1496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99"/>
          <p:cNvGrpSpPr>
            <a:grpSpLocks/>
          </p:cNvGrpSpPr>
          <p:nvPr/>
        </p:nvGrpSpPr>
        <p:grpSpPr bwMode="auto">
          <a:xfrm>
            <a:off x="4415428" y="3452111"/>
            <a:ext cx="5467350" cy="1727200"/>
            <a:chOff x="1837" y="2054"/>
            <a:chExt cx="3444" cy="1088"/>
          </a:xfrm>
        </p:grpSpPr>
        <p:sp>
          <p:nvSpPr>
            <p:cNvPr id="46" name="Line 81"/>
            <p:cNvSpPr>
              <a:spLocks noChangeShapeType="1"/>
            </p:cNvSpPr>
            <p:nvPr/>
          </p:nvSpPr>
          <p:spPr bwMode="auto">
            <a:xfrm flipV="1">
              <a:off x="3693" y="2054"/>
              <a:ext cx="1588" cy="10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83"/>
            <p:cNvSpPr txBox="1">
              <a:spLocks noChangeArrowheads="1"/>
            </p:cNvSpPr>
            <p:nvPr/>
          </p:nvSpPr>
          <p:spPr bwMode="auto">
            <a:xfrm>
              <a:off x="3780" y="2263"/>
              <a:ext cx="885" cy="220"/>
            </a:xfrm>
            <a:prstGeom prst="rect">
              <a:avLst/>
            </a:prstGeom>
            <a:noFill/>
            <a:ln w="12700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600" b="1">
                  <a:solidFill>
                    <a:srgbClr val="FF3300"/>
                  </a:solidFill>
                </a:rPr>
                <a:t>Steam curve</a:t>
              </a:r>
            </a:p>
          </p:txBody>
        </p:sp>
        <p:sp>
          <p:nvSpPr>
            <p:cNvPr id="48" name="Line 98"/>
            <p:cNvSpPr>
              <a:spLocks noChangeShapeType="1"/>
            </p:cNvSpPr>
            <p:nvPr/>
          </p:nvSpPr>
          <p:spPr bwMode="auto">
            <a:xfrm>
              <a:off x="1837" y="2840"/>
              <a:ext cx="2132" cy="9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76125" y="6615999"/>
            <a:ext cx="11158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nl-NL" dirty="0" smtClean="0"/>
              <a:t>[9] van </a:t>
            </a:r>
            <a:r>
              <a:rPr lang="nl-NL" dirty="0"/>
              <a:t>Doornmalen JPCM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Kopinga</a:t>
            </a:r>
            <a:r>
              <a:rPr lang="nl-NL" dirty="0"/>
              <a:t> K</a:t>
            </a:r>
            <a:r>
              <a:rPr lang="nl-NL" dirty="0" smtClean="0"/>
              <a:t>. </a:t>
            </a:r>
            <a:r>
              <a:rPr lang="en-US" dirty="0" smtClean="0"/>
              <a:t>Measuring </a:t>
            </a:r>
            <a:r>
              <a:rPr lang="en-US" dirty="0"/>
              <a:t>non </a:t>
            </a:r>
            <a:r>
              <a:rPr lang="en-US" dirty="0" err="1"/>
              <a:t>condensible</a:t>
            </a:r>
            <a:r>
              <a:rPr lang="en-US" dirty="0"/>
              <a:t> gases </a:t>
            </a:r>
            <a:r>
              <a:rPr lang="en-US" dirty="0" smtClean="0"/>
              <a:t>during steam </a:t>
            </a:r>
            <a:r>
              <a:rPr lang="en-US" dirty="0"/>
              <a:t>sterilization processes. Review of </a:t>
            </a:r>
            <a:r>
              <a:rPr lang="en-US" dirty="0" smtClean="0"/>
              <a:t>Scientific Instruments </a:t>
            </a:r>
            <a:r>
              <a:rPr lang="en-US" dirty="0"/>
              <a:t>2013; 84:115106.</a:t>
            </a:r>
          </a:p>
        </p:txBody>
      </p:sp>
    </p:spTree>
    <p:extLst>
      <p:ext uri="{BB962C8B-B14F-4D97-AF65-F5344CB8AC3E}">
        <p14:creationId xmlns:p14="http://schemas.microsoft.com/office/powerpoint/2010/main" val="23703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0404 -0.4768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00794 -0.55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5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6209303" y="2659949"/>
            <a:ext cx="3960812" cy="3529012"/>
            <a:chOff x="2925" y="1389"/>
            <a:chExt cx="2495" cy="2223"/>
          </a:xfrm>
        </p:grpSpPr>
        <p:sp>
          <p:nvSpPr>
            <p:cNvPr id="5" name="Line 77"/>
            <p:cNvSpPr>
              <a:spLocks noChangeShapeType="1"/>
            </p:cNvSpPr>
            <p:nvPr/>
          </p:nvSpPr>
          <p:spPr bwMode="auto">
            <a:xfrm>
              <a:off x="3243" y="1389"/>
              <a:ext cx="0" cy="19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8"/>
            <p:cNvSpPr>
              <a:spLocks noChangeShapeType="1"/>
            </p:cNvSpPr>
            <p:nvPr/>
          </p:nvSpPr>
          <p:spPr bwMode="auto">
            <a:xfrm flipV="1">
              <a:off x="3243" y="3385"/>
              <a:ext cx="217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9"/>
            <p:cNvSpPr txBox="1">
              <a:spLocks noChangeArrowheads="1"/>
            </p:cNvSpPr>
            <p:nvPr/>
          </p:nvSpPr>
          <p:spPr bwMode="auto">
            <a:xfrm>
              <a:off x="3696" y="3362"/>
              <a:ext cx="115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>
                  <a:solidFill>
                    <a:srgbClr val="FF9900"/>
                  </a:solidFill>
                </a:rPr>
                <a:t>Time (s)</a:t>
              </a:r>
            </a:p>
          </p:txBody>
        </p:sp>
        <p:sp>
          <p:nvSpPr>
            <p:cNvPr id="8" name="Text Box 80"/>
            <p:cNvSpPr txBox="1">
              <a:spLocks noChangeArrowheads="1"/>
            </p:cNvSpPr>
            <p:nvPr/>
          </p:nvSpPr>
          <p:spPr bwMode="auto">
            <a:xfrm rot="-5400000">
              <a:off x="2369" y="2035"/>
              <a:ext cx="136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>
                  <a:solidFill>
                    <a:srgbClr val="FF9900"/>
                  </a:solidFill>
                </a:rPr>
                <a:t>Temperature (°C)</a:t>
              </a:r>
            </a:p>
          </p:txBody>
        </p:sp>
      </p:grpSp>
      <p:sp>
        <p:nvSpPr>
          <p:cNvPr id="14" name="Line 81"/>
          <p:cNvSpPr>
            <a:spLocks noChangeShapeType="1"/>
          </p:cNvSpPr>
          <p:nvPr/>
        </p:nvSpPr>
        <p:spPr bwMode="auto">
          <a:xfrm flipV="1">
            <a:off x="7361828" y="3452111"/>
            <a:ext cx="2520950" cy="172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7748415" y="3604993"/>
            <a:ext cx="1404938" cy="34925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b="1" dirty="0">
                <a:solidFill>
                  <a:srgbClr val="FF3300"/>
                </a:solidFill>
              </a:rPr>
              <a:t>Steam curve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principle summary</a:t>
            </a:r>
            <a:endParaRPr lang="en-US" dirty="0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869175" y="2694460"/>
            <a:ext cx="3965574" cy="3529012"/>
            <a:chOff x="2922" y="1389"/>
            <a:chExt cx="2498" cy="2223"/>
          </a:xfrm>
        </p:grpSpPr>
        <p:sp>
          <p:nvSpPr>
            <p:cNvPr id="19" name="Line 77"/>
            <p:cNvSpPr>
              <a:spLocks noChangeShapeType="1"/>
            </p:cNvSpPr>
            <p:nvPr/>
          </p:nvSpPr>
          <p:spPr bwMode="auto">
            <a:xfrm>
              <a:off x="3243" y="1389"/>
              <a:ext cx="0" cy="19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78"/>
            <p:cNvSpPr>
              <a:spLocks noChangeShapeType="1"/>
            </p:cNvSpPr>
            <p:nvPr/>
          </p:nvSpPr>
          <p:spPr bwMode="auto">
            <a:xfrm flipV="1">
              <a:off x="3243" y="3385"/>
              <a:ext cx="217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79"/>
            <p:cNvSpPr txBox="1">
              <a:spLocks noChangeArrowheads="1"/>
            </p:cNvSpPr>
            <p:nvPr/>
          </p:nvSpPr>
          <p:spPr bwMode="auto">
            <a:xfrm>
              <a:off x="3696" y="3362"/>
              <a:ext cx="115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dirty="0">
                  <a:solidFill>
                    <a:srgbClr val="00B050"/>
                  </a:solidFill>
                </a:rPr>
                <a:t>Time </a:t>
              </a:r>
              <a:r>
                <a:rPr lang="en-GB" sz="2000" dirty="0" smtClean="0">
                  <a:solidFill>
                    <a:srgbClr val="00B050"/>
                  </a:solidFill>
                </a:rPr>
                <a:t>(hour)</a:t>
              </a:r>
              <a:endParaRPr lang="en-GB" sz="2000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 Box 80"/>
            <p:cNvSpPr txBox="1">
              <a:spLocks noChangeArrowheads="1"/>
            </p:cNvSpPr>
            <p:nvPr/>
          </p:nvSpPr>
          <p:spPr bwMode="auto">
            <a:xfrm rot="16200000">
              <a:off x="2546" y="2034"/>
              <a:ext cx="1003" cy="2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dirty="0" smtClean="0">
                  <a:solidFill>
                    <a:srgbClr val="00B050"/>
                  </a:solidFill>
                </a:rPr>
                <a:t>Distance (km)</a:t>
              </a:r>
              <a:endParaRPr lang="en-GB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Line 81"/>
          <p:cNvSpPr>
            <a:spLocks noChangeShapeType="1"/>
          </p:cNvSpPr>
          <p:nvPr/>
        </p:nvSpPr>
        <p:spPr bwMode="auto">
          <a:xfrm flipV="1">
            <a:off x="2276318" y="3465365"/>
            <a:ext cx="2520950" cy="172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652279" y="4964205"/>
            <a:ext cx="1828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3332" y="3953727"/>
            <a:ext cx="367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84983" y="3953727"/>
            <a:ext cx="9939" cy="1238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52279" y="4964205"/>
            <a:ext cx="0" cy="2151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52279" y="5179311"/>
            <a:ext cx="1461053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481080" y="3953727"/>
            <a:ext cx="0" cy="101047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70931" y="424641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km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62334" y="520152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hour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6318" y="2573918"/>
            <a:ext cx="248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Velocity = km/hour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694716" y="4967516"/>
            <a:ext cx="1828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155769" y="3957038"/>
            <a:ext cx="367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9127420" y="3957038"/>
            <a:ext cx="9939" cy="1238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694716" y="4967516"/>
            <a:ext cx="0" cy="2151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694716" y="5182622"/>
            <a:ext cx="1461053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523517" y="3957038"/>
            <a:ext cx="0" cy="101047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533667" y="430169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°C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38094" y="524142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hour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91557" y="2048940"/>
            <a:ext cx="2353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Warm up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velocity = °C/hour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0" y="2200977"/>
            <a:ext cx="4173726" cy="398798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66862" y="6307181"/>
            <a:ext cx="130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Distance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72" name="Straight Arrow Connector 71"/>
          <p:cNvCxnSpPr>
            <a:stCxn id="70" idx="0"/>
          </p:cNvCxnSpPr>
          <p:nvPr/>
        </p:nvCxnSpPr>
        <p:spPr>
          <a:xfrm flipV="1">
            <a:off x="2817473" y="5693906"/>
            <a:ext cx="0" cy="6132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37203" y="1690688"/>
            <a:ext cx="123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Velocity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2352666" y="2117545"/>
            <a:ext cx="426102" cy="7457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52" grpId="0"/>
      <p:bldP spid="53" grpId="0"/>
      <p:bldP spid="66" grpId="0"/>
      <p:bldP spid="67" grpId="0"/>
      <p:bldP spid="68" grpId="0"/>
      <p:bldP spid="70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study used device [9,10]</a:t>
            </a:r>
            <a:endParaRPr lang="en-US" dirty="0"/>
          </a:p>
        </p:txBody>
      </p:sp>
      <p:pic>
        <p:nvPicPr>
          <p:cNvPr id="1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22" y="1714475"/>
            <a:ext cx="5924550" cy="3848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366" y="6360300"/>
            <a:ext cx="1115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nl-NL" dirty="0" smtClean="0"/>
              <a:t>[9] van </a:t>
            </a:r>
            <a:r>
              <a:rPr lang="nl-NL" dirty="0"/>
              <a:t>Doornmalen JPCM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Kopinga</a:t>
            </a:r>
            <a:r>
              <a:rPr lang="nl-NL" dirty="0"/>
              <a:t> K</a:t>
            </a:r>
            <a:r>
              <a:rPr lang="nl-NL" dirty="0" smtClean="0"/>
              <a:t>. </a:t>
            </a:r>
            <a:r>
              <a:rPr lang="en-US" dirty="0" smtClean="0"/>
              <a:t>Measuring </a:t>
            </a:r>
            <a:r>
              <a:rPr lang="en-US" dirty="0"/>
              <a:t>non </a:t>
            </a:r>
            <a:r>
              <a:rPr lang="en-US" dirty="0" err="1"/>
              <a:t>condensible</a:t>
            </a:r>
            <a:r>
              <a:rPr lang="en-US" dirty="0"/>
              <a:t> gases </a:t>
            </a:r>
            <a:r>
              <a:rPr lang="en-US" dirty="0" smtClean="0"/>
              <a:t>during steam </a:t>
            </a:r>
            <a:r>
              <a:rPr lang="en-US" dirty="0"/>
              <a:t>sterilization processes. Review of </a:t>
            </a:r>
            <a:r>
              <a:rPr lang="en-US" dirty="0" smtClean="0"/>
              <a:t>Scientific Instruments </a:t>
            </a:r>
            <a:r>
              <a:rPr lang="en-US" dirty="0"/>
              <a:t>2013; 84:115106</a:t>
            </a:r>
            <a:r>
              <a:rPr lang="en-US" dirty="0" smtClean="0"/>
              <a:t>.</a:t>
            </a:r>
          </a:p>
          <a:p>
            <a:r>
              <a:rPr lang="nl-NL" dirty="0"/>
              <a:t>[10] Benoit F, </a:t>
            </a:r>
            <a:r>
              <a:rPr lang="nl-NL" dirty="0" err="1"/>
              <a:t>Merger</a:t>
            </a:r>
            <a:r>
              <a:rPr lang="nl-NL" dirty="0"/>
              <a:t> D, Hermsen RJ, </a:t>
            </a:r>
            <a:r>
              <a:rPr lang="nl-NL" dirty="0" err="1"/>
              <a:t>and</a:t>
            </a:r>
            <a:r>
              <a:rPr lang="nl-NL" dirty="0"/>
              <a:t> van </a:t>
            </a:r>
            <a:r>
              <a:rPr lang="en-US" dirty="0"/>
              <a:t>Doornmalen JPCM. A comparison of four commercially available electronic steam penetration tests according to ISO 11140 part 4. Central  Service 2011; 3: 180–185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a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2139156"/>
            <a:ext cx="10439400" cy="3724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340" y="5896400"/>
            <a:ext cx="196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Distance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13857" y="4253948"/>
            <a:ext cx="99391" cy="162596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31792" y="5896400"/>
            <a:ext cx="122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Velocity 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167730" y="4075043"/>
            <a:ext cx="1048579" cy="180487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8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55952" cy="1325563"/>
          </a:xfrm>
        </p:spPr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99" y="0"/>
            <a:ext cx="6525087" cy="6858000"/>
          </a:xfrm>
          <a:prstGeom prst="rect">
            <a:avLst/>
          </a:prstGeom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4030" y="159026"/>
            <a:ext cx="3309731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4030" y="2295939"/>
            <a:ext cx="3309731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3969" y="4564407"/>
            <a:ext cx="3309731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13700" y="159025"/>
            <a:ext cx="2905539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3761" y="2295938"/>
            <a:ext cx="2905539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3700" y="4564406"/>
            <a:ext cx="2905539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690688"/>
            <a:ext cx="4684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Measuring temperature and time is </a:t>
            </a:r>
            <a:r>
              <a:rPr lang="en-US" sz="3200" b="1" dirty="0" smtClean="0">
                <a:solidFill>
                  <a:srgbClr val="C00000"/>
                </a:solidFill>
              </a:rPr>
              <a:t>insufficient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to ensure sterilization conditions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27096" cy="4351338"/>
          </a:xfrm>
        </p:spPr>
        <p:txBody>
          <a:bodyPr/>
          <a:lstStyle/>
          <a:p>
            <a:r>
              <a:rPr lang="en-US" dirty="0" smtClean="0"/>
              <a:t>Pressure and time are insufficient for monitoring steam sterilization processes</a:t>
            </a:r>
          </a:p>
          <a:p>
            <a:r>
              <a:rPr lang="en-US" dirty="0" smtClean="0"/>
              <a:t>To ensure/</a:t>
            </a:r>
            <a:r>
              <a:rPr lang="en-US" dirty="0" smtClean="0">
                <a:solidFill>
                  <a:srgbClr val="FF0000"/>
                </a:solidFill>
              </a:rPr>
              <a:t>MONITOR</a:t>
            </a:r>
            <a:r>
              <a:rPr lang="en-US" dirty="0" smtClean="0"/>
              <a:t> steam sterilization additional methods have to be used </a:t>
            </a:r>
          </a:p>
          <a:p>
            <a:r>
              <a:rPr lang="en-US" dirty="0" smtClean="0"/>
              <a:t>Alternatives </a:t>
            </a:r>
            <a:r>
              <a:rPr lang="en-US" dirty="0"/>
              <a:t>are available</a:t>
            </a:r>
          </a:p>
          <a:p>
            <a:pPr marL="0" indent="0">
              <a:buNone/>
            </a:pPr>
            <a:r>
              <a:rPr lang="en-US" dirty="0"/>
              <a:t>	(in labs and commercially)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504"/>
            <a:ext cx="10515600" cy="1325563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3" y="1888142"/>
            <a:ext cx="10515600" cy="296028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500" b="1" dirty="0"/>
              <a:t>Blaise </a:t>
            </a:r>
            <a:r>
              <a:rPr lang="en-US" sz="5500" b="1" dirty="0" smtClean="0"/>
              <a:t>Pascal (</a:t>
            </a:r>
            <a:r>
              <a:rPr lang="en-US" sz="5500" dirty="0" smtClean="0">
                <a:hlinkClick r:id="rId2" tooltip="1623"/>
              </a:rPr>
              <a:t>1623</a:t>
            </a:r>
            <a:r>
              <a:rPr lang="en-US" sz="5500" dirty="0" smtClean="0"/>
              <a:t> -</a:t>
            </a:r>
            <a:r>
              <a:rPr lang="en-US" sz="5500" dirty="0" smtClean="0">
                <a:hlinkClick r:id="rId3" tooltip="1662"/>
              </a:rPr>
              <a:t>1662</a:t>
            </a:r>
            <a:r>
              <a:rPr lang="en-US" sz="5500" dirty="0"/>
              <a:t>) </a:t>
            </a:r>
            <a:endParaRPr lang="en-US" sz="5500" dirty="0" smtClean="0"/>
          </a:p>
          <a:p>
            <a:pPr marL="0" indent="0">
              <a:buNone/>
            </a:pPr>
            <a:r>
              <a:rPr lang="en-US" sz="5500" dirty="0" smtClean="0">
                <a:solidFill>
                  <a:schemeClr val="accent1">
                    <a:lumMod val="75000"/>
                  </a:schemeClr>
                </a:solidFill>
              </a:rPr>
              <a:t>French mathematician, logician, physicist and theologian</a:t>
            </a:r>
          </a:p>
          <a:p>
            <a:pPr marL="0" indent="0">
              <a:buNone/>
            </a:pPr>
            <a:endParaRPr lang="en-US" sz="5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5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10000" b="1" dirty="0" smtClean="0">
                <a:solidFill>
                  <a:schemeClr val="accent1">
                    <a:lumMod val="75000"/>
                  </a:schemeClr>
                </a:solidFill>
              </a:rPr>
              <a:t>“I </a:t>
            </a:r>
            <a:r>
              <a:rPr lang="en-US" sz="10000" b="1" dirty="0">
                <a:solidFill>
                  <a:schemeClr val="accent1">
                    <a:lumMod val="75000"/>
                  </a:schemeClr>
                </a:solidFill>
              </a:rPr>
              <a:t>made this [letter] very long, because I did </a:t>
            </a:r>
            <a:r>
              <a:rPr lang="en-US" sz="10000" b="1" dirty="0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</a:p>
          <a:p>
            <a:pPr marL="0" indent="0" algn="ctr">
              <a:buNone/>
            </a:pPr>
            <a:r>
              <a:rPr lang="en-US" sz="10000" b="1" dirty="0" smtClean="0">
                <a:solidFill>
                  <a:schemeClr val="accent1">
                    <a:lumMod val="75000"/>
                  </a:schemeClr>
                </a:solidFill>
              </a:rPr>
              <a:t>have </a:t>
            </a:r>
            <a:r>
              <a:rPr lang="en-US" sz="100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0000" b="1" dirty="0" smtClean="0">
                <a:solidFill>
                  <a:schemeClr val="accent1">
                    <a:lumMod val="75000"/>
                  </a:schemeClr>
                </a:solidFill>
              </a:rPr>
              <a:t>leisure </a:t>
            </a:r>
            <a:r>
              <a:rPr lang="en-US" sz="10000" b="1" dirty="0">
                <a:solidFill>
                  <a:schemeClr val="accent1">
                    <a:lumMod val="75000"/>
                  </a:schemeClr>
                </a:solidFill>
              </a:rPr>
              <a:t>to make it shorter</a:t>
            </a:r>
            <a:r>
              <a:rPr lang="en-US" sz="10000" b="1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en-US" sz="1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pic>
        <p:nvPicPr>
          <p:cNvPr id="1026" name="Picture 2" descr="https://upload.wikimedia.org/wikipedia/commons/7/79/Blaise_pasc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62" y="296429"/>
            <a:ext cx="2857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9521" y="5317435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Thanks to:	prof.dr.ir. </a:t>
            </a:r>
            <a:r>
              <a:rPr lang="en-US" sz="2400" dirty="0" err="1" smtClean="0">
                <a:solidFill>
                  <a:srgbClr val="00B050"/>
                </a:solidFill>
              </a:rPr>
              <a:t>Klaas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Kopinga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		dr. Francesco </a:t>
            </a:r>
            <a:r>
              <a:rPr lang="en-US" sz="2400" dirty="0" err="1" smtClean="0">
                <a:solidFill>
                  <a:srgbClr val="00B050"/>
                </a:solidFill>
              </a:rPr>
              <a:t>Terssarolo</a:t>
            </a:r>
            <a:r>
              <a:rPr lang="en-US" sz="2400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	</a:t>
            </a:r>
            <a:r>
              <a:rPr lang="en-US" sz="2400" dirty="0" err="1" smtClean="0">
                <a:solidFill>
                  <a:srgbClr val="00B050"/>
                </a:solidFill>
              </a:rPr>
              <a:t>Robbert</a:t>
            </a:r>
            <a:r>
              <a:rPr lang="en-US" sz="2400" dirty="0" smtClean="0">
                <a:solidFill>
                  <a:srgbClr val="00B050"/>
                </a:solidFill>
              </a:rPr>
              <a:t> Jan </a:t>
            </a:r>
            <a:r>
              <a:rPr lang="en-US" sz="2400" dirty="0" err="1" smtClean="0">
                <a:solidFill>
                  <a:srgbClr val="00B050"/>
                </a:solidFill>
              </a:rPr>
              <a:t>Hermsen</a:t>
            </a:r>
            <a:r>
              <a:rPr lang="en-US" sz="2400" dirty="0" smtClean="0">
                <a:solidFill>
                  <a:srgbClr val="00B050"/>
                </a:solidFill>
              </a:rPr>
              <a:t>, 	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29751" y="1346403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900" y="553520"/>
            <a:ext cx="14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61442" y="1993080"/>
            <a:ext cx="5169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Steam sterilization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Pressure -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Results out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891" y="1993081"/>
            <a:ext cx="4813776" cy="3108543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6975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eW\AppData\Local\Microsoft\Windows\Temporary Internet Files\Content.IE5\BH2YY3PZ\MP900401828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136" y="-2658830"/>
            <a:ext cx="12851219" cy="192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-134680" y="2186094"/>
            <a:ext cx="1109684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5719763" algn="l"/>
              </a:tabLst>
              <a:defRPr/>
            </a:pPr>
            <a:r>
              <a:rPr lang="en-NZ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physical </a:t>
            </a:r>
            <a:r>
              <a:rPr lang="en-N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parameters  for </a:t>
            </a:r>
            <a:r>
              <a:rPr lang="en-NZ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surface steam sterilization </a:t>
            </a:r>
            <a:r>
              <a:rPr lang="en-N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NZ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NZ" sz="3000" dirty="0">
              <a:solidFill>
                <a:schemeClr val="bg1"/>
              </a:solidFill>
              <a:latin typeface="Arial" pitchFamily="34" charset="0"/>
              <a:ea typeface="ヒラギノ角ゴ Pro W3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NZ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0958" y="3725322"/>
            <a:ext cx="8024037" cy="3345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Humidity, temperature, and, time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Temperature, pressure, and, time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Humidity, temperature, pressure, and, time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Steam sterilization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5648"/>
          </a:xfrm>
        </p:spPr>
        <p:txBody>
          <a:bodyPr/>
          <a:lstStyle/>
          <a:p>
            <a:r>
              <a:rPr lang="en-US" dirty="0" smtClean="0"/>
              <a:t>Steam sterilization conditions according to the literature [3]</a:t>
            </a:r>
            <a:endParaRPr lang="en-US" baseline="30000" dirty="0" smtClean="0"/>
          </a:p>
          <a:p>
            <a:r>
              <a:rPr lang="en-US" dirty="0" smtClean="0"/>
              <a:t>Saturated steam</a:t>
            </a:r>
          </a:p>
          <a:p>
            <a:r>
              <a:rPr lang="en-US" dirty="0" smtClean="0"/>
              <a:t>Specified temperature-time combination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0" y="3506210"/>
            <a:ext cx="5961640" cy="1638361"/>
          </a:xfrm>
          <a:prstGeom prst="rect">
            <a:avLst/>
          </a:prstGeom>
          <a:ln w="28575">
            <a:solidFill>
              <a:srgbClr val="99FF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26" y="3506209"/>
            <a:ext cx="5608597" cy="2672918"/>
          </a:xfrm>
          <a:prstGeom prst="rect">
            <a:avLst/>
          </a:prstGeom>
          <a:ln w="28575">
            <a:solidFill>
              <a:srgbClr val="99FFC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3670" y="6611779"/>
            <a:ext cx="8532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[3] Working </a:t>
            </a:r>
            <a:r>
              <a:rPr lang="en-US" sz="1000" dirty="0"/>
              <a:t>Party on Pressure Steam Sterilizers of the Medical Research Council. </a:t>
            </a:r>
            <a:r>
              <a:rPr lang="en-US" sz="1000" dirty="0" err="1" smtClean="0"/>
              <a:t>Sterilisation</a:t>
            </a:r>
            <a:r>
              <a:rPr lang="en-US" sz="1000" dirty="0" smtClean="0"/>
              <a:t> by </a:t>
            </a:r>
            <a:r>
              <a:rPr lang="en-US" sz="1000" dirty="0"/>
              <a:t>steam under increased pressure. The Lancet, 273:425–435, 1959.</a:t>
            </a:r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1" y="329048"/>
            <a:ext cx="10827026" cy="1325563"/>
          </a:xfrm>
        </p:spPr>
        <p:txBody>
          <a:bodyPr/>
          <a:lstStyle/>
          <a:p>
            <a:r>
              <a:rPr lang="en-US" dirty="0" smtClean="0"/>
              <a:t>A gas or gas mix can be given any temperature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6290" y="3725590"/>
            <a:ext cx="3372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Wet Bulb Temperature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13" y="4094922"/>
            <a:ext cx="3550692" cy="2410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8420" y="1602820"/>
            <a:ext cx="6205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177C2"/>
                </a:solidFill>
              </a:rPr>
              <a:t>Conference room has temperature and pressure:</a:t>
            </a:r>
          </a:p>
          <a:p>
            <a:r>
              <a:rPr lang="en-US" sz="2400" b="1" dirty="0" smtClean="0">
                <a:solidFill>
                  <a:srgbClr val="5177C2"/>
                </a:solidFill>
              </a:rPr>
              <a:t>yet we cannot tell: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177C2"/>
                </a:solidFill>
              </a:rPr>
              <a:t>the gas composition, or,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177C2"/>
                </a:solidFill>
              </a:rPr>
              <a:t>content of moist.</a:t>
            </a:r>
            <a:endParaRPr lang="en-US" sz="2400" b="1" dirty="0">
              <a:solidFill>
                <a:srgbClr val="5177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616" y="2489708"/>
            <a:ext cx="516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The (</a:t>
            </a:r>
            <a:r>
              <a:rPr lang="en-US" sz="2400" i="1" dirty="0" smtClean="0">
                <a:solidFill>
                  <a:srgbClr val="00B050"/>
                </a:solidFill>
              </a:rPr>
              <a:t>relative</a:t>
            </a:r>
            <a:r>
              <a:rPr lang="en-US" sz="2400" dirty="0" smtClean="0">
                <a:solidFill>
                  <a:srgbClr val="00B050"/>
                </a:solidFill>
              </a:rPr>
              <a:t>) humidity can be measured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63" y="4094921"/>
            <a:ext cx="2573976" cy="25696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65134" y="3724005"/>
            <a:ext cx="3372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Hygrometer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474" y="2951373"/>
            <a:ext cx="2316752" cy="37542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71417" y="3483110"/>
            <a:ext cx="1426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Humidity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Pressure</a:t>
            </a:r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162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process control</a:t>
            </a:r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Qualifying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ombination sterilizer (hardware), process, load, loading pattern and wrapping system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To permanently observe conditions</a:t>
            </a:r>
          </a:p>
          <a:p>
            <a:pPr marL="746125" lvl="1" indent="0">
              <a:buNone/>
            </a:pPr>
            <a:r>
              <a:rPr lang="en-US" dirty="0" smtClean="0"/>
              <a:t>(in a steam sterilization process)</a:t>
            </a:r>
          </a:p>
          <a:p>
            <a:pPr lvl="1" indent="-223838"/>
            <a:r>
              <a:rPr lang="en-US" dirty="0" smtClean="0"/>
              <a:t>However </a:t>
            </a:r>
            <a:r>
              <a:rPr lang="en-US" dirty="0"/>
              <a:t>ISO 17665-1 clause 10 </a:t>
            </a:r>
            <a:r>
              <a:rPr lang="en-US" dirty="0" smtClean="0"/>
              <a:t>[2] addresses monitoring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9823" y="1564444"/>
            <a:ext cx="551621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EN 285 [1] clause 3.3: automatic </a:t>
            </a:r>
            <a:r>
              <a:rPr lang="en-US" b="1" dirty="0"/>
              <a:t>controller</a:t>
            </a:r>
          </a:p>
          <a:p>
            <a:r>
              <a:rPr lang="en-US" dirty="0"/>
              <a:t>device that, in response to pre-determined cycle variables, operates the sterilizer sequentially through the </a:t>
            </a:r>
            <a:r>
              <a:rPr lang="en-US" dirty="0" smtClean="0"/>
              <a:t>required stages </a:t>
            </a:r>
            <a:r>
              <a:rPr lang="en-US" dirty="0"/>
              <a:t>of the cycle(s)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10834"/>
            <a:ext cx="698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/>
              <a:t>European Committee for Standardization. standard EN 285: A2:2009 </a:t>
            </a:r>
            <a:r>
              <a:rPr lang="en-US" sz="1000" dirty="0" smtClean="0"/>
              <a:t>sterilization </a:t>
            </a:r>
            <a:r>
              <a:rPr lang="en-US" sz="1000" dirty="0"/>
              <a:t>- steam sterilizers - large sterilizers (includes Amendment A2), 2009</a:t>
            </a:r>
            <a:r>
              <a:rPr lang="en-US" sz="10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9825" y="3016010"/>
            <a:ext cx="5516217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EN 17665 [2] clause 3.60: validation</a:t>
            </a:r>
            <a:endParaRPr lang="en-US" b="1" dirty="0"/>
          </a:p>
          <a:p>
            <a:r>
              <a:rPr lang="en-US" dirty="0"/>
              <a:t>documented procedure for obtaining, recording and interpreting the results required to establish that a </a:t>
            </a:r>
            <a:r>
              <a:rPr lang="en-US" dirty="0" smtClean="0"/>
              <a:t>process will </a:t>
            </a:r>
            <a:r>
              <a:rPr lang="en-US" dirty="0"/>
              <a:t>consistently yield product complying with predetermined specification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9823" y="4744575"/>
            <a:ext cx="3813313" cy="67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NO </a:t>
            </a:r>
            <a:r>
              <a:rPr lang="en-US" dirty="0" err="1" smtClean="0"/>
              <a:t>defition</a:t>
            </a:r>
            <a:r>
              <a:rPr lang="en-US" dirty="0" smtClean="0"/>
              <a:t> in ISO or EN standards (ISO 11139, ISO 17665, EN 285).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187" y="0"/>
            <a:ext cx="5120813" cy="68580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1" y="6457891"/>
            <a:ext cx="707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[2] International </a:t>
            </a:r>
            <a:r>
              <a:rPr lang="en-US" sz="1000" dirty="0"/>
              <a:t>Organization for Standardization. ISO 17665-1 2006 Sterilization of health care products – moist heat – part 1: Requirements for the development, validation and routine control of a sterilization process for medical devices. </a:t>
            </a:r>
            <a:r>
              <a:rPr lang="en-US" sz="1000" dirty="0" smtClean="0"/>
              <a:t>2006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1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/>
      <p:bldP spid="6" grpId="0" animBg="1"/>
      <p:bldP spid="6" grpId="1" animBg="1"/>
      <p:bldP spid="7" grpId="0" animBg="1"/>
      <p:bldP spid="7" grpId="1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sterilization process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7" y="1405867"/>
            <a:ext cx="6336673" cy="535132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05929" y="1685927"/>
            <a:ext cx="5464918" cy="44919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common issues to have NCGs:</a:t>
            </a:r>
          </a:p>
          <a:p>
            <a:r>
              <a:rPr lang="en-US" dirty="0" smtClean="0"/>
              <a:t>Bad air removal</a:t>
            </a:r>
          </a:p>
          <a:p>
            <a:pPr lvl="1"/>
            <a:r>
              <a:rPr lang="en-US" dirty="0" smtClean="0"/>
              <a:t>Bad vacuum/low steam inlet</a:t>
            </a:r>
          </a:p>
          <a:p>
            <a:pPr lvl="1"/>
            <a:r>
              <a:rPr lang="en-US" dirty="0" smtClean="0"/>
              <a:t>Too fast pulsing</a:t>
            </a:r>
          </a:p>
          <a:p>
            <a:r>
              <a:rPr lang="en-US" dirty="0" smtClean="0"/>
              <a:t>Leak in hardware</a:t>
            </a:r>
          </a:p>
          <a:p>
            <a:pPr lvl="1"/>
            <a:r>
              <a:rPr lang="en-US" dirty="0" smtClean="0"/>
              <a:t>Not always detectable with the </a:t>
            </a:r>
            <a:r>
              <a:rPr lang="en-US" dirty="0"/>
              <a:t>Air leakage </a:t>
            </a:r>
            <a:r>
              <a:rPr lang="en-US" dirty="0" smtClean="0"/>
              <a:t>test [1]</a:t>
            </a:r>
          </a:p>
          <a:p>
            <a:r>
              <a:rPr lang="en-US" dirty="0" smtClean="0"/>
              <a:t>NCG in steam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0780" y="6357081"/>
            <a:ext cx="554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/>
              <a:t>European Committee for Standardization. standard EN 285: A2:2009 </a:t>
            </a:r>
            <a:r>
              <a:rPr lang="en-US" sz="1000" dirty="0" smtClean="0"/>
              <a:t>sterilization </a:t>
            </a:r>
            <a:r>
              <a:rPr lang="en-US" sz="1000" dirty="0"/>
              <a:t>- steam sterilizers - large sterilizers (includes Amendment A2), 2009</a:t>
            </a:r>
            <a:r>
              <a:rPr lang="en-US" sz="1000" dirty="0" smtClean="0"/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185092" y="5892799"/>
            <a:ext cx="360218" cy="387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3745" y="4862945"/>
            <a:ext cx="360218" cy="387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40871" y="5902035"/>
            <a:ext cx="360218" cy="387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64144" y="4839853"/>
            <a:ext cx="360218" cy="387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87413" y="5883560"/>
            <a:ext cx="360218" cy="387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75140" y="2922106"/>
            <a:ext cx="0" cy="335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6504" y="2915482"/>
            <a:ext cx="0" cy="335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24501" y="2915482"/>
            <a:ext cx="0" cy="335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42549" y="2915482"/>
            <a:ext cx="0" cy="335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0480" y="2915482"/>
            <a:ext cx="0" cy="335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34635" y="2087219"/>
            <a:ext cx="22965" cy="4187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75140" y="2922106"/>
            <a:ext cx="32136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86564" y="2925419"/>
            <a:ext cx="32136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17867" y="2918795"/>
            <a:ext cx="32136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56097" y="2922112"/>
            <a:ext cx="32136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687369" y="2922106"/>
            <a:ext cx="970231" cy="332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40310" y="2576928"/>
            <a:ext cx="43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</a:t>
            </a:r>
            <a:r>
              <a:rPr lang="en-US" sz="1600" i="1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</a:t>
            </a:r>
            <a:endParaRPr lang="en-US" sz="1600" i="1" baseline="-25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9089" y="2570299"/>
            <a:ext cx="43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</a:t>
            </a:r>
            <a:r>
              <a:rPr lang="en-US" sz="1600" i="1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</a:t>
            </a:r>
            <a:endParaRPr lang="en-US" sz="1600" i="1" baseline="-25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0574" y="2563675"/>
            <a:ext cx="43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</a:t>
            </a:r>
            <a:r>
              <a:rPr lang="en-US" sz="1600" i="1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</a:t>
            </a:r>
            <a:endParaRPr lang="en-US" sz="1600" i="1" baseline="-250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91998" y="2576929"/>
            <a:ext cx="43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</a:t>
            </a:r>
            <a:r>
              <a:rPr lang="en-US" sz="1600" i="1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</a:t>
            </a:r>
            <a:endParaRPr lang="en-US" sz="1600" i="1" baseline="-25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768" y="2583552"/>
            <a:ext cx="43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</a:t>
            </a:r>
            <a:r>
              <a:rPr lang="en-US" sz="1600" i="1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</a:t>
            </a:r>
            <a:endParaRPr lang="en-US" sz="1600" i="1" baseline="-25000" dirty="0">
              <a:solidFill>
                <a:srgbClr val="00B05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90" y="2290890"/>
            <a:ext cx="5854105" cy="3780346"/>
          </a:xfrm>
          <a:prstGeom prst="rect">
            <a:avLst/>
          </a:prstGeom>
          <a:ln w="28575">
            <a:noFill/>
          </a:ln>
        </p:spPr>
      </p:pic>
      <p:sp>
        <p:nvSpPr>
          <p:cNvPr id="36" name="Oval 35"/>
          <p:cNvSpPr/>
          <p:nvPr/>
        </p:nvSpPr>
        <p:spPr>
          <a:xfrm rot="20287655">
            <a:off x="3312993" y="2318073"/>
            <a:ext cx="857708" cy="1230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28561" y="4943695"/>
            <a:ext cx="575234" cy="7137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3" grpId="0" uiExpand="1" animBg="1"/>
      <p:bldP spid="3" grpId="1" uiExpand="1" animBg="1"/>
      <p:bldP spid="8" grpId="0" uiExpand="1" animBg="1"/>
      <p:bldP spid="8" grpId="1" uiExpand="1" animBg="1"/>
      <p:bldP spid="9" grpId="0" uiExpand="1" animBg="1"/>
      <p:bldP spid="9" grpId="1" uiExpand="1" animBg="1"/>
      <p:bldP spid="10" grpId="0" uiExpand="1" animBg="1"/>
      <p:bldP spid="10" grpId="1" uiExpand="1" animBg="1"/>
      <p:bldP spid="11" grpId="0" uiExpand="1" animBg="1"/>
      <p:bldP spid="11" grpId="1" uiExpan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and temperature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850"/>
            <a:ext cx="10515600" cy="953966"/>
          </a:xfrm>
        </p:spPr>
        <p:txBody>
          <a:bodyPr/>
          <a:lstStyle/>
          <a:p>
            <a:r>
              <a:rPr lang="en-US" sz="3200" b="1" u="sng" dirty="0" smtClean="0"/>
              <a:t>Then and only then </a:t>
            </a:r>
            <a:r>
              <a:rPr lang="en-US" dirty="0" smtClean="0"/>
              <a:t>when saturated steam is present a relation between pressure and temperature exists [4,5].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670" y="6234092"/>
            <a:ext cx="1132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[4] </a:t>
            </a:r>
            <a:r>
              <a:rPr lang="en-US" sz="1000" dirty="0"/>
              <a:t>Wagner W, Cooper JR, </a:t>
            </a:r>
            <a:r>
              <a:rPr lang="en-US" sz="1000" dirty="0" err="1"/>
              <a:t>Dittmann</a:t>
            </a:r>
            <a:r>
              <a:rPr lang="en-US" sz="1000" dirty="0"/>
              <a:t> A, Kijima J, </a:t>
            </a:r>
            <a:r>
              <a:rPr lang="en-US" sz="1000" i="1" dirty="0" smtClean="0"/>
              <a:t>et al</a:t>
            </a:r>
            <a:r>
              <a:rPr lang="en-US" sz="1000" dirty="0" smtClean="0"/>
              <a:t>. </a:t>
            </a:r>
            <a:r>
              <a:rPr lang="en-US" sz="1000" dirty="0"/>
              <a:t>The IAWPS industrial formulation 1997 for the thermodynamic properties </a:t>
            </a:r>
            <a:r>
              <a:rPr lang="en-US" sz="1000" dirty="0" smtClean="0"/>
              <a:t>of water </a:t>
            </a:r>
            <a:r>
              <a:rPr lang="en-US" sz="1000" dirty="0"/>
              <a:t>and steam. Transactions of the ASME, 122:150–182, 2000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[5] </a:t>
            </a:r>
            <a:r>
              <a:rPr lang="en-US" sz="1000" dirty="0"/>
              <a:t>Irvine TF Jr and </a:t>
            </a:r>
            <a:r>
              <a:rPr lang="en-US" sz="1000" dirty="0" err="1"/>
              <a:t>Liley</a:t>
            </a:r>
            <a:r>
              <a:rPr lang="en-US" sz="1000" dirty="0"/>
              <a:t> PE. Steam and gas tables with computer equations. </a:t>
            </a:r>
            <a:r>
              <a:rPr lang="en-US" sz="1000" dirty="0" smtClean="0"/>
              <a:t>Academic press</a:t>
            </a:r>
            <a:r>
              <a:rPr lang="en-US" sz="1000" dirty="0"/>
              <a:t>, Inc., Boca Raton (FL), 1984.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0" y="2440324"/>
            <a:ext cx="5262487" cy="3664212"/>
          </a:xfrm>
          <a:prstGeom prst="rect">
            <a:avLst/>
          </a:prstGeom>
          <a:solidFill>
            <a:srgbClr val="99FFCC"/>
          </a:solidFill>
          <a:ln w="28575">
            <a:solidFill>
              <a:srgbClr val="99FFC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65730" y="2511794"/>
            <a:ext cx="51537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D88D4"/>
                </a:solidFill>
              </a:rPr>
              <a:t>Consequently (the other way around):</a:t>
            </a:r>
          </a:p>
          <a:p>
            <a:pPr algn="ctr"/>
            <a:endParaRPr lang="en-US" sz="2800" b="1" dirty="0" smtClean="0">
              <a:solidFill>
                <a:srgbClr val="4D88D4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4D88D4"/>
                </a:solidFill>
              </a:rPr>
              <a:t> </a:t>
            </a:r>
            <a:r>
              <a:rPr lang="en-US" sz="3200" b="1" dirty="0">
                <a:solidFill>
                  <a:srgbClr val="4D88D4"/>
                </a:solidFill>
              </a:rPr>
              <a:t>when only the pressure and temperature are known the composition or saturation of the gas mix </a:t>
            </a:r>
            <a:r>
              <a:rPr lang="en-US" sz="3200" b="1" dirty="0" smtClean="0">
                <a:solidFill>
                  <a:srgbClr val="4D88D4"/>
                </a:solidFill>
              </a:rPr>
              <a:t>in a vessel cannot be identified.</a:t>
            </a:r>
            <a:endParaRPr lang="en-US" sz="3200" b="1" dirty="0">
              <a:solidFill>
                <a:srgbClr val="4D88D4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2817" y="2743200"/>
            <a:ext cx="3419061" cy="263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EN 285 Large steam sterilizers [1]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154" y="1690688"/>
            <a:ext cx="6983476" cy="4748071"/>
          </a:xfrm>
          <a:prstGeom prst="rect">
            <a:avLst/>
          </a:prstGeom>
          <a:ln w="28575">
            <a:solidFill>
              <a:srgbClr val="99FFCC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5" y="296429"/>
            <a:ext cx="1098958" cy="109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670" y="6611779"/>
            <a:ext cx="8532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/>
              <a:t>European Committee for </a:t>
            </a:r>
            <a:r>
              <a:rPr lang="en-US" sz="1000" dirty="0" smtClean="0"/>
              <a:t>Standardization EN </a:t>
            </a:r>
            <a:r>
              <a:rPr lang="en-US" sz="1000" dirty="0"/>
              <a:t>285: </a:t>
            </a:r>
            <a:r>
              <a:rPr lang="en-US" sz="1000" dirty="0" smtClean="0"/>
              <a:t>2009 </a:t>
            </a:r>
            <a:r>
              <a:rPr lang="en-US" sz="1000" dirty="0"/>
              <a:t>Sterilization - Steam sterilizers - large sterilizers (includes </a:t>
            </a:r>
            <a:r>
              <a:rPr lang="en-US" sz="1000" dirty="0" smtClean="0"/>
              <a:t>Amendment A2)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38579" y="6041195"/>
            <a:ext cx="7007087" cy="417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97156" y="3592614"/>
            <a:ext cx="188843" cy="208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9205" y="5148643"/>
            <a:ext cx="4412264" cy="1661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This could be wrongly interpreted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(Could be </a:t>
            </a:r>
            <a:r>
              <a:rPr lang="en-US" b="1" dirty="0" smtClean="0">
                <a:solidFill>
                  <a:srgbClr val="00B0F0"/>
                </a:solidFill>
              </a:rPr>
              <a:t>interpreted </a:t>
            </a:r>
            <a:r>
              <a:rPr lang="en-US" b="1" dirty="0" smtClean="0">
                <a:solidFill>
                  <a:srgbClr val="00B0F0"/>
                </a:solidFill>
              </a:rPr>
              <a:t>as: if </a:t>
            </a:r>
            <a:r>
              <a:rPr lang="en-US" b="1" i="1" dirty="0" smtClean="0">
                <a:solidFill>
                  <a:srgbClr val="00B0F0"/>
                </a:solidFill>
              </a:rPr>
              <a:t>p</a:t>
            </a:r>
            <a:r>
              <a:rPr lang="en-US" b="1" dirty="0" smtClean="0">
                <a:solidFill>
                  <a:srgbClr val="00B0F0"/>
                </a:solidFill>
              </a:rPr>
              <a:t> and </a:t>
            </a:r>
            <a:r>
              <a:rPr lang="en-US" b="1" i="1" dirty="0" smtClean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 have the relation as (1) </a:t>
            </a:r>
            <a:r>
              <a:rPr lang="en-US" b="1" dirty="0" smtClean="0">
                <a:solidFill>
                  <a:srgbClr val="00B0F0"/>
                </a:solidFill>
              </a:rPr>
              <a:t>then  </a:t>
            </a:r>
            <a:r>
              <a:rPr lang="en-US" b="1" dirty="0" smtClean="0">
                <a:solidFill>
                  <a:srgbClr val="00B0F0"/>
                </a:solidFill>
              </a:rPr>
              <a:t>saturated steam is present)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9205" y="1683271"/>
            <a:ext cx="4412264" cy="3416320"/>
          </a:xfrm>
          <a:prstGeom prst="rect">
            <a:avLst/>
          </a:prstGeom>
          <a:noFill/>
          <a:ln w="28575"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Throughout the holding time </a:t>
            </a:r>
            <a:r>
              <a:rPr lang="en-US" sz="2400" dirty="0" smtClean="0"/>
              <a:t>the temperature </a:t>
            </a:r>
            <a:r>
              <a:rPr lang="en-US" sz="2400" dirty="0"/>
              <a:t>measured at the </a:t>
            </a:r>
            <a:r>
              <a:rPr lang="en-US" sz="2400" dirty="0" smtClean="0"/>
              <a:t>reference </a:t>
            </a:r>
            <a:r>
              <a:rPr lang="en-US" sz="2400" dirty="0"/>
              <a:t>measurement point of </a:t>
            </a:r>
            <a:r>
              <a:rPr lang="en-US" sz="2400" dirty="0" smtClean="0"/>
              <a:t>the sterilizer </a:t>
            </a:r>
            <a:r>
              <a:rPr lang="en-US" sz="2400" dirty="0"/>
              <a:t>chamber, any </a:t>
            </a:r>
            <a:r>
              <a:rPr lang="en-US" sz="2400" dirty="0" smtClean="0"/>
              <a:t>temperature </a:t>
            </a:r>
            <a:r>
              <a:rPr lang="en-US" sz="2400" dirty="0"/>
              <a:t>measured within the test pack and the saturated steam temperature calculated</a:t>
            </a:r>
          </a:p>
          <a:p>
            <a:pPr algn="ctr"/>
            <a:r>
              <a:rPr lang="en-US" sz="2400" dirty="0"/>
              <a:t>from the measured chamber pressure shall:</a:t>
            </a:r>
          </a:p>
        </p:txBody>
      </p:sp>
      <p:sp>
        <p:nvSpPr>
          <p:cNvPr id="11" name="Oval 10"/>
          <p:cNvSpPr/>
          <p:nvPr/>
        </p:nvSpPr>
        <p:spPr>
          <a:xfrm>
            <a:off x="204108" y="1517668"/>
            <a:ext cx="7528536" cy="9174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1197</Words>
  <Application>Microsoft Office PowerPoint</Application>
  <PresentationFormat>Widescreen</PresentationFormat>
  <Paragraphs>166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Symbol</vt:lpstr>
      <vt:lpstr>ヒラギノ角ゴ Pro W3</vt:lpstr>
      <vt:lpstr>Thème Office</vt:lpstr>
      <vt:lpstr>PowerPoint Presentation</vt:lpstr>
      <vt:lpstr>PowerPoint Presentation</vt:lpstr>
      <vt:lpstr>PowerPoint Presentation</vt:lpstr>
      <vt:lpstr>Steam sterilization conditions</vt:lpstr>
      <vt:lpstr>A gas or gas mix can be given any temperature</vt:lpstr>
      <vt:lpstr>Monitoring</vt:lpstr>
      <vt:lpstr>Steam sterilization process</vt:lpstr>
      <vt:lpstr>Pressure and temperature relation</vt:lpstr>
      <vt:lpstr>Standard EN 285 Large steam sterilizers [1]</vt:lpstr>
      <vt:lpstr>Monitoring pressure and temperature for</vt:lpstr>
      <vt:lpstr>Accuracy of measurements [1]</vt:lpstr>
      <vt:lpstr>Difference between air and steam</vt:lpstr>
      <vt:lpstr>Device principle summary</vt:lpstr>
      <vt:lpstr>Device principle summary</vt:lpstr>
      <vt:lpstr>In study used device [9,10]</vt:lpstr>
      <vt:lpstr>Graph of a process</vt:lpstr>
      <vt:lpstr>Some results</vt:lpstr>
      <vt:lpstr>Conclusions</vt:lpstr>
      <vt:lpstr>Thank you for your attention!</vt:lpstr>
    </vt:vector>
  </TitlesOfParts>
  <Company>Le Public Systeme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key4events</cp:lastModifiedBy>
  <cp:revision>153</cp:revision>
  <dcterms:created xsi:type="dcterms:W3CDTF">2015-08-21T15:46:20Z</dcterms:created>
  <dcterms:modified xsi:type="dcterms:W3CDTF">2015-10-09T08:10:27Z</dcterms:modified>
</cp:coreProperties>
</file>