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sldIdLst>
    <p:sldId id="256" r:id="rId2"/>
    <p:sldId id="257" r:id="rId3"/>
    <p:sldId id="259" r:id="rId4"/>
    <p:sldId id="258" r:id="rId5"/>
    <p:sldId id="272" r:id="rId6"/>
    <p:sldId id="306" r:id="rId7"/>
    <p:sldId id="290" r:id="rId8"/>
    <p:sldId id="264" r:id="rId9"/>
    <p:sldId id="320" r:id="rId10"/>
    <p:sldId id="277" r:id="rId11"/>
    <p:sldId id="297" r:id="rId12"/>
    <p:sldId id="307" r:id="rId13"/>
    <p:sldId id="318" r:id="rId14"/>
    <p:sldId id="291" r:id="rId15"/>
    <p:sldId id="293" r:id="rId16"/>
    <p:sldId id="278" r:id="rId17"/>
    <p:sldId id="263" r:id="rId18"/>
    <p:sldId id="292" r:id="rId19"/>
    <p:sldId id="295" r:id="rId20"/>
    <p:sldId id="273" r:id="rId21"/>
    <p:sldId id="279" r:id="rId22"/>
    <p:sldId id="289" r:id="rId23"/>
    <p:sldId id="285" r:id="rId24"/>
    <p:sldId id="281" r:id="rId25"/>
    <p:sldId id="266" r:id="rId26"/>
    <p:sldId id="314" r:id="rId27"/>
    <p:sldId id="310" r:id="rId28"/>
    <p:sldId id="304" r:id="rId29"/>
    <p:sldId id="305" r:id="rId30"/>
    <p:sldId id="313" r:id="rId31"/>
    <p:sldId id="321" r:id="rId32"/>
    <p:sldId id="319" r:id="rId33"/>
    <p:sldId id="323" r:id="rId34"/>
    <p:sldId id="315" r:id="rId35"/>
    <p:sldId id="284" r:id="rId36"/>
    <p:sldId id="322" r:id="rId37"/>
    <p:sldId id="300" r:id="rId38"/>
    <p:sldId id="316" r:id="rId39"/>
  </p:sldIdLst>
  <p:sldSz cx="9144000" cy="6858000" type="screen4x3"/>
  <p:notesSz cx="6797675" cy="9928225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3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3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31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Contaminated with cement orthopeadic instruments 2009 to 20014</a:t>
            </a:r>
          </a:p>
        </c:rich>
      </c:tx>
      <c:layout>
        <c:manualLayout>
          <c:xMode val="edge"/>
          <c:yMode val="edge"/>
          <c:x val="0.24451754385964913"/>
          <c:y val="2.1176470588235293E-2"/>
        </c:manualLayout>
      </c:layout>
      <c:overlay val="0"/>
      <c:spPr>
        <a:noFill/>
        <a:ln w="2497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0570175438596492E-2"/>
          <c:y val="0.15764705882352942"/>
          <c:w val="0.94956140350877194"/>
          <c:h val="0.748235294117647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Sheet1!$B$2:$B$7</c:f>
              <c:strCach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strCache>
            </c:strRef>
          </c:tx>
          <c:spPr>
            <a:ln w="12488">
              <a:solidFill>
                <a:srgbClr val="00008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 w="2497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34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Sheet1!$C$2:$C$7</c:f>
              <c:numCache>
                <c:formatCode>General</c:formatCode>
                <c:ptCount val="6"/>
                <c:pt idx="0">
                  <c:v>10</c:v>
                </c:pt>
                <c:pt idx="1">
                  <c:v>9</c:v>
                </c:pt>
                <c:pt idx="2">
                  <c:v>26</c:v>
                </c:pt>
                <c:pt idx="3">
                  <c:v>6</c:v>
                </c:pt>
                <c:pt idx="4">
                  <c:v>12</c:v>
                </c:pt>
                <c:pt idx="5">
                  <c:v>16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43623904"/>
        <c:axId val="443623344"/>
      </c:lineChart>
      <c:catAx>
        <c:axId val="44362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2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3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36233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43623344"/>
        <c:scaling>
          <c:orientation val="minMax"/>
        </c:scaling>
        <c:delete val="0"/>
        <c:axPos val="l"/>
        <c:majorGridlines>
          <c:spPr>
            <a:ln w="3122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2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34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3623904"/>
        <c:crosses val="autoZero"/>
        <c:crossBetween val="between"/>
      </c:valAx>
      <c:spPr>
        <a:solidFill>
          <a:srgbClr val="C0C0C0"/>
        </a:solidFill>
        <a:ln w="12488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22">
      <a:solidFill>
        <a:srgbClr val="000000"/>
      </a:solidFill>
      <a:prstDash val="solid"/>
    </a:ln>
  </c:spPr>
  <c:txPr>
    <a:bodyPr/>
    <a:lstStyle/>
    <a:p>
      <a:pPr>
        <a:defRPr sz="93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2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Contaminated Orthopaedic Instruments 2009 - 2014</a:t>
            </a:r>
          </a:p>
        </c:rich>
      </c:tx>
      <c:layout>
        <c:manualLayout>
          <c:xMode val="edge"/>
          <c:yMode val="edge"/>
          <c:x val="0.18400876232201532"/>
          <c:y val="2.1126760563380281E-2"/>
        </c:manualLayout>
      </c:layout>
      <c:overlay val="0"/>
      <c:spPr>
        <a:noFill/>
        <a:ln w="25373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527929901423883E-2"/>
          <c:y val="0.19248826291079812"/>
          <c:w val="0.89266155531215774"/>
          <c:h val="0.61502347417840375"/>
        </c:manualLayout>
      </c:layout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Contaminated Orthopaedic instruments</c:v>
                </c:pt>
              </c:strCache>
            </c:strRef>
          </c:tx>
          <c:spPr>
            <a:ln w="38059">
              <a:solidFill>
                <a:srgbClr val="00008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Mode val="edge"/>
                  <c:yMode val="edge"/>
                  <c:x val="0.15005476451259583"/>
                  <c:y val="0.528169014084507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Mode val="edge"/>
                  <c:yMode val="edge"/>
                  <c:x val="0.30449069003285872"/>
                  <c:y val="0.54225352112676062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Mode val="edge"/>
                  <c:yMode val="edge"/>
                  <c:x val="0.44687842278203727"/>
                  <c:y val="0.20187793427230047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60240963855421692"/>
                  <c:y val="0.60328638497652587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Mode val="edge"/>
                  <c:yMode val="edge"/>
                  <c:x val="0.74041621029572835"/>
                  <c:y val="0.48826291079812206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Mode val="edge"/>
                  <c:yMode val="edge"/>
                  <c:x val="0.89485213581599121"/>
                  <c:y val="0.40375586854460094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7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7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Sheet1!$B$2:$B$7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</c:v>
                </c:pt>
                <c:pt idx="1">
                  <c:v>9</c:v>
                </c:pt>
                <c:pt idx="2">
                  <c:v>26</c:v>
                </c:pt>
                <c:pt idx="3">
                  <c:v>6</c:v>
                </c:pt>
                <c:pt idx="4">
                  <c:v>12</c:v>
                </c:pt>
                <c:pt idx="5">
                  <c:v>16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Contaminated Loan Instruments</c:v>
                </c:pt>
              </c:strCache>
            </c:strRef>
          </c:tx>
          <c:spPr>
            <a:ln w="38059">
              <a:solidFill>
                <a:srgbClr val="FF00FF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Mode val="edge"/>
                  <c:yMode val="edge"/>
                  <c:x val="0.15553121577217963"/>
                  <c:y val="0.73239436619718312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Mode val="edge"/>
                  <c:yMode val="edge"/>
                  <c:x val="0.30449069003285872"/>
                  <c:y val="0.73239436619718312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Mode val="edge"/>
                  <c:yMode val="edge"/>
                  <c:x val="0.45345016429353779"/>
                  <c:y val="0.715962441314554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60131434830230013"/>
                  <c:y val="0.72769953051643188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Mode val="edge"/>
                  <c:yMode val="edge"/>
                  <c:x val="0.75027382256297914"/>
                  <c:y val="0.71126760563380287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Mode val="edge"/>
                  <c:yMode val="edge"/>
                  <c:x val="0.89923329682365827"/>
                  <c:y val="0.73239436619718312"/>
                </c:manualLayout>
              </c:layout>
              <c:spPr>
                <a:noFill/>
                <a:ln w="25373">
                  <a:noFill/>
                </a:ln>
              </c:spPr>
              <c:txPr>
                <a:bodyPr/>
                <a:lstStyle/>
                <a:p>
                  <a:pPr>
                    <a:defRPr sz="974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7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7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Sheet1!$B$2:$B$7</c:f>
              <c:numCache>
                <c:formatCode>General</c:formatCode>
                <c:ptCount val="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648400"/>
        <c:axId val="258650080"/>
      </c:lineChart>
      <c:catAx>
        <c:axId val="258648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4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0602409638554213"/>
              <c:y val="0.9061032863849765"/>
            </c:manualLayout>
          </c:layout>
          <c:overlay val="0"/>
          <c:spPr>
            <a:noFill/>
            <a:ln w="2537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49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86500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58650080"/>
        <c:scaling>
          <c:orientation val="minMax"/>
        </c:scaling>
        <c:delete val="0"/>
        <c:axPos val="l"/>
        <c:majorGridlines>
          <c:spPr>
            <a:ln w="3172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34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Instruments</a:t>
                </a:r>
              </a:p>
            </c:rich>
          </c:tx>
          <c:layout>
            <c:manualLayout>
              <c:xMode val="edge"/>
              <c:yMode val="edge"/>
              <c:x val="9.8576122672508221E-3"/>
              <c:y val="0.25352112676056338"/>
            </c:manualLayout>
          </c:layout>
          <c:overlay val="0"/>
          <c:spPr>
            <a:noFill/>
            <a:ln w="2537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49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58648400"/>
        <c:crosses val="autoZero"/>
        <c:crossBetween val="between"/>
      </c:valAx>
      <c:spPr>
        <a:solidFill>
          <a:srgbClr val="FFFFFF"/>
        </a:solidFill>
        <a:ln w="126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7721796276013149"/>
          <c:y val="0.16901408450704225"/>
          <c:w val="0.41073384446878425"/>
          <c:h val="0.15492957746478872"/>
        </c:manualLayout>
      </c:layout>
      <c:overlay val="0"/>
      <c:spPr>
        <a:solidFill>
          <a:srgbClr val="FFFFFF"/>
        </a:solidFill>
        <a:ln w="3172">
          <a:solidFill>
            <a:srgbClr val="000000"/>
          </a:solidFill>
          <a:prstDash val="solid"/>
        </a:ln>
      </c:spPr>
      <c:txPr>
        <a:bodyPr/>
        <a:lstStyle/>
        <a:p>
          <a:pPr>
            <a:defRPr sz="1099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2">
      <a:solidFill>
        <a:srgbClr val="000000"/>
      </a:solidFill>
      <a:prstDash val="solid"/>
    </a:ln>
  </c:spPr>
  <c:txPr>
    <a:bodyPr/>
    <a:lstStyle/>
    <a:p>
      <a:pPr>
        <a:defRPr sz="97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BC70C8-22D3-4A4F-823B-ADBF2FEFAB8E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8209B-D993-46C1-9FEA-981587B483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518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5AC63D-467B-4427-9852-E5CAE8EF54F7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674C0-92FF-4351-BD74-7D92E9D19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30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2538-8C53-4DB5-94EB-42BACF2794BC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91369-F750-4DB7-BFE2-7CE06704C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2143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7CA9BE-46D6-42A6-8749-07A0C62EFBA2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94C06-1B86-4EDC-9356-5198CE3B22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60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7CF750-C569-4978-B8B4-3B3F7CE28DF5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B2E62-4925-447E-9A4B-1BC6D30B0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91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A092A3-058D-49DB-9EA7-7011C98F7B39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2C33D-002D-42C7-B567-FD04A4706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60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DF23C3-D0D8-4A14-8707-9D6DD844E889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B9118-0319-420E-8831-757A6B1621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8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D0B627-427B-473D-BC52-E89D1FF7E70E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02E0C-1363-47D3-8061-2FA8A9C6A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640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3CED89-3D2F-4EFD-ADAD-71552B429778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3542A-27C1-4913-9477-23F8AA03F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8741EF-7467-41CA-8792-45C9B7AC2E63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47868-25BC-48CC-B421-6310BFFA95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88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653051-27AD-451A-AACC-490AEF606CB5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44085-7066-492F-8A98-4040894883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24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F93D05D9-B480-4B7A-8177-13766E9CDA20}" type="datetimeFigureOut">
              <a:rPr lang="en-US" altLang="en-US"/>
              <a:pPr/>
              <a:t>10/7/2015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E49C253-8CB4-4C8E-A68F-03078B804C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59" r:id="rId2"/>
    <p:sldLayoutId id="2147483758" r:id="rId3"/>
    <p:sldLayoutId id="2147483757" r:id="rId4"/>
    <p:sldLayoutId id="2147483756" r:id="rId5"/>
    <p:sldLayoutId id="2147483755" r:id="rId6"/>
    <p:sldLayoutId id="2147483754" r:id="rId7"/>
    <p:sldLayoutId id="2147483753" r:id="rId8"/>
    <p:sldLayoutId id="2147483752" r:id="rId9"/>
    <p:sldLayoutId id="2147483751" r:id="rId10"/>
    <p:sldLayoutId id="2147483750" r:id="rId11"/>
    <p:sldLayoutId id="2147483761" r:id="rId12"/>
    <p:sldLayoutId id="2147483762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059113" y="3141663"/>
            <a:ext cx="5761037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3000">
                <a:solidFill>
                  <a:schemeClr val="bg1"/>
                </a:solidFill>
                <a:cs typeface="Arial" panose="020B0604020202020204" pitchFamily="34" charset="0"/>
              </a:rPr>
              <a:t>Presentation title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1"/>
                </a:solidFill>
                <a:cs typeface="Arial" panose="020B0604020202020204" pitchFamily="34" charset="0"/>
              </a:rPr>
              <a:t>Presenter’s name</a:t>
            </a:r>
            <a:br>
              <a:rPr lang="en-US" altLang="en-US" sz="160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1600">
                <a:solidFill>
                  <a:schemeClr val="bg1"/>
                </a:solidFill>
                <a:cs typeface="Arial" panose="020B0604020202020204" pitchFamily="34" charset="0"/>
              </a:rPr>
              <a:t>Department/Unit/Ward</a:t>
            </a:r>
            <a:br>
              <a:rPr lang="en-US" altLang="en-US" sz="160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1600">
                <a:solidFill>
                  <a:schemeClr val="bg1"/>
                </a:solidFill>
                <a:cs typeface="Arial" panose="020B0604020202020204" pitchFamily="34" charset="0"/>
              </a:rPr>
              <a:t>Service line</a:t>
            </a:r>
            <a:br>
              <a:rPr lang="en-US" altLang="en-US" sz="160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altLang="en-US" sz="1600">
                <a:solidFill>
                  <a:schemeClr val="bg1"/>
                </a:solidFill>
                <a:cs typeface="Arial" panose="020B0604020202020204" pitchFamily="34" charset="0"/>
              </a:rPr>
              <a:t>Facility/hospital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1"/>
                </a:solidFill>
                <a:cs typeface="Arial" panose="020B0604020202020204" pitchFamily="34" charset="0"/>
              </a:rPr>
              <a:t>Date</a:t>
            </a:r>
            <a:endParaRPr lang="en-AU" alt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476375" y="1989138"/>
            <a:ext cx="705643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3200">
                <a:cs typeface="Arial" panose="020B0604020202020204" pitchFamily="34" charset="0"/>
              </a:rPr>
              <a:t>How do you ensure your loan kit is clean and sterile?</a:t>
            </a:r>
            <a:r>
              <a:rPr lang="en-AU" altLang="en-US" sz="300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cs typeface="Arial" panose="020B0604020202020204" pitchFamily="34" charset="0"/>
              </a:rPr>
              <a:t>Jane Butler</a:t>
            </a:r>
            <a:br>
              <a:rPr lang="en-US" altLang="en-US" sz="2000">
                <a:cs typeface="Arial" panose="020B0604020202020204" pitchFamily="34" charset="0"/>
              </a:rPr>
            </a:br>
            <a:r>
              <a:rPr lang="en-US" altLang="en-US" sz="2000">
                <a:cs typeface="Arial" panose="020B0604020202020204" pitchFamily="34" charset="0"/>
              </a:rPr>
              <a:t>Central Sterilizing Department</a:t>
            </a:r>
            <a:br>
              <a:rPr lang="en-US" altLang="en-US" sz="2000">
                <a:cs typeface="Arial" panose="020B0604020202020204" pitchFamily="34" charset="0"/>
              </a:rPr>
            </a:br>
            <a:r>
              <a:rPr lang="en-US" altLang="en-US" sz="2000">
                <a:cs typeface="Arial" panose="020B0604020202020204" pitchFamily="34" charset="0"/>
              </a:rPr>
              <a:t>The Prince Charles Hospital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33CC"/>
                </a:solidFill>
                <a:cs typeface="Arial" panose="020B0604020202020204" pitchFamily="34" charset="0"/>
              </a:rPr>
              <a:t>Brisbane</a:t>
            </a:r>
            <a:r>
              <a:rPr lang="en-US" altLang="en-US" sz="200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cs typeface="Arial" panose="020B0604020202020204" pitchFamily="34" charset="0"/>
              </a:rPr>
              <a:t>Queensland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cs typeface="Arial" panose="020B0604020202020204" pitchFamily="34" charset="0"/>
              </a:rPr>
              <a:t>Australia</a:t>
            </a:r>
            <a:endParaRPr lang="en-AU" altLang="en-US" sz="2000">
              <a:cs typeface="Arial" panose="020B0604020202020204" pitchFamily="34" charset="0"/>
            </a:endParaRPr>
          </a:p>
        </p:txBody>
      </p:sp>
      <p:pic>
        <p:nvPicPr>
          <p:cNvPr id="13315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652463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Prevention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611188" y="1268413"/>
            <a:ext cx="8075612" cy="4857750"/>
          </a:xfrm>
        </p:spPr>
        <p:txBody>
          <a:bodyPr/>
          <a:lstStyle/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Follow manufacturer instruction - ISO 17664 2003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Departmental work guidelines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Clinical teacher/Staff development package 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Loan set competency for new staff learning 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Education- in service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Qualified staff Certificate 111 in Sterilization Services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Adequate staffing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Rotate the loan staff</a:t>
            </a:r>
          </a:p>
        </p:txBody>
      </p:sp>
      <p:pic>
        <p:nvPicPr>
          <p:cNvPr id="22531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8229600" cy="1333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latin typeface="Arial" charset="0"/>
                <a:ea typeface="+mj-ea"/>
                <a:cs typeface="+mj-cs"/>
              </a:rPr>
              <a:t>The Risks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244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AU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Patient safety and the transmission of infection from contamination with foreign material if reprocessing instruction are not being followed</a:t>
            </a:r>
          </a:p>
          <a:p>
            <a:pPr eaLnBrk="1" hangingPunct="1">
              <a:lnSpc>
                <a:spcPct val="80000"/>
              </a:lnSpc>
            </a:pP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AU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inadequate instructions for work processes and training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AU" altLang="en-US" sz="1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Queensland Health Guideline – Management of Instrument Loan Sets </a:t>
            </a:r>
            <a:r>
              <a:rPr lang="en-AU" altLang="en-US" sz="1400" i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Version 2 – July 2013</a:t>
            </a:r>
            <a:r>
              <a:rPr lang="en-AU" altLang="en-US" sz="1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 Page4</a:t>
            </a:r>
          </a:p>
        </p:txBody>
      </p:sp>
      <p:pic>
        <p:nvPicPr>
          <p:cNvPr id="23555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95288" y="1125538"/>
            <a:ext cx="8229600" cy="790575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The Risks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AU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sterilized instrument contaminated due to inadequate disassembly and cleaning </a:t>
            </a:r>
          </a:p>
          <a:p>
            <a:pPr eaLnBrk="1" hangingPunct="1"/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AU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inadequate time frame for reprocessing due to the workload of the Central Sterilizing Department (CSD)</a:t>
            </a:r>
          </a:p>
          <a:p>
            <a:pPr eaLnBrk="1" hangingPunct="1"/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AU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damaged/incorrect or missing instruments on a tray rendering the loan set incomplete</a:t>
            </a:r>
          </a:p>
          <a:p>
            <a:pPr eaLnBrk="1" hangingPunct="1"/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AU" altLang="en-US" sz="1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Queensland Health Guideline – Management of Instrument Loan Sets </a:t>
            </a:r>
            <a:r>
              <a:rPr lang="en-AU" altLang="en-US" sz="1400" i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Version 2 – July 2013</a:t>
            </a:r>
            <a:r>
              <a:rPr lang="en-AU" altLang="en-US" sz="1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 Page 4</a:t>
            </a:r>
            <a:endParaRPr lang="en-US" altLang="en-US" sz="1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457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Content Placeholder 3" descr="Picture 1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13342"/>
          <a:stretch>
            <a:fillRect/>
          </a:stretch>
        </p:blipFill>
        <p:spPr bwMode="auto">
          <a:xfrm>
            <a:off x="250825" y="1989138"/>
            <a:ext cx="528637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6" descr="Contaminated shell Lo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500438"/>
            <a:ext cx="41783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>
            <a:spLocks/>
          </p:cNvSpPr>
          <p:nvPr/>
        </p:nvSpPr>
        <p:spPr bwMode="auto">
          <a:xfrm>
            <a:off x="468313" y="836613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</a:rPr>
              <a:t>How do we prevent this ?</a:t>
            </a:r>
          </a:p>
        </p:txBody>
      </p:sp>
      <p:pic>
        <p:nvPicPr>
          <p:cNvPr id="25604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8229600" cy="7905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latin typeface="Arial" charset="0"/>
                <a:ea typeface="+mj-ea"/>
                <a:cs typeface="+mj-cs"/>
              </a:rPr>
              <a:t>Risk Control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AU" sz="2400" dirty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>
                <a:latin typeface="Arial" charset="0"/>
                <a:ea typeface="+mn-ea"/>
                <a:cs typeface="+mn-cs"/>
              </a:rPr>
              <a:t>Comply with </a:t>
            </a:r>
            <a:r>
              <a:rPr lang="en-US" sz="2400" dirty="0">
                <a:latin typeface="Arial" charset="0"/>
                <a:ea typeface="+mn-ea"/>
                <a:cs typeface="+mn-cs"/>
              </a:rPr>
              <a:t> Sterilization of medical devices-Information to be provided by manufacturer for the reprocessing of </a:t>
            </a:r>
            <a:r>
              <a:rPr lang="en-US" sz="2400" dirty="0" smtClean="0">
                <a:latin typeface="Arial" charset="0"/>
                <a:ea typeface="+mn-ea"/>
                <a:cs typeface="+mn-cs"/>
              </a:rPr>
              <a:t>re </a:t>
            </a:r>
            <a:r>
              <a:rPr lang="en-US" sz="2400" dirty="0" err="1" smtClean="0">
                <a:latin typeface="Arial" charset="0"/>
                <a:ea typeface="+mn-ea"/>
                <a:cs typeface="+mn-cs"/>
              </a:rPr>
              <a:t>sterilizable</a:t>
            </a:r>
            <a:r>
              <a:rPr lang="en-US" sz="2400" dirty="0" smtClean="0">
                <a:latin typeface="Arial" charset="0"/>
                <a:ea typeface="+mn-ea"/>
                <a:cs typeface="+mn-cs"/>
              </a:rPr>
              <a:t> </a:t>
            </a:r>
            <a:r>
              <a:rPr lang="en-US" sz="2400" dirty="0">
                <a:latin typeface="Arial" charset="0"/>
                <a:ea typeface="+mn-ea"/>
                <a:cs typeface="+mn-cs"/>
              </a:rPr>
              <a:t>medical device ISO 17664</a:t>
            </a:r>
            <a:endParaRPr lang="en-AU" sz="2400" i="1" dirty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AU" sz="2400" i="1" dirty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>
                <a:latin typeface="Arial" charset="0"/>
                <a:ea typeface="+mn-ea"/>
                <a:cs typeface="+mn-cs"/>
              </a:rPr>
              <a:t>Medical devices - Quality management systems- Requirements for regulatory purposes   ISO 13485:2003(E)</a:t>
            </a:r>
          </a:p>
        </p:txBody>
      </p:sp>
      <p:pic>
        <p:nvPicPr>
          <p:cNvPr id="26627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539750" y="1196975"/>
            <a:ext cx="8229600" cy="561975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Risk Control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68825"/>
          </a:xfrm>
          <a:extLst/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States: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Have  documented processes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AU" altLang="en-US" sz="2400" b="1" i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7.5.1.2.1 Cleanliness of product and contamination control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AU" altLang="en-US" sz="2400" i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The organization shall establish documented requirements for cleanliness of product if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AU" altLang="en-US" sz="2400" i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a) product is cleaned by the organization prior to sterilization and/or its use, or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AU" altLang="en-US" sz="2400" i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b) product is supplied non-sterile to be subjected to a cleaning process prior to sterilization and/or its use,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AU" altLang="en-US" sz="2400" b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  Medical devices — Quality management systems   ISO 13485:2003(E)</a:t>
            </a:r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7651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 smtClean="0">
                <a:latin typeface="Arial" charset="0"/>
                <a:ea typeface="+mj-ea"/>
                <a:cs typeface="+mj-cs"/>
              </a:rPr>
              <a:t>The Process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251200" cy="45259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endParaRPr lang="en-AU" sz="2400" dirty="0">
              <a:latin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AU" sz="2400" dirty="0" smtClean="0">
                <a:latin typeface="Arial" charset="0"/>
              </a:rPr>
              <a:t>Always </a:t>
            </a:r>
            <a:r>
              <a:rPr lang="en-AU" sz="2400" dirty="0">
                <a:latin typeface="Arial" charset="0"/>
              </a:rPr>
              <a:t>do the kit that is required first if multiple kits arrive at the same time  </a:t>
            </a:r>
          </a:p>
        </p:txBody>
      </p:sp>
      <p:pic>
        <p:nvPicPr>
          <p:cNvPr id="28675" name="Picture 4" descr="IMG_15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89138"/>
            <a:ext cx="5219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68313" y="1341438"/>
            <a:ext cx="8229600" cy="147637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Loan Room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95288" y="1773238"/>
            <a:ext cx="8229600" cy="452596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Record the set into the log</a:t>
            </a:r>
          </a:p>
          <a:p>
            <a:pPr marL="0" indent="0"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Assess the kit on arrival</a:t>
            </a:r>
          </a:p>
          <a:p>
            <a:pPr marL="0" indent="0"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 Have we previously received the kit </a:t>
            </a:r>
          </a:p>
          <a:p>
            <a:pPr marL="0" indent="0"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Identify risk instruments with multiple parts</a:t>
            </a:r>
          </a:p>
          <a:p>
            <a:pPr marL="0" indent="0"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 Assess the material of loan instruments is made up of</a:t>
            </a:r>
          </a:p>
          <a:p>
            <a:pPr marL="0" indent="0"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969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052513"/>
            <a:ext cx="8229600" cy="711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US" dirty="0">
                <a:latin typeface="Arial" charset="0"/>
                <a:ea typeface="+mj-ea"/>
                <a:cs typeface="+mj-cs"/>
              </a:rPr>
              <a:t>L</a:t>
            </a:r>
            <a:r>
              <a:rPr lang="en-US" dirty="0" smtClean="0">
                <a:latin typeface="Arial" charset="0"/>
                <a:ea typeface="+mj-ea"/>
                <a:cs typeface="+mj-cs"/>
              </a:rPr>
              <a:t>oan Room</a:t>
            </a:r>
            <a:endParaRPr lang="en-US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400" smtClean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All loan sets are decanted and dismantled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   except screw banks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Keep the tray weight under 5KG (11 pounds)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Check each item off the check list according to serial number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Update check lists to indicate multiple parts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smtClean="0">
                <a:latin typeface="Arial" charset="0"/>
                <a:ea typeface="+mn-ea"/>
                <a:cs typeface="+mn-cs"/>
              </a:rPr>
              <a:t>Always phone the loan company if any instructions are not clear  </a:t>
            </a:r>
          </a:p>
        </p:txBody>
      </p:sp>
      <p:pic>
        <p:nvPicPr>
          <p:cNvPr id="30723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68313" y="981075"/>
            <a:ext cx="8229600" cy="503238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Disassemble Everything</a:t>
            </a:r>
          </a:p>
        </p:txBody>
      </p:sp>
      <p:pic>
        <p:nvPicPr>
          <p:cNvPr id="31746" name="Picture 21" descr="Picture 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2" b="36845"/>
          <a:stretch>
            <a:fillRect/>
          </a:stretch>
        </p:blipFill>
        <p:spPr bwMode="auto">
          <a:xfrm>
            <a:off x="1763713" y="1844675"/>
            <a:ext cx="57610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IMG_13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 b="15543"/>
          <a:stretch>
            <a:fillRect/>
          </a:stretch>
        </p:blipFill>
        <p:spPr bwMode="auto">
          <a:xfrm>
            <a:off x="2051050" y="3933825"/>
            <a:ext cx="52927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idx="1"/>
          </p:nvPr>
        </p:nvSpPr>
        <p:spPr>
          <a:xfrm>
            <a:off x="468313" y="966788"/>
            <a:ext cx="8229600" cy="54006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3E69"/>
                </a:solidFill>
                <a:latin typeface="Arial" charset="0"/>
                <a:ea typeface="+mn-ea"/>
                <a:cs typeface="+mn-cs"/>
              </a:rPr>
              <a:t>Click here</a:t>
            </a:r>
            <a:endParaRPr lang="en-AU" sz="2400" dirty="0">
              <a:solidFill>
                <a:srgbClr val="003E69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433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r="3300"/>
          <a:stretch>
            <a:fillRect/>
          </a:stretch>
        </p:blipFill>
        <p:spPr bwMode="auto">
          <a:xfrm>
            <a:off x="0" y="1052513"/>
            <a:ext cx="91440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101013" y="4941888"/>
            <a:ext cx="811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6588125" y="4868863"/>
            <a:ext cx="2376488" cy="793750"/>
          </a:xfrm>
          <a:custGeom>
            <a:avLst/>
            <a:gdLst>
              <a:gd name="T0" fmla="*/ 2238850 w 21600"/>
              <a:gd name="T1" fmla="*/ 211483 h 21600"/>
              <a:gd name="T2" fmla="*/ 423147 w 21600"/>
              <a:gd name="T3" fmla="*/ 93192 h 21600"/>
              <a:gd name="T4" fmla="*/ 2238850 w 21600"/>
              <a:gd name="T5" fmla="*/ 211483 h 21600"/>
              <a:gd name="T6" fmla="*/ 1587956 w 21600"/>
              <a:gd name="T7" fmla="*/ 874632 h 21600"/>
              <a:gd name="T8" fmla="*/ 1221911 w 21600"/>
              <a:gd name="T9" fmla="*/ 805766 h 21600"/>
              <a:gd name="T10" fmla="*/ 1428093 w 21600"/>
              <a:gd name="T11" fmla="*/ 68354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3706" y="21201"/>
                </a:moveTo>
                <a:cubicBezTo>
                  <a:pt x="18373" y="19897"/>
                  <a:pt x="21600" y="1564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8255" y="-1"/>
                  <a:pt x="5792" y="898"/>
                  <a:pt x="3846" y="2536"/>
                </a:cubicBezTo>
                <a:cubicBezTo>
                  <a:pt x="5792" y="898"/>
                  <a:pt x="82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5645"/>
                  <a:pt x="18373" y="19897"/>
                  <a:pt x="13706" y="21201"/>
                </a:cubicBezTo>
                <a:lnTo>
                  <a:pt x="14433" y="23801"/>
                </a:lnTo>
                <a:lnTo>
                  <a:pt x="11106" y="21927"/>
                </a:lnTo>
                <a:lnTo>
                  <a:pt x="12980" y="18601"/>
                </a:lnTo>
                <a:lnTo>
                  <a:pt x="13706" y="2120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 28"/>
          <p:cNvPicPr>
            <a:picLocks noChangeAspect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1268413"/>
          </a:xfrm>
          <a:noFill/>
        </p:spPr>
      </p:pic>
      <p:sp>
        <p:nvSpPr>
          <p:cNvPr id="34822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AU" sz="2800" dirty="0" smtClean="0"/>
              <a:t>All </a:t>
            </a:r>
            <a:r>
              <a:rPr lang="en-AU" sz="2800" dirty="0"/>
              <a:t>loan </a:t>
            </a:r>
            <a:r>
              <a:rPr lang="en-AU" sz="2800" dirty="0" smtClean="0"/>
              <a:t>sets are </a:t>
            </a:r>
            <a:r>
              <a:rPr lang="en-AU" sz="2800" dirty="0"/>
              <a:t>decanted into wire trays/</a:t>
            </a:r>
            <a:r>
              <a:rPr lang="en-AU" sz="2800" dirty="0" smtClean="0"/>
              <a:t>baskets</a:t>
            </a:r>
          </a:p>
          <a:p>
            <a:pPr marL="0" indent="0">
              <a:buFont typeface="Arial" charset="0"/>
              <a:buNone/>
              <a:defRPr/>
            </a:pPr>
            <a:endParaRPr lang="en-AU" sz="2800" dirty="0"/>
          </a:p>
          <a:p>
            <a:pPr>
              <a:buFont typeface="Arial" charset="0"/>
              <a:buChar char="•"/>
              <a:defRPr/>
            </a:pPr>
            <a:r>
              <a:rPr lang="en-AU" sz="2800" dirty="0" smtClean="0"/>
              <a:t>Sets colour coded and trays numbered</a:t>
            </a:r>
            <a:endParaRPr lang="en-AU" sz="2800" dirty="0"/>
          </a:p>
        </p:txBody>
      </p:sp>
      <p:sp>
        <p:nvSpPr>
          <p:cNvPr id="32771" name="Rectangle 7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 altLang="en-US" sz="2800" smtClean="0">
              <a:ea typeface="ＭＳ Ｐゴシック" panose="020B0600070205080204" pitchFamily="34" charset="-128"/>
            </a:endParaRPr>
          </a:p>
        </p:txBody>
      </p:sp>
      <p:pic>
        <p:nvPicPr>
          <p:cNvPr id="32772" name="Picture 4" descr="IMG_15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2481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96975"/>
            <a:ext cx="8229600" cy="792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j-ea"/>
                <a:cs typeface="+mj-cs"/>
              </a:rPr>
              <a:t>How do we ensure the loan kit is clean?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259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AU" sz="2400" dirty="0" smtClean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AU" sz="2400" dirty="0" smtClean="0">
              <a:latin typeface="Arial" charset="0"/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AU" sz="2400" dirty="0" smtClean="0">
                <a:latin typeface="Arial" charset="0"/>
                <a:ea typeface="+mn-ea"/>
                <a:cs typeface="+mn-cs"/>
              </a:rPr>
              <a:t>Washing equipment compliant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 smtClean="0">
                <a:latin typeface="Arial" charset="0"/>
                <a:ea typeface="+mn-ea"/>
                <a:cs typeface="+mn-cs"/>
              </a:rPr>
              <a:t>Records of compliance of all routine testing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 smtClean="0">
                <a:latin typeface="Arial" charset="0"/>
                <a:ea typeface="+mn-ea"/>
                <a:cs typeface="+mn-cs"/>
              </a:rPr>
              <a:t>Annual PQ  Batch and Index Washer  15883-1:2006[E] Table A.1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 smtClean="0">
                <a:latin typeface="Arial" charset="0"/>
                <a:ea typeface="+mn-ea"/>
                <a:cs typeface="+mn-cs"/>
              </a:rPr>
              <a:t>PQ the washers with the  most complex/difficult loan instruments </a:t>
            </a:r>
          </a:p>
        </p:txBody>
      </p:sp>
      <p:pic>
        <p:nvPicPr>
          <p:cNvPr id="33795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96975"/>
            <a:ext cx="8229600" cy="9366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j-ea"/>
                <a:cs typeface="+mj-cs"/>
              </a:rPr>
              <a:t>How do we ensure the loan kit is clean?</a:t>
            </a:r>
            <a:r>
              <a:rPr lang="en-US" sz="4000" dirty="0">
                <a:latin typeface="Arial" charset="0"/>
                <a:ea typeface="+mj-ea"/>
                <a:cs typeface="+mj-cs"/>
              </a:rPr>
              <a:t> </a:t>
            </a:r>
            <a:endParaRPr lang="en-AU" sz="40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40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>
                <a:latin typeface="Arial" charset="0"/>
                <a:ea typeface="+mn-ea"/>
                <a:cs typeface="+mn-cs"/>
              </a:rPr>
              <a:t>Follow manufacture's instructions for cleaning of loan sets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>
                <a:latin typeface="Arial" charset="0"/>
                <a:ea typeface="+mn-ea"/>
                <a:cs typeface="+mn-cs"/>
              </a:rPr>
              <a:t>Ask for the validated documentation of the loan set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>
                <a:latin typeface="Arial" charset="0"/>
                <a:ea typeface="+mn-ea"/>
                <a:cs typeface="+mn-cs"/>
              </a:rPr>
              <a:t>Cannulated instruments must go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400">
                <a:latin typeface="Arial" charset="0"/>
                <a:ea typeface="+mn-ea"/>
                <a:cs typeface="+mn-cs"/>
              </a:rPr>
              <a:t>    on a cannulated wash rack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>
                <a:latin typeface="Arial" charset="0"/>
                <a:ea typeface="+mn-ea"/>
                <a:cs typeface="+mn-cs"/>
              </a:rPr>
              <a:t>Use washer with ultra sonic program</a:t>
            </a:r>
            <a:endParaRPr lang="en-AU" sz="2400">
              <a:latin typeface="Arial" charset="0"/>
              <a:ea typeface="+mn-ea"/>
              <a:cs typeface="+mn-cs"/>
            </a:endParaRPr>
          </a:p>
        </p:txBody>
      </p:sp>
      <p:pic>
        <p:nvPicPr>
          <p:cNvPr id="3481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8050"/>
            <a:ext cx="8229600" cy="792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j-ea"/>
                <a:cs typeface="+mj-cs"/>
              </a:rPr>
              <a:t>Testing the Washers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Arial" charset="0"/>
                <a:ea typeface="+mn-ea"/>
                <a:cs typeface="+mn-cs"/>
              </a:rPr>
              <a:t>Data logo to test the temperature during thermal disinfection of the loan revision trial stem during PQ of washer</a:t>
            </a:r>
            <a:r>
              <a:rPr lang="en-US" dirty="0">
                <a:latin typeface="Arial" charset="0"/>
                <a:ea typeface="+mn-ea"/>
                <a:cs typeface="+mn-cs"/>
              </a:rPr>
              <a:t>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35843" name="Picture 5" descr="IMG_15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141663"/>
            <a:ext cx="45497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large-arrow-pointing-up-upwards-0-1078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365625"/>
            <a:ext cx="1057275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IMG_15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1663"/>
            <a:ext cx="28082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3950"/>
            <a:ext cx="8229600" cy="6397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j-ea"/>
                <a:cs typeface="+mj-cs"/>
              </a:rPr>
              <a:t>Soil testing during PQ</a:t>
            </a:r>
          </a:p>
        </p:txBody>
      </p:sp>
      <p:pic>
        <p:nvPicPr>
          <p:cNvPr id="36870" name="Picture 5" descr="IMG_15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060575"/>
            <a:ext cx="3854450" cy="352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6867" name="Picture 4" descr="IMG_15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60575"/>
            <a:ext cx="36004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3950"/>
            <a:ext cx="8229600" cy="6397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j-ea"/>
                <a:cs typeface="+mj-cs"/>
              </a:rPr>
              <a:t>PQ the sterilizers'</a:t>
            </a:r>
          </a:p>
        </p:txBody>
      </p:sp>
      <p:pic>
        <p:nvPicPr>
          <p:cNvPr id="40965" name="Picture 4" descr="IMG_15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440" t="-7283" r="1714" b="-301"/>
          <a:stretch>
            <a:fillRect/>
          </a:stretch>
        </p:blipFill>
        <p:spPr>
          <a:xfrm>
            <a:off x="468313" y="148431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7891" name="Picture 4" descr="IMG_15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7433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6659563" y="4508500"/>
            <a:ext cx="433387" cy="1152525"/>
          </a:xfrm>
          <a:prstGeom prst="upArrow">
            <a:avLst>
              <a:gd name="adj1" fmla="val 50000"/>
              <a:gd name="adj2" fmla="val 664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3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96975"/>
            <a:ext cx="8229600" cy="5667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latin typeface="Arial" charset="0"/>
                <a:ea typeface="+mj-ea"/>
                <a:cs typeface="+mj-cs"/>
              </a:rPr>
              <a:t>Inspected for cleanness before packing</a:t>
            </a:r>
          </a:p>
        </p:txBody>
      </p:sp>
      <p:pic>
        <p:nvPicPr>
          <p:cNvPr id="60423" name="Picture 7" descr="IMG_16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492375"/>
            <a:ext cx="4465638" cy="345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8915" name="Picture 5" descr="IMG_16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84538"/>
            <a:ext cx="394811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4284663" y="5373688"/>
            <a:ext cx="1873250" cy="504825"/>
          </a:xfrm>
          <a:prstGeom prst="rightArrow">
            <a:avLst>
              <a:gd name="adj1" fmla="val 50000"/>
              <a:gd name="adj2" fmla="val 927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8917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981075"/>
            <a:ext cx="8229600" cy="7826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latin typeface="Arial" charset="0"/>
                <a:ea typeface="+mj-ea"/>
                <a:cs typeface="+mj-cs"/>
              </a:rPr>
              <a:t>Checked  before packing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body" sz="half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>
                <a:latin typeface="Arial" charset="0"/>
              </a:rPr>
              <a:t>The loan trays are checked post washing to ensure they are clean and correct according to the check list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>
                <a:latin typeface="Arial" charset="0"/>
              </a:rPr>
              <a:t>Instruments that are dismantled for cleaning are left dismantled for sterilizing </a:t>
            </a:r>
            <a:endParaRPr lang="en-AU" sz="2400">
              <a:latin typeface="Arial" charset="0"/>
            </a:endParaRPr>
          </a:p>
        </p:txBody>
      </p:sp>
      <p:pic>
        <p:nvPicPr>
          <p:cNvPr id="39939" name="Picture 7" descr="IMG_15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6537"/>
          <a:stretch>
            <a:fillRect/>
          </a:stretch>
        </p:blipFill>
        <p:spPr>
          <a:xfrm>
            <a:off x="4859338" y="1989138"/>
            <a:ext cx="4038600" cy="4525962"/>
          </a:xfrm>
          <a:noFill/>
        </p:spPr>
      </p:pic>
      <p:pic>
        <p:nvPicPr>
          <p:cNvPr id="39940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68313" y="1052513"/>
            <a:ext cx="8229600" cy="1008062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Product Family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Always use the product family attributes with your loan sets or any new instrument accessing them on arrival</a:t>
            </a:r>
          </a:p>
          <a:p>
            <a:pPr eaLnBrk="1" hangingPunct="1">
              <a:buFontTx/>
              <a:buAutoNum type="arabicPeriod"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Design </a:t>
            </a:r>
          </a:p>
          <a:p>
            <a:pPr eaLnBrk="1" hangingPunct="1">
              <a:buFontTx/>
              <a:buAutoNum type="arabicPeriod"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Weight</a:t>
            </a:r>
          </a:p>
          <a:p>
            <a:pPr eaLnBrk="1" hangingPunct="1">
              <a:buFontTx/>
              <a:buAutoNum type="arabicPeriod"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Material</a:t>
            </a:r>
          </a:p>
          <a:p>
            <a:pPr eaLnBrk="1" hangingPunct="1">
              <a:buFontTx/>
              <a:buAutoNum type="arabicPeriod"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Sterile barrier system</a:t>
            </a:r>
          </a:p>
        </p:txBody>
      </p:sp>
      <p:pic>
        <p:nvPicPr>
          <p:cNvPr id="40963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0" y="1123950"/>
            <a:ext cx="9144000" cy="936625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Penetration time to ensure sterilization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827088" y="2060575"/>
            <a:ext cx="7848600" cy="3887788"/>
          </a:xfrm>
        </p:spPr>
        <p:txBody>
          <a:bodyPr/>
          <a:lstStyle/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Testing at PQ, the lumens and dead end handles take longer to reach holding temperature 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This due to the </a:t>
            </a:r>
            <a:r>
              <a:rPr lang="en-US" altLang="en-US" sz="2400" b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weight of the set </a:t>
            </a: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which will generate condensate, slowing the removal of air within the lumens ratchet and dead end handles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  Reference ISO/TS17665/3 B.7.2 page 28</a:t>
            </a:r>
          </a:p>
        </p:txBody>
      </p:sp>
      <p:pic>
        <p:nvPicPr>
          <p:cNvPr id="41987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68313" y="1125538"/>
            <a:ext cx="8229600" cy="436562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Map of Australia</a:t>
            </a:r>
          </a:p>
        </p:txBody>
      </p:sp>
      <p:pic>
        <p:nvPicPr>
          <p:cNvPr id="1536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b="11757"/>
          <a:stretch>
            <a:fillRect/>
          </a:stretch>
        </p:blipFill>
        <p:spPr>
          <a:xfrm>
            <a:off x="395288" y="2205038"/>
            <a:ext cx="8229600" cy="4525962"/>
          </a:xfrm>
          <a:noFill/>
        </p:spPr>
      </p:pic>
      <p:pic>
        <p:nvPicPr>
          <p:cNvPr id="15363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196975"/>
            <a:ext cx="8229600" cy="7921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latin typeface="Arial" charset="0"/>
                <a:ea typeface="+mj-ea"/>
                <a:cs typeface="+mj-cs"/>
              </a:rPr>
              <a:t>Extended holding time </a:t>
            </a: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16113"/>
            <a:ext cx="4027487" cy="421005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AU" sz="2400">
              <a:latin typeface="Arial" charset="0"/>
            </a:endParaRPr>
          </a:p>
          <a:p>
            <a:pPr marL="0" indent="0" eaLnBrk="1" hangingPunct="1">
              <a:buFont typeface="Arial" charset="0"/>
              <a:buChar char="•"/>
              <a:defRPr/>
            </a:pPr>
            <a:r>
              <a:rPr lang="en-US" sz="2400">
                <a:latin typeface="Arial" charset="0"/>
              </a:rPr>
              <a:t>Not able to PQ all our loan sets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AU" sz="2400">
              <a:latin typeface="Arial" charset="0"/>
            </a:endParaRPr>
          </a:p>
          <a:p>
            <a:pPr marL="0" indent="0" eaLnBrk="1" hangingPunct="1">
              <a:buFont typeface="Arial" charset="0"/>
              <a:buChar char="•"/>
              <a:defRPr/>
            </a:pPr>
            <a:r>
              <a:rPr lang="en-AU" sz="2400">
                <a:latin typeface="Arial" charset="0"/>
              </a:rPr>
              <a:t>Introduced routine 10 minute holding time for sterilising  </a:t>
            </a:r>
          </a:p>
        </p:txBody>
      </p:sp>
      <p:pic>
        <p:nvPicPr>
          <p:cNvPr id="43011" name="Picture 7" descr="IMG_159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038600" cy="3028950"/>
          </a:xfrm>
          <a:noFill/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4787900" y="5516563"/>
            <a:ext cx="38163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AU" sz="2000" smtClean="0"/>
              <a:t>Lumen not reaching temperature during 4 minutes holding time</a:t>
            </a:r>
          </a:p>
        </p:txBody>
      </p:sp>
      <p:pic>
        <p:nvPicPr>
          <p:cNvPr id="43013" name="Picture 12" descr="large-arrow-pointing-up-upwards-0-10783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16338"/>
            <a:ext cx="5937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44034" name="Image 28"/>
          <p:cNvPicPr>
            <a:picLocks noChangeAspect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908050"/>
          </a:xfrm>
          <a:noFill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print">
            <a:lum bright="-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097963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229600" cy="5762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>
              <a:latin typeface="Arial" charset="0"/>
              <a:ea typeface="+mj-ea"/>
              <a:cs typeface="+mj-cs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557338"/>
            <a:ext cx="8748712" cy="49672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mtClean="0">
              <a:latin typeface="Arial" charset="0"/>
              <a:ea typeface="+mn-ea"/>
              <a:cs typeface="+mn-cs"/>
            </a:endParaRP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44675"/>
            <a:ext cx="57245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60800"/>
            <a:ext cx="5734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692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2247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63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30188" y="1319213"/>
          <a:ext cx="8683625" cy="5154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255" name="Image 28"/>
          <p:cNvPicPr>
            <a:picLocks noChangeAspect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1066800"/>
          </a:xfrm>
          <a:noFill/>
          <a:ln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052513"/>
            <a:ext cx="8229600" cy="711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en-AU" sz="4000">
                <a:latin typeface="Arial" charset="0"/>
              </a:rPr>
              <a:t>Record of contamination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142875" y="1895475"/>
          <a:ext cx="8842375" cy="457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6083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30275" y="47625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 Wastage: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Loan kits ordered</a:t>
            </a:r>
          </a:p>
          <a:p>
            <a:pPr eaLnBrk="1" hangingPunct="1">
              <a:buFontTx/>
              <a:buNone/>
            </a:pP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     and not used</a:t>
            </a:r>
          </a:p>
        </p:txBody>
      </p:sp>
      <p:pic>
        <p:nvPicPr>
          <p:cNvPr id="47107" name="Picture 4" descr="IMG_15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1557338"/>
            <a:ext cx="62674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-100013"/>
            <a:ext cx="9144000" cy="142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Summary</a:t>
            </a:r>
          </a:p>
        </p:txBody>
      </p:sp>
      <p:pic>
        <p:nvPicPr>
          <p:cNvPr id="48130" name="Picture 4" descr="IMG_16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r="21277"/>
          <a:stretch>
            <a:fillRect/>
          </a:stretch>
        </p:blipFill>
        <p:spPr bwMode="auto">
          <a:xfrm>
            <a:off x="5795963" y="1268413"/>
            <a:ext cx="3348037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 28"/>
          <p:cNvPicPr>
            <a:picLocks noChangeAspect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1212850"/>
          </a:xfrm>
          <a:noFill/>
        </p:spPr>
      </p:pic>
      <p:pic>
        <p:nvPicPr>
          <p:cNvPr id="48132" name="Picture 6" descr="IMG_16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27419"/>
          <a:stretch>
            <a:fillRect/>
          </a:stretch>
        </p:blipFill>
        <p:spPr bwMode="auto">
          <a:xfrm>
            <a:off x="250825" y="2565400"/>
            <a:ext cx="54895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25538"/>
            <a:ext cx="8229600" cy="6381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latin typeface="Arial" charset="0"/>
                <a:ea typeface="+mj-ea"/>
                <a:cs typeface="+mj-cs"/>
              </a:rPr>
              <a:t>Reference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AU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Queensland Health Guideline – Management of Instrument Loan Sets </a:t>
            </a:r>
            <a:r>
              <a:rPr lang="en-AU" altLang="en-US" sz="2400" i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Version 2 – July 2013</a:t>
            </a:r>
          </a:p>
          <a:p>
            <a:pPr eaLnBrk="1" hangingPunct="1"/>
            <a:r>
              <a:rPr lang="en-AU" altLang="en-US" sz="2400" b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Medical devices — Quality management systems   ISO 13485:2003(E</a:t>
            </a:r>
          </a:p>
          <a:p>
            <a:pPr eaLnBrk="1" hangingPunct="1"/>
            <a:r>
              <a:rPr lang="en-AU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ASNZ 4187: 2014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ISO 17664 2004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ISO/TS 17665-3 2013-04-15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2015 PQ Report 2015 Andrew Gay</a:t>
            </a:r>
            <a:endParaRPr lang="en-AU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9155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96975"/>
            <a:ext cx="8229600" cy="5667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>
                <a:latin typeface="Arial" charset="0"/>
                <a:ea typeface="+mj-ea"/>
                <a:cs typeface="+mj-cs"/>
              </a:rPr>
              <a:t>Acknowledgement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AU" sz="2400" dirty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>
                <a:latin typeface="Arial" charset="0"/>
                <a:ea typeface="+mn-ea"/>
                <a:cs typeface="+mn-cs"/>
              </a:rPr>
              <a:t>The CSD staff of TPCH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>
                <a:latin typeface="Arial" charset="0"/>
                <a:ea typeface="+mn-ea"/>
                <a:cs typeface="+mn-cs"/>
              </a:rPr>
              <a:t>Andy Gay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>
                <a:latin typeface="Arial" charset="0"/>
                <a:ea typeface="+mn-ea"/>
                <a:cs typeface="+mn-cs"/>
              </a:rPr>
              <a:t>Cathy Saxton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>
                <a:latin typeface="Arial" charset="0"/>
                <a:ea typeface="+mn-ea"/>
                <a:cs typeface="+mn-cs"/>
              </a:rPr>
              <a:t>Ronald </a:t>
            </a:r>
            <a:r>
              <a:rPr lang="en-AU" sz="2400" dirty="0" err="1">
                <a:latin typeface="Arial" charset="0"/>
                <a:ea typeface="+mn-ea"/>
                <a:cs typeface="+mn-cs"/>
              </a:rPr>
              <a:t>Vergara</a:t>
            </a:r>
            <a:endParaRPr lang="en-AU" sz="2400" dirty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>
                <a:latin typeface="Arial" charset="0"/>
                <a:ea typeface="+mn-ea"/>
                <a:cs typeface="+mn-cs"/>
              </a:rPr>
              <a:t>Michelle </a:t>
            </a:r>
            <a:r>
              <a:rPr lang="en-AU" sz="2400" dirty="0" smtClean="0">
                <a:latin typeface="Arial" charset="0"/>
                <a:ea typeface="+mn-ea"/>
                <a:cs typeface="+mn-cs"/>
              </a:rPr>
              <a:t>Love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dirty="0" smtClean="0">
                <a:latin typeface="Arial" charset="0"/>
                <a:ea typeface="+mn-ea"/>
                <a:cs typeface="+mn-cs"/>
              </a:rPr>
              <a:t>Elaine Foster</a:t>
            </a:r>
            <a:endParaRPr lang="en-AU" sz="2400" dirty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AU" sz="2400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5017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9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8567737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922338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City of Brisbane</a:t>
            </a:r>
          </a:p>
        </p:txBody>
      </p:sp>
      <p:sp>
        <p:nvSpPr>
          <p:cNvPr id="16387" name="AutoShape 5" descr="Image result for brisba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6388" name="AutoShape 7" descr="2Q=="/>
          <p:cNvSpPr>
            <a:spLocks noChangeAspect="1" noChangeArrowheads="1"/>
          </p:cNvSpPr>
          <p:nvPr/>
        </p:nvSpPr>
        <p:spPr bwMode="auto">
          <a:xfrm>
            <a:off x="1381125" y="1638300"/>
            <a:ext cx="63817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6389" name="Picture 8" descr="2011_Wheel-of-Brisb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280828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57338"/>
            <a:ext cx="2786062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cbd-twi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981075"/>
            <a:ext cx="2370138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ag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65246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en-AU" sz="4000">
                <a:latin typeface="Arial" charset="0"/>
              </a:rPr>
              <a:t>The Prince Charles Hospital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AU" dirty="0"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17411" name="Picture 5" descr="Prince Char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49725"/>
            <a:ext cx="20351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banner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712946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9601"/>
          <a:stretch>
            <a:fillRect/>
          </a:stretch>
        </p:blipFill>
        <p:spPr bwMode="auto">
          <a:xfrm>
            <a:off x="3598863" y="3297238"/>
            <a:ext cx="5545137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611188" y="1125538"/>
            <a:ext cx="8086725" cy="719137"/>
          </a:xfrm>
        </p:spPr>
        <p:txBody>
          <a:bodyPr anchor="t"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The Objectives 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Procedures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Prevention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The risk of contaminated loan instruments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The loan kit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PQ of washers/sterilizers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To ensure cleanness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Product families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Identify complex instrumentation</a:t>
            </a: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Ensure instrumentation is sterile</a:t>
            </a:r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8435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81075"/>
            <a:ext cx="8229600" cy="78263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sz="4000" dirty="0" smtClean="0">
                <a:latin typeface="Arial" charset="0"/>
                <a:ea typeface="+mj-ea"/>
                <a:cs typeface="+mj-cs"/>
              </a:rPr>
              <a:t> </a:t>
            </a:r>
            <a:r>
              <a:rPr lang="en-AU" sz="4000" dirty="0">
                <a:latin typeface="Arial" charset="0"/>
                <a:ea typeface="+mj-ea"/>
                <a:cs typeface="+mj-cs"/>
              </a:rPr>
              <a:t>Procedures </a:t>
            </a:r>
            <a:br>
              <a:rPr lang="en-AU" sz="4000" dirty="0">
                <a:latin typeface="Arial" charset="0"/>
                <a:ea typeface="+mj-ea"/>
                <a:cs typeface="+mj-cs"/>
              </a:rPr>
            </a:br>
            <a:r>
              <a:rPr lang="en-AU" sz="4000" dirty="0">
                <a:latin typeface="Arial" charset="0"/>
                <a:ea typeface="+mj-ea"/>
                <a:cs typeface="+mj-cs"/>
              </a:rPr>
              <a:t>January to December 2014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060575"/>
            <a:ext cx="8229600" cy="45259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AU" sz="240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>
                <a:latin typeface="Arial" charset="0"/>
                <a:ea typeface="+mn-ea"/>
                <a:cs typeface="+mn-cs"/>
              </a:rPr>
              <a:t>376  Knee Replacements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>
                <a:latin typeface="Arial" charset="0"/>
                <a:ea typeface="+mn-ea"/>
                <a:cs typeface="+mn-cs"/>
              </a:rPr>
              <a:t>  48  Revision of knee replacements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>
                <a:latin typeface="Arial" charset="0"/>
                <a:ea typeface="+mn-ea"/>
                <a:cs typeface="+mn-cs"/>
              </a:rPr>
              <a:t>318  Hip Replacements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>
                <a:latin typeface="Arial" charset="0"/>
                <a:ea typeface="+mn-ea"/>
                <a:cs typeface="+mn-cs"/>
              </a:rPr>
              <a:t>  57  Revision  of hip replacements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>
                <a:latin typeface="Arial" charset="0"/>
                <a:ea typeface="+mn-ea"/>
                <a:cs typeface="+mn-cs"/>
              </a:rPr>
              <a:t>  25  Shoulder replacements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>
                <a:latin typeface="Arial" charset="0"/>
                <a:ea typeface="+mn-ea"/>
                <a:cs typeface="+mn-cs"/>
              </a:rPr>
              <a:t>303  Fractured neck of femurs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>
                <a:latin typeface="Arial" charset="0"/>
                <a:ea typeface="+mn-ea"/>
                <a:cs typeface="+mn-cs"/>
              </a:rPr>
              <a:t>Elective orthopaedic only</a:t>
            </a:r>
          </a:p>
        </p:txBody>
      </p:sp>
      <p:pic>
        <p:nvPicPr>
          <p:cNvPr id="1945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8229600" cy="581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sz="3200" dirty="0">
                <a:latin typeface="Arial" charset="0"/>
                <a:ea typeface="+mj-ea"/>
                <a:cs typeface="+mj-cs"/>
              </a:rPr>
              <a:t> </a:t>
            </a:r>
            <a:r>
              <a:rPr lang="en-AU" dirty="0">
                <a:latin typeface="Arial" charset="0"/>
                <a:ea typeface="+mj-ea"/>
                <a:cs typeface="+mj-cs"/>
              </a:rPr>
              <a:t>Loan Kits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259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AU" sz="2400" smtClean="0">
              <a:latin typeface="Arial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smtClean="0">
                <a:latin typeface="Arial" charset="0"/>
                <a:ea typeface="+mn-ea"/>
                <a:cs typeface="+mn-cs"/>
              </a:rPr>
              <a:t>2014 processed 5403 loan trays from 16 loan companies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smtClean="0">
                <a:latin typeface="Arial" charset="0"/>
                <a:ea typeface="+mn-ea"/>
                <a:cs typeface="+mn-cs"/>
              </a:rPr>
              <a:t>The hospital  also has consigned loan sets/kits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smtClean="0">
                <a:latin typeface="Arial" charset="0"/>
                <a:ea typeface="+mn-ea"/>
                <a:cs typeface="+mn-cs"/>
              </a:rPr>
              <a:t>3 types of knee replacements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smtClean="0">
                <a:latin typeface="Arial" charset="0"/>
                <a:ea typeface="+mn-ea"/>
                <a:cs typeface="+mn-cs"/>
              </a:rPr>
              <a:t>3 Hip sets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smtClean="0">
                <a:latin typeface="Arial" charset="0"/>
                <a:ea typeface="+mn-ea"/>
                <a:cs typeface="+mn-cs"/>
              </a:rPr>
              <a:t>Revision hip instrumentation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AU" sz="2400" smtClean="0">
                <a:latin typeface="Arial" charset="0"/>
                <a:ea typeface="+mn-ea"/>
                <a:cs typeface="+mn-cs"/>
              </a:rPr>
              <a:t>Instrumentation for fractured neck of femurs </a:t>
            </a:r>
          </a:p>
        </p:txBody>
      </p:sp>
      <p:pic>
        <p:nvPicPr>
          <p:cNvPr id="20483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341438"/>
            <a:ext cx="8229600" cy="2921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sz="4000" dirty="0" smtClean="0">
                <a:latin typeface="Arial" charset="0"/>
                <a:ea typeface="+mj-ea"/>
                <a:cs typeface="+mj-cs"/>
              </a:rPr>
              <a:t>Prevention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Literature reserch produced multiple articles  on contaminated instruments</a:t>
            </a:r>
          </a:p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Identify the </a:t>
            </a:r>
            <a:r>
              <a:rPr lang="en-US" altLang="en-US" sz="2400" b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hazards</a:t>
            </a:r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associated with loan sets</a:t>
            </a:r>
          </a:p>
          <a:p>
            <a:pPr eaLnBrk="1" hangingPunct="1">
              <a:buFontTx/>
              <a:buNone/>
            </a:pPr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Have risk control processes in place for checking and decanting the loan kit.</a:t>
            </a:r>
          </a:p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AU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1507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</TotalTime>
  <Words>876</Words>
  <Application>Microsoft Office PowerPoint</Application>
  <PresentationFormat>On-screen Show (4:3)</PresentationFormat>
  <Paragraphs>190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ＭＳ Ｐゴシック</vt:lpstr>
      <vt:lpstr>Calibri</vt:lpstr>
      <vt:lpstr>Office Theme</vt:lpstr>
      <vt:lpstr>PowerPoint Presentation</vt:lpstr>
      <vt:lpstr>PowerPoint Presentation</vt:lpstr>
      <vt:lpstr>Map of Australia</vt:lpstr>
      <vt:lpstr>City of Brisbane</vt:lpstr>
      <vt:lpstr>The Prince Charles Hospital </vt:lpstr>
      <vt:lpstr>The Objectives </vt:lpstr>
      <vt:lpstr> Procedures  January to December 2014</vt:lpstr>
      <vt:lpstr> Loan Kits</vt:lpstr>
      <vt:lpstr>Prevention</vt:lpstr>
      <vt:lpstr> Prevention</vt:lpstr>
      <vt:lpstr>The Risks</vt:lpstr>
      <vt:lpstr>The Risks</vt:lpstr>
      <vt:lpstr>PowerPoint Presentation</vt:lpstr>
      <vt:lpstr>Risk Control</vt:lpstr>
      <vt:lpstr>Risk Control</vt:lpstr>
      <vt:lpstr>The Process </vt:lpstr>
      <vt:lpstr>Loan Room</vt:lpstr>
      <vt:lpstr> Loan Room</vt:lpstr>
      <vt:lpstr>Disassemble Everything</vt:lpstr>
      <vt:lpstr>PowerPoint Presentation</vt:lpstr>
      <vt:lpstr>How do we ensure the loan kit is clean?</vt:lpstr>
      <vt:lpstr>How do we ensure the loan kit is clean? </vt:lpstr>
      <vt:lpstr>Testing the Washers</vt:lpstr>
      <vt:lpstr>Soil testing during PQ</vt:lpstr>
      <vt:lpstr>PQ the sterilizers'</vt:lpstr>
      <vt:lpstr>Inspected for cleanness before packing</vt:lpstr>
      <vt:lpstr>Checked  before packing</vt:lpstr>
      <vt:lpstr>Product Family</vt:lpstr>
      <vt:lpstr>Penetration time to ensure sterilization</vt:lpstr>
      <vt:lpstr>Extended holding time </vt:lpstr>
      <vt:lpstr>PowerPoint Presentation</vt:lpstr>
      <vt:lpstr>PowerPoint Presentation</vt:lpstr>
      <vt:lpstr>PowerPoint Presentation</vt:lpstr>
      <vt:lpstr>Record of contamination</vt:lpstr>
      <vt:lpstr>PowerPoint Presentation</vt:lpstr>
      <vt:lpstr>PowerPoint Presentation</vt:lpstr>
      <vt:lpstr>Reference</vt:lpstr>
      <vt:lpstr>Acknowledgement</vt:lpstr>
    </vt:vector>
  </TitlesOfParts>
  <Company>Queensland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Wheeldon</dc:creator>
  <cp:keywords>Metro North Hospital and Health Service Template</cp:keywords>
  <cp:lastModifiedBy>key4events</cp:lastModifiedBy>
  <cp:revision>80</cp:revision>
  <cp:lastPrinted>2015-08-29T01:01:54Z</cp:lastPrinted>
  <dcterms:created xsi:type="dcterms:W3CDTF">2015-07-09T00:37:51Z</dcterms:created>
  <dcterms:modified xsi:type="dcterms:W3CDTF">2015-10-07T16:49:36Z</dcterms:modified>
  <cp:category>Template</cp:category>
</cp:coreProperties>
</file>