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257" r:id="rId3"/>
    <p:sldId id="263" r:id="rId4"/>
    <p:sldId id="264" r:id="rId5"/>
    <p:sldId id="270" r:id="rId6"/>
    <p:sldId id="275" r:id="rId7"/>
    <p:sldId id="274" r:id="rId8"/>
    <p:sldId id="273" r:id="rId9"/>
    <p:sldId id="276" r:id="rId10"/>
    <p:sldId id="281" r:id="rId11"/>
    <p:sldId id="282" r:id="rId12"/>
    <p:sldId id="308" r:id="rId13"/>
    <p:sldId id="284" r:id="rId14"/>
    <p:sldId id="286" r:id="rId15"/>
    <p:sldId id="290" r:id="rId16"/>
    <p:sldId id="278" r:id="rId17"/>
    <p:sldId id="289" r:id="rId18"/>
    <p:sldId id="277" r:id="rId19"/>
    <p:sldId id="291" r:id="rId20"/>
    <p:sldId id="304" r:id="rId21"/>
    <p:sldId id="293" r:id="rId22"/>
    <p:sldId id="305" r:id="rId23"/>
    <p:sldId id="306" r:id="rId24"/>
    <p:sldId id="307" r:id="rId25"/>
    <p:sldId id="271" r:id="rId26"/>
    <p:sldId id="288" r:id="rId27"/>
    <p:sldId id="265" r:id="rId28"/>
    <p:sldId id="26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59" autoAdjust="0"/>
    <p:restoredTop sz="96448" autoAdjust="0"/>
  </p:normalViewPr>
  <p:slideViewPr>
    <p:cSldViewPr>
      <p:cViewPr varScale="1">
        <p:scale>
          <a:sx n="72" d="100"/>
          <a:sy n="72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7733B-B8B5-48D7-B4BE-EA12E1D715FE}" type="datetimeFigureOut">
              <a:rPr lang="es-AR" smtClean="0"/>
              <a:pPr/>
              <a:t>08/10/2015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6F38E-B395-4245-98C6-62B12C70DC44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577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6F38E-B395-4245-98C6-62B12C70DC44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160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6F38E-B395-4245-98C6-62B12C70DC44}" type="slidenum">
              <a:rPr lang="es-AR" smtClean="0"/>
              <a:pPr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814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08/10/2015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frm=1&amp;source=images&amp;cd=&amp;cad=rja&amp;uact=8&amp;ved=0CAcQjRxqFQoTCKmFmMuM0scCFccgkAodaY8I-g&amp;url=http://laminasparacolorear.blogspot.com/2011/11/mapa-de-la-republica-argentina-para.html&amp;ei=RqTjVanKI8fBwATpnqLQDw&amp;psig=AFQjCNE9InOJLpq_fcSS2hkQO2rWXIYVgA&amp;ust=14410684613380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pa%20Argentina%20Pol&#237;tico%20-%20Mendoz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frm=1&amp;source=images&amp;cd=&amp;cad=rja&amp;uact=8&amp;ved=0CAcQjRxqFQoTCKmFmMuM0scCFccgkAodaY8I-g&amp;url=http://laminasparacolorear.blogspot.com/2011/11/mapa-de-la-republica-argentina-para.html&amp;ei=RqTjVanKI8fBwATpnqLQDw&amp;psig=AFQjCNE9InOJLpq_fcSS2hkQO2rWXIYVgA&amp;ust=14410684613380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frm=1&amp;source=images&amp;cd=&amp;cad=rja&amp;uact=8&amp;ved=0CAcQjRxqFQoTCKmFmMuM0scCFccgkAodaY8I-g&amp;url=http://laminasparacolorear.blogspot.com/2011/11/mapa-de-la-republica-argentina-para.html&amp;ei=RqTjVanKI8fBwATpnqLQDw&amp;psig=AFQjCNE9InOJLpq_fcSS2hkQO2rWXIYVgA&amp;ust=14410684613380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frm=1&amp;source=images&amp;cd=&amp;cad=rja&amp;uact=8&amp;ved=0CAcQjRxqFQoTCKmFmMuM0scCFccgkAodaY8I-g&amp;url=http://laminasparacolorear.blogspot.com/2011/11/mapa-de-la-republica-argentina-para.html&amp;ei=RqTjVanKI8fBwATpnqLQDw&amp;psig=AFQjCNE9InOJLpq_fcSS2hkQO2rWXIYVgA&amp;ust=14410684613380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frm=1&amp;source=images&amp;cd=&amp;cad=rja&amp;uact=8&amp;ved=0CAcQjRxqFQoTCKmFmMuM0scCFccgkAodaY8I-g&amp;url=http://laminasparacolorear.blogspot.com/2011/11/mapa-de-la-republica-argentina-para.html&amp;ei=RqTjVanKI8fBwATpnqLQDw&amp;psig=AFQjCNE9InOJLpq_fcSS2hkQO2rWXIYVgA&amp;ust=14410684613380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frm=1&amp;source=images&amp;cd=&amp;cad=rja&amp;uact=8&amp;ved=0CAcQjRxqFQoTCKmFmMuM0scCFccgkAodaY8I-g&amp;url=http://laminasparacolorear.blogspot.com/2011/11/mapa-de-la-republica-argentina-para.html&amp;ei=RqTjVanKI8fBwATpnqLQDw&amp;psig=AFQjCNE9InOJLpq_fcSS2hkQO2rWXIYVgA&amp;ust=14410684613380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microsoft.com/office/2007/relationships/hdphoto" Target="../media/hdphoto3.wdp"/><Relationship Id="rId3" Type="http://schemas.openxmlformats.org/officeDocument/2006/relationships/image" Target="../media/image27.jpeg"/><Relationship Id="rId21" Type="http://schemas.openxmlformats.org/officeDocument/2006/relationships/image" Target="../media/image44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8.pn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7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6.png"/><Relationship Id="rId10" Type="http://schemas.openxmlformats.org/officeDocument/2006/relationships/image" Target="../media/image34.jpeg"/><Relationship Id="rId19" Type="http://schemas.openxmlformats.org/officeDocument/2006/relationships/image" Target="../media/image42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6093296"/>
            <a:ext cx="1728192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body" idx="4294967295"/>
          </p:nvPr>
        </p:nvSpPr>
        <p:spPr>
          <a:xfrm>
            <a:off x="2987824" y="5046517"/>
            <a:ext cx="5976664" cy="1444352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ts val="3000"/>
              </a:lnSpc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Pharmacienne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spécialisé en stérilisation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Carolina CHIODINI</a:t>
            </a:r>
          </a:p>
          <a:p>
            <a:pPr marL="114300" lvl="0" indent="0">
              <a:lnSpc>
                <a:spcPts val="3000"/>
              </a:lnSpc>
              <a:buClr>
                <a:srgbClr val="93A299"/>
              </a:buClr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Pharmacienne </a:t>
            </a:r>
            <a:r>
              <a:rPr lang="fr-FR" sz="16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spécialisé en 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stérilisation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Helga SAGER DE AGOSTINI</a:t>
            </a:r>
          </a:p>
          <a:p>
            <a:pPr marL="114300" lvl="0" indent="0" algn="ctr">
              <a:lnSpc>
                <a:spcPts val="3000"/>
              </a:lnSpc>
              <a:buClr>
                <a:srgbClr val="93A299"/>
              </a:buClr>
              <a:buNone/>
            </a:pPr>
            <a:r>
              <a:rPr lang="es-A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ARGENTINE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9788" y="1844824"/>
            <a:ext cx="8652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40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4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40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4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spécialisés en matière de stérilisation en Argentine</a:t>
            </a:r>
            <a:endParaRPr lang="es-AR" sz="4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4" descr="http://media1.picsearch.com/is?jRUcRiX6nHzxENOJ0QDJJm4RTpe2qvMFx42kUJ_HznI&amp;height=321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18400" r="5851"/>
          <a:stretch/>
        </p:blipFill>
        <p:spPr bwMode="auto">
          <a:xfrm>
            <a:off x="251808" y="5231581"/>
            <a:ext cx="1296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edia4.picsearch.com/is?UXyljSYTQsW8cTqC2BewRPQ0ZiUEZP6lXKvinrsiARE&amp;height=27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4" y="5229200"/>
            <a:ext cx="1296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26 Conector recto"/>
          <p:cNvCxnSpPr/>
          <p:nvPr/>
        </p:nvCxnSpPr>
        <p:spPr>
          <a:xfrm>
            <a:off x="3275857" y="6093296"/>
            <a:ext cx="172819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275857" y="6237312"/>
            <a:ext cx="172819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97612"/>
            <a:ext cx="17319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10" y="6061101"/>
            <a:ext cx="173196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" y="0"/>
            <a:ext cx="9144000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1484784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Programme d'études du Pharmacien spécialisé en stérilisation</a:t>
            </a:r>
            <a:r>
              <a:rPr lang="fr-F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Module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</a:t>
            </a:r>
          </a:p>
          <a:p>
            <a:pPr>
              <a:lnSpc>
                <a:spcPts val="3600"/>
              </a:lnSpc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Module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II</a:t>
            </a:r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3600"/>
              </a:lnSpc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Module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III</a:t>
            </a:r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6" y="4058938"/>
            <a:ext cx="856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Charge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horaire: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520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Durée: Trois semestres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CONDITIONS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D'ADMISSION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Diplôme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des universités argentines ou </a:t>
            </a:r>
            <a:r>
              <a:rPr lang="fr-FR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etrangères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s-AR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7591" y="1494772"/>
            <a:ext cx="861503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Programme d'études du Pharmacien spécialisé en </a:t>
            </a:r>
            <a:r>
              <a:rPr lang="fr-F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/>
            <a:endParaRPr lang="fr-F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/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Module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I: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ts val="3600"/>
              </a:lnSpc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Microbiologie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appliquée aux procédés de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</a:p>
          <a:p>
            <a:pPr lvl="0" indent="271463">
              <a:lnSpc>
                <a:spcPts val="3600"/>
              </a:lnSpc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(45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heures de cours théorique avec atelier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).</a:t>
            </a:r>
            <a:endParaRPr lang="es-AR" sz="16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ts val="3600"/>
              </a:lnSpc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Technologie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appliquée aux procédés de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</a:p>
          <a:p>
            <a:pPr lvl="0" indent="271463">
              <a:lnSpc>
                <a:spcPts val="3600"/>
              </a:lnSpc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(45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heures théoriques - pratiques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).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ts val="3600"/>
              </a:lnSpc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Physique-chimie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appliquées aux procédés de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</a:p>
          <a:p>
            <a:pPr lvl="0" indent="271463">
              <a:lnSpc>
                <a:spcPts val="3600"/>
              </a:lnSpc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(30 heures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théoriques - pratiques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ts val="3600"/>
              </a:lnSpc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Management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et Organisation des Services de Stérilisation et dispositifs biomédicaux I (séminaire de 20 heures).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5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2843" y="1494772"/>
            <a:ext cx="862978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Programme d'études du Pharmacien spécialisé en </a:t>
            </a:r>
            <a:r>
              <a:rPr lang="fr-F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</a:p>
          <a:p>
            <a:pPr lvl="0"/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/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Module II: 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3600"/>
              </a:lnSpc>
              <a:buFont typeface="Symbol"/>
              <a:buChar char=""/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 (80 heures théoriques - pratiques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).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3600"/>
              </a:lnSpc>
              <a:buFont typeface="Symbol"/>
              <a:buChar char=""/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Matériaux et dispositifs biomédicaux I (40 heures théoriques - pratiques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3600"/>
              </a:lnSpc>
              <a:buFont typeface="Symbol"/>
              <a:buChar char=""/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Management et Organisation de Services de Stérilisation et dispositifs  biomédicaux II (séminaire de 20 heures).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23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2843" y="1484784"/>
            <a:ext cx="86297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Programme d'études du Pharmacien spécialisé en </a:t>
            </a:r>
            <a:r>
              <a:rPr lang="fr-F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</a:p>
          <a:p>
            <a:pPr lvl="0"/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Module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III: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II (80 heures théoriques et pratiques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).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Contrôle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des infections et qualité opérationnelle en Stérilisation et dispositifs biomédicaux (20 heures Atelier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).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Matériaux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et dispositifs biomédicaux II (30 heures théoriques -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pratiques).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 marL="265113" indent="-265113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Méthodologie de la recherche et bio-statistique (20 heures théoriques -pratiques).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marL="265113" indent="-265113">
              <a:lnSpc>
                <a:spcPts val="36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Activité pratique et recherche finale (100 heures)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93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5260" y="1484784"/>
            <a:ext cx="8640960" cy="48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</a:pPr>
            <a:r>
              <a:rPr lang="fr-FR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Programme d'études du Technicien supérieur en stérilisation</a:t>
            </a:r>
          </a:p>
          <a:p>
            <a:endParaRPr lang="fr-F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</a:rPr>
              <a:t>Première année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Deuxième année 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Troisième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année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endParaRPr lang="es-AR" dirty="0" smtClean="0"/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Niveau: titre non universitaire 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Modalité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 présentiel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Durée: Trois ans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Nombre d'heures: 1888 heures 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Conditions de participation: niveau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moyen</a:t>
            </a:r>
            <a:endParaRPr lang="es-AR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31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7563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3726" y="1499532"/>
            <a:ext cx="8568952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fr-FR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Programme d'études du Technicien supérieur en </a:t>
            </a:r>
            <a:r>
              <a:rPr lang="fr-F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Première année:</a:t>
            </a:r>
            <a:endParaRPr lang="es-AR" sz="16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Santé publique (96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Informatique (64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Biologie I  (128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Fondements basiques des sciences exactes  (64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Procédés technologiques de Santé I (64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Procédés technologiques de Santé II (64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Stage de première année (64 heures)</a:t>
            </a: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68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3726" y="1473085"/>
            <a:ext cx="8568952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fr-FR" sz="2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Programme d'études du Technicien supérieur en stérilisation</a:t>
            </a:r>
            <a:endParaRPr lang="es-AR" sz="22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fr-FR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Deuxième </a:t>
            </a:r>
            <a:r>
              <a:rPr lang="fr-F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année :</a:t>
            </a:r>
            <a:endParaRPr lang="es-AR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Organisation et gestion des services de Santé (64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Sécurité et hygiène (32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Méthodologie de la recherche (64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Biologie II (64 heures horloge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Fondements de microbiologie et d'épidémiologie (64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Physique et chimie appliquées à la stérilisation (96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Réception et préparation des matériaux I (32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Processus de stérilisation (32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Stage de deuxième année (128 heures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68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4230" y="1455288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Programme d'études du Technicien supérieur en stérilisation</a:t>
            </a:r>
            <a:endParaRPr lang="es-AR" sz="2200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fr-FR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Troisième année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Recherche en services de Santé (64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Anglais (96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Bioéthique (32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Réception et préparation II (64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Processus de Stérilisation II (96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Centrale de matériaux (32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Gestion des systèmes de qualité (32 heures)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Stage de troisième année  (192 heures)</a:t>
            </a:r>
          </a:p>
          <a:p>
            <a:pPr>
              <a:lnSpc>
                <a:spcPts val="2600"/>
              </a:lnSpc>
              <a:spcAft>
                <a:spcPts val="0"/>
              </a:spcAft>
            </a:pPr>
            <a:endParaRPr lang="fr-FR" sz="16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68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es-AR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AR" sz="2400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2776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spécialisé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stérilisation</a:t>
            </a:r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AR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La formation de pharmaciens spécialisés en stérilisation commence en 1995 à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l’Université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</a:t>
            </a:r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Buenos Aires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(UBA) </a:t>
            </a:r>
            <a:endParaRPr lang="fr-F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et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cette formation s’étend à différents provinces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79" y="2928248"/>
            <a:ext cx="2900842" cy="3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31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es-AR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AR" sz="2400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8372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spécialisé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</a:t>
            </a: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  <a:r>
              <a:rPr lang="fr-F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24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AR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La formation de pharmaciens spécialisés en stérilisation commence en 1995 à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l’Université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Buenos Aires (UBA) et cette formation s’étend à différents provinces: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Maza de </a:t>
            </a:r>
            <a:r>
              <a:rPr lang="es-E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Mendoza</a:t>
            </a:r>
            <a:endParaRPr lang="es-AR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Tucumán,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Buenos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Aires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avec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siège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en: Misiones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Córdoba,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du Chaco Austral et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Rosario</a:t>
            </a:r>
          </a:p>
          <a:p>
            <a:pPr>
              <a:spcAft>
                <a:spcPts val="0"/>
              </a:spcAft>
            </a:pPr>
            <a:endParaRPr lang="es-AR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79" y="2928248"/>
            <a:ext cx="2900842" cy="3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SCN80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4" t="10543" r="8615" b="15115"/>
          <a:stretch/>
        </p:blipFill>
        <p:spPr bwMode="auto">
          <a:xfrm>
            <a:off x="296460" y="1628800"/>
            <a:ext cx="2847446" cy="40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miradasolidaria.es/wp-content/uploads/2014/04/mapamund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00" y="1628800"/>
            <a:ext cx="5424563" cy="40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4932040" y="4221088"/>
            <a:ext cx="432048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>
            <a:stCxn id="6" idx="1"/>
            <a:endCxn id="11" idx="7"/>
          </p:cNvCxnSpPr>
          <p:nvPr/>
        </p:nvCxnSpPr>
        <p:spPr>
          <a:xfrm flipH="1" flipV="1">
            <a:off x="1839489" y="3936101"/>
            <a:ext cx="3155823" cy="40098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794624" y="3646104"/>
            <a:ext cx="1224136" cy="19802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3" name="Picture 2" descr="http://media4.picsearch.com/is?UXyljSYTQsW8cTqC2BewRPQ0ZiUEZP6lXKvinrsiARE&amp;height=2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89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8372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spécialisé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</a:t>
            </a: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AR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La formation de pharmaciens spécialisés en stérilisation commence en 1995 à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l’Université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Buenos Aires (UBA) et cette formation s’étend à différents provinces: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Maza de Mendoza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Tucumán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Buenos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Aires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avec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siège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en: Misiones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Córdoba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du Chaco Austral et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Rosario</a:t>
            </a:r>
          </a:p>
          <a:p>
            <a:pPr>
              <a:spcAft>
                <a:spcPts val="0"/>
              </a:spcAft>
            </a:pPr>
            <a:endParaRPr lang="es-AR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79" y="2928248"/>
            <a:ext cx="2900842" cy="3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73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es-AR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AR" sz="2400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2776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spécialisé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</a:t>
            </a: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AR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La formation de pharmaciens spécialisés en stérilisation commence en 1995 à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l’Université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Buenos Aires (UBA) et cette formation s’étend à différents provinces: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-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 Maza de Mendoza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Tucumán,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Buenos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Aires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avec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siège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en: </a:t>
            </a:r>
            <a:r>
              <a:rPr lang="es-E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Misiones</a:t>
            </a:r>
            <a:r>
              <a:rPr lang="es-E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Córdoba,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du Chaco Austral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et</a:t>
            </a: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latin typeface="Calibri"/>
              <a:ea typeface="Calibri"/>
              <a:cs typeface="Times New Roman"/>
            </a:endParaRPr>
          </a:p>
          <a:p>
            <a:pPr lvl="0"/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Rosario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79" y="2928248"/>
            <a:ext cx="2900842" cy="3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6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es-AR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AR" sz="2400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2776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spécialisé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</a:t>
            </a: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AR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La formation de pharmaciens spécialisés en stérilisation commence en 1995 à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l’Université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Buenos Aires (UBA) et cette formation s’étend à différents provinces: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-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 Maza de Mendoza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Tucumán,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Buenos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Aires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avec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siège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en: Misiones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Córdoba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</a:t>
            </a:r>
            <a:endParaRPr lang="es-A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du Chaco Austral et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 lvl="0"/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Rosario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79" y="2928248"/>
            <a:ext cx="2900842" cy="3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52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2776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spécialisé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</a:t>
            </a: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AR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La formation de pharmaciens spécialisés en stérilisation commence en 1995 à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l’Université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Buenos Aires (UBA) et cette formation s’étend à différents provinces: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-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 Maza de Mendoza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Tucumán,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Buenos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Aires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avec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siège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en: Misiones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Córdoba,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du</a:t>
            </a:r>
            <a:r>
              <a:rPr lang="es-E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Chaco</a:t>
            </a:r>
            <a:r>
              <a:rPr lang="es-ES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 et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 lvl="0"/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Rosario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79" y="2928248"/>
            <a:ext cx="2900842" cy="3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9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es-AR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es-AR" sz="2400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2776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 spécialisé </a:t>
            </a:r>
            <a:r>
              <a:rPr lang="fr-F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</a:t>
            </a:r>
            <a:r>
              <a:rPr lang="fr-F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AR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La formation de pharmaciens spécialisés en stérilisation commence en 1995 à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l’Université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Buenos Aires (UBA) et cette formation s’étend à différents provinces: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-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 Maza de Mendoza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Tucumán,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Buenos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Aires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avec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siège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en: Misiones 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Córdoba,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du Chaco Austral et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latin typeface="Calibri"/>
              <a:ea typeface="Calibri"/>
              <a:cs typeface="Times New Roman"/>
            </a:endParaRPr>
          </a:p>
          <a:p>
            <a:pPr lvl="0"/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Université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Nationale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de 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Rosario (</a:t>
            </a:r>
            <a:r>
              <a:rPr lang="es-ES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province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Calibri"/>
                <a:cs typeface="Times New Roman"/>
              </a:rPr>
              <a:t>Santa Fe</a:t>
            </a:r>
            <a:r>
              <a:rPr lang="es-ES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  <a:endParaRPr lang="es-AR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79" y="2928248"/>
            <a:ext cx="2900842" cy="3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3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2776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Technicien supérieur de </a:t>
            </a:r>
            <a:r>
              <a:rPr lang="fr-F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stérilisation</a:t>
            </a:r>
          </a:p>
          <a:p>
            <a:pPr algn="ctr">
              <a:spcAft>
                <a:spcPts val="0"/>
              </a:spcAft>
            </a:pPr>
            <a:endParaRPr lang="es-AR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fr-FR" kern="150" dirty="0" smtClean="0">
                <a:solidFill>
                  <a:srgbClr val="000000"/>
                </a:solidFill>
                <a:latin typeface="Arial"/>
                <a:ea typeface="Times New Roman"/>
              </a:rPr>
              <a:t>La </a:t>
            </a:r>
            <a:r>
              <a:rPr lang="fr-FR" kern="150" dirty="0">
                <a:solidFill>
                  <a:srgbClr val="000000"/>
                </a:solidFill>
                <a:latin typeface="Arial"/>
                <a:ea typeface="Times New Roman"/>
              </a:rPr>
              <a:t>formation des techniciens supérieurs en stérilisation commence en 1979 et, en </a:t>
            </a:r>
            <a:r>
              <a:rPr lang="fr-FR" kern="150" dirty="0" smtClean="0">
                <a:solidFill>
                  <a:srgbClr val="000000"/>
                </a:solidFill>
                <a:latin typeface="Arial"/>
                <a:ea typeface="Times New Roman"/>
              </a:rPr>
              <a:t>1980, les </a:t>
            </a:r>
            <a:r>
              <a:rPr lang="fr-FR" kern="150" dirty="0">
                <a:solidFill>
                  <a:srgbClr val="000000"/>
                </a:solidFill>
                <a:latin typeface="Arial"/>
                <a:ea typeface="Times New Roman"/>
              </a:rPr>
              <a:t>premiers diplômes ont été </a:t>
            </a:r>
            <a:r>
              <a:rPr lang="fr-FR" kern="150" dirty="0" smtClean="0">
                <a:solidFill>
                  <a:srgbClr val="000000"/>
                </a:solidFill>
                <a:latin typeface="Arial"/>
                <a:ea typeface="Times New Roman"/>
              </a:rPr>
              <a:t>attribués.</a:t>
            </a:r>
          </a:p>
          <a:p>
            <a:pPr lvl="0">
              <a:lnSpc>
                <a:spcPts val="3600"/>
              </a:lnSpc>
              <a:spcAft>
                <a:spcPts val="0"/>
              </a:spcAft>
            </a:pPr>
            <a:endParaRPr lang="es-AR" kern="150" dirty="0">
              <a:latin typeface="Arial"/>
              <a:ea typeface="Times New Roman"/>
            </a:endParaRPr>
          </a:p>
          <a:p>
            <a:pPr lvl="0">
              <a:lnSpc>
                <a:spcPts val="3600"/>
              </a:lnSpc>
              <a:spcAft>
                <a:spcPts val="0"/>
              </a:spcAft>
              <a:buFont typeface="Arial"/>
              <a:buChar char="•"/>
            </a:pPr>
            <a:r>
              <a:rPr lang="es-AR" kern="15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Les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techniciens supérieurs de stérilisation sont incorporés par un décret  de la Nation en 2003 à  la loi de professionnels médicaux auxiliaires.</a:t>
            </a:r>
            <a:endParaRPr lang="es-AR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2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53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556792"/>
            <a:ext cx="864096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</a:t>
            </a:r>
            <a:r>
              <a:rPr lang="fr-F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Les nouveaux champs de connaissances et le progrès technologique ont conduit les professionnels de la santé à avoir une structuration adaptée selon les nouvelles divisions dans le processus de travail.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Aujourd'hui, l'Argentine possède une formation spécifique capable de préparer des pharmaciens spécialisés en stérilisation et des techniciens supérieurs de stérilisation.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sz="1400" dirty="0"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ts val="2600"/>
              </a:lnSpc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</a:t>
            </a:r>
            <a:r>
              <a:rPr lang="fr-FR" sz="1600" kern="150" dirty="0" smtClean="0">
                <a:solidFill>
                  <a:srgbClr val="000000"/>
                </a:solidFill>
                <a:latin typeface="Arial"/>
                <a:ea typeface="Calibri"/>
              </a:rPr>
              <a:t>Pour  tout ce que je viens d'exposer, comme conclusion, il faut souligner que l'application des principes scientifiques et techniques de la part de ces professionnels a nettement élevé le niveau de la qualité des soins dans nos centres de santé.</a:t>
            </a:r>
          </a:p>
          <a:p>
            <a:pPr lvl="0" indent="-342900" algn="just">
              <a:lnSpc>
                <a:spcPts val="2600"/>
              </a:lnSpc>
              <a:spcAft>
                <a:spcPts val="0"/>
              </a:spcAft>
            </a:pPr>
            <a:endParaRPr lang="fr-FR" sz="1600" kern="15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 indent="-342900" algn="just">
              <a:lnSpc>
                <a:spcPts val="2600"/>
              </a:lnSpc>
              <a:spcAft>
                <a:spcPts val="0"/>
              </a:spcAft>
            </a:pPr>
            <a:endParaRPr lang="fr-FR" sz="1600" kern="15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 indent="-342900" algn="just">
              <a:lnSpc>
                <a:spcPts val="2600"/>
              </a:lnSpc>
              <a:spcAft>
                <a:spcPts val="0"/>
              </a:spcAft>
            </a:pPr>
            <a:endParaRPr lang="fr-FR" sz="1600" kern="15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 indent="-342900" algn="just">
              <a:lnSpc>
                <a:spcPts val="2600"/>
              </a:lnSpc>
              <a:spcAft>
                <a:spcPts val="0"/>
              </a:spcAft>
            </a:pPr>
            <a:endParaRPr lang="fr-FR" sz="1600" kern="15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0" indent="-342900" algn="just">
              <a:lnSpc>
                <a:spcPts val="2600"/>
              </a:lnSpc>
              <a:spcAft>
                <a:spcPts val="0"/>
              </a:spcAft>
            </a:pPr>
            <a:endParaRPr lang="es-AR" sz="1600" kern="150" dirty="0" smtClean="0">
              <a:latin typeface="Arial"/>
              <a:ea typeface="Times New Roman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6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9512" y="1412776"/>
            <a:ext cx="8784405" cy="3600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s-AR" sz="4000" dirty="0"/>
          </a:p>
          <a:p>
            <a:pPr marL="114300" indent="0">
              <a:buNone/>
            </a:pPr>
            <a:endParaRPr lang="es-AR" sz="4000" dirty="0" smtClean="0"/>
          </a:p>
          <a:p>
            <a:pPr marL="114300" indent="0" algn="ctr">
              <a:buNone/>
            </a:pPr>
            <a:r>
              <a:rPr lang="es-AR" sz="4000" b="1" dirty="0" smtClean="0"/>
              <a:t>MERCI </a:t>
            </a:r>
            <a:r>
              <a:rPr lang="es-AR" sz="4000" b="1" dirty="0" smtClean="0"/>
              <a:t>DE </a:t>
            </a:r>
            <a:r>
              <a:rPr lang="es-AR" sz="4000" b="1" dirty="0" smtClean="0"/>
              <a:t>VOTRE </a:t>
            </a:r>
            <a:r>
              <a:rPr lang="es-AR" sz="4000" b="1" dirty="0" smtClean="0"/>
              <a:t>ATTENTION</a:t>
            </a:r>
            <a:r>
              <a:rPr lang="es-AR" sz="4000" b="1" dirty="0" smtClean="0"/>
              <a:t>!</a:t>
            </a:r>
          </a:p>
          <a:p>
            <a:pPr marL="114300" indent="0">
              <a:buNone/>
            </a:pPr>
            <a:endParaRPr lang="es-AR" sz="4000" dirty="0" smtClean="0"/>
          </a:p>
          <a:p>
            <a:pPr marL="114300" indent="0">
              <a:buNone/>
            </a:pPr>
            <a:endParaRPr lang="es-AR" sz="4000" dirty="0" smtClean="0"/>
          </a:p>
        </p:txBody>
      </p:sp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491880" y="5229200"/>
            <a:ext cx="54726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ts val="2000"/>
              </a:lnSpc>
              <a:buFont typeface="Arial" pitchFamily="34" charset="0"/>
              <a:buNone/>
            </a:pPr>
            <a:r>
              <a:rPr lang="es-E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Pharmacienne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spécialisé en stérilisation</a:t>
            </a:r>
            <a:r>
              <a:rPr lang="es-E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Carolina CHIODINI</a:t>
            </a:r>
          </a:p>
          <a:p>
            <a:pPr marL="114300" indent="0" algn="ctr">
              <a:lnSpc>
                <a:spcPts val="2000"/>
              </a:lnSpc>
              <a:buFont typeface="Arial" pitchFamily="34" charset="0"/>
              <a:buNone/>
            </a:pPr>
            <a:r>
              <a:rPr lang="es-AR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carolinachiodini@gmail.com</a:t>
            </a:r>
            <a:endParaRPr lang="es-ES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4300" indent="0" algn="ctr">
              <a:lnSpc>
                <a:spcPts val="2000"/>
              </a:lnSpc>
              <a:buClr>
                <a:srgbClr val="93A299"/>
              </a:buClr>
              <a:buFont typeface="Arial" pitchFamily="34" charset="0"/>
              <a:buNone/>
            </a:pPr>
            <a:r>
              <a:rPr lang="es-E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Pharmacienne </a:t>
            </a:r>
            <a:r>
              <a:rPr lang="fr-FR" sz="13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spécialisé en stérilisation</a:t>
            </a:r>
            <a:r>
              <a:rPr lang="es-E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Helga SAGER DE AGOSTINI</a:t>
            </a:r>
          </a:p>
          <a:p>
            <a:pPr marL="114300" indent="0" algn="ctr">
              <a:lnSpc>
                <a:spcPts val="2000"/>
              </a:lnSpc>
              <a:buClr>
                <a:srgbClr val="93A299"/>
              </a:buClr>
              <a:buFont typeface="Arial" pitchFamily="34" charset="0"/>
              <a:buNone/>
            </a:pPr>
            <a:r>
              <a:rPr lang="es-AR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fudesa@fudesa.org.ar</a:t>
            </a:r>
          </a:p>
          <a:p>
            <a:pPr marL="114300" indent="0" algn="ctr">
              <a:lnSpc>
                <a:spcPts val="2000"/>
              </a:lnSpc>
              <a:buClr>
                <a:srgbClr val="93A299"/>
              </a:buClr>
              <a:buFont typeface="Arial" pitchFamily="34" charset="0"/>
              <a:buNone/>
            </a:pPr>
            <a:r>
              <a:rPr lang="es-A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ARGENTINE</a:t>
            </a:r>
            <a:endParaRPr lang="es-E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2545439" y="4725144"/>
            <a:ext cx="4257990" cy="457200"/>
          </a:xfrm>
        </p:spPr>
        <p:txBody>
          <a:bodyPr/>
          <a:lstStyle/>
          <a:p>
            <a:pPr marL="114300" indent="0" algn="ctr">
              <a:buNone/>
            </a:pPr>
            <a:r>
              <a:rPr lang="es-ES" b="1" dirty="0" smtClean="0"/>
              <a:t>MERCI A VOUS!</a:t>
            </a:r>
            <a:endParaRPr lang="es-ES" b="1" dirty="0"/>
          </a:p>
        </p:txBody>
      </p:sp>
      <p:pic>
        <p:nvPicPr>
          <p:cNvPr id="6" name="Picture 3" descr="C:\Users\PC\Desktop\FOTOS STAGES\fotos charla LILLE\DSCN3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2304288" cy="17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1-FOTOS\FOTOS 2012\IMPRESION FOTOS VIAJE EUROPA 2011-2012\13 X 18 MATE\DSCN78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20836" r="4927" b="8076"/>
          <a:stretch/>
        </p:blipFill>
        <p:spPr bwMode="auto">
          <a:xfrm>
            <a:off x="4716016" y="2924944"/>
            <a:ext cx="2551198" cy="17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ANTIGUO\14 junio 2012\STAGES\STAGES REALIZADAS\12-STAGE LILLE-JUNIO 2012\ESTERILIZACION LILLE\DSCN8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1521237" cy="11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caro\Desktop\FOTOS CHU GRENOBLE\DSCN1337.JPG"/>
          <p:cNvPicPr>
            <a:picLocks noChangeAspect="1" noChangeArrowheads="1"/>
          </p:cNvPicPr>
          <p:nvPr/>
        </p:nvPicPr>
        <p:blipFill>
          <a:blip r:embed="rId5" cstate="print"/>
          <a:srcRect l="13554" t="9036" r="11896" b="30717"/>
          <a:stretch>
            <a:fillRect/>
          </a:stretch>
        </p:blipFill>
        <p:spPr bwMode="auto">
          <a:xfrm>
            <a:off x="341377" y="1661450"/>
            <a:ext cx="1852208" cy="11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D:\ANTIGUO\14 junio 2012\FOTOS\FOTOS VIAJE\35 - CHAMBERY-14 Y 15 MAYO 2012\FOTOS HOSPITAL CHAMBERY\DSCN79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67" y="260649"/>
            <a:ext cx="1527169" cy="11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caro\Desktop\STAGE GENEVE-del 18 al 27 abril 2012\FOTOS HOSPITAL GENEVE\PERSONAS\DSCN76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0039" y="1651471"/>
            <a:ext cx="1509730" cy="1132297"/>
          </a:xfrm>
          <a:prstGeom prst="rect">
            <a:avLst/>
          </a:prstGeom>
          <a:noFill/>
        </p:spPr>
      </p:pic>
      <p:pic>
        <p:nvPicPr>
          <p:cNvPr id="22" name="Picture 5" descr="D:\DISCO DURO\DISCO DURO-21 ENERO 2012\FOTOS\FOTOS CARO VIAJE\FOTOS VIAJE\10-GRENOBLE\FOTOS CHU GRENOBLE\101NIKON\DSCN1337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085793" y="1661450"/>
            <a:ext cx="1496422" cy="1122317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1477"/>
            <a:ext cx="1936504" cy="1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caro\Desktop\STAGES REALIZADAS\1-GRENOBLE-DEL 22 NOV-HASTA 6 DIC 2011\CHU GRENOBLE\FOTOS HOSPITAL GRENOBLE\DSCN1672.JPG"/>
          <p:cNvPicPr>
            <a:picLocks noChangeAspect="1" noChangeArrowheads="1"/>
          </p:cNvPicPr>
          <p:nvPr/>
        </p:nvPicPr>
        <p:blipFill rotWithShape="1">
          <a:blip r:embed="rId10" cstate="print"/>
          <a:srcRect l="18985"/>
          <a:stretch/>
        </p:blipFill>
        <p:spPr bwMode="auto">
          <a:xfrm>
            <a:off x="5879581" y="261477"/>
            <a:ext cx="1212699" cy="1121064"/>
          </a:xfrm>
          <a:prstGeom prst="rect">
            <a:avLst/>
          </a:prstGeom>
          <a:noFill/>
        </p:spPr>
      </p:pic>
      <p:pic>
        <p:nvPicPr>
          <p:cNvPr id="25" name="Picture 5" descr="D:\DISCO DURO\DISCO DURO-21 ENERO 2012\FOTOS\FOTOS CARO VIAJE\FOTOS VIAJE\10-GRENOBLE\FOTOS CHU GRENOBLE\101NIKON\DSCN1337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269771" y="260648"/>
            <a:ext cx="1521156" cy="1140867"/>
          </a:xfrm>
          <a:prstGeom prst="rect">
            <a:avLst/>
          </a:prstGeom>
          <a:noFill/>
        </p:spPr>
      </p:pic>
      <p:pic>
        <p:nvPicPr>
          <p:cNvPr id="26" name="Picture 2" descr="C:\Users\caro\Desktop\DISCO DURO-21 ENERO 2012\FOTOS\FOTOS CARO VIAJE\FOTOS VIAJE\3-CONGRESO ESTORIL 2011\REUNION CONGRESO-12 OCTUBRE 2011\DSCN04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0935" y="1645447"/>
            <a:ext cx="1517841" cy="1138321"/>
          </a:xfrm>
          <a:prstGeom prst="rect">
            <a:avLst/>
          </a:prstGeom>
          <a:noFill/>
        </p:spPr>
      </p:pic>
      <p:pic>
        <p:nvPicPr>
          <p:cNvPr id="27" name="Picture 6" descr="D:\1-FOTOS\FOTOS 2012\IMPRESION FOTOS VIAJE EUROPA 2011-2012\13 X 18 MATE\DSCN299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3851" r="13966" b="9365"/>
          <a:stretch/>
        </p:blipFill>
        <p:spPr bwMode="auto">
          <a:xfrm>
            <a:off x="5705163" y="1661449"/>
            <a:ext cx="1451505" cy="11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PC\Desktop\FOTOS STAGES\fotos charla LILLE\DSCN1045.JP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7" y="6103115"/>
            <a:ext cx="828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PC\Desktop\FOTOS STAGES\fotos charla LILLE\DSCN2371.JP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00" y="5445223"/>
            <a:ext cx="828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95" y="5447604"/>
            <a:ext cx="828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PC\Desktop\FOTOS STAGES\fotos charla LILLE\DSCN0935.JPG"/>
          <p:cNvPicPr>
            <a:picLocks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4" t="7241" r="5567" b="19901"/>
          <a:stretch/>
        </p:blipFill>
        <p:spPr bwMode="auto">
          <a:xfrm>
            <a:off x="2193585" y="5445224"/>
            <a:ext cx="828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PC\Desktop\FOTOS STAGES\fotos charla LILLE\DSCN0458.JPG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4619" r="13735" b="10051"/>
          <a:stretch/>
        </p:blipFill>
        <p:spPr bwMode="auto">
          <a:xfrm>
            <a:off x="1249902" y="6093255"/>
            <a:ext cx="828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PC\Desktop\FOTOS STAGES\DSCN8454.JPG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84" y="6103116"/>
            <a:ext cx="828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PC\Desktop\FOTOS STAGES\DSCN7699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17521" r="25762"/>
          <a:stretch/>
        </p:blipFill>
        <p:spPr bwMode="auto">
          <a:xfrm>
            <a:off x="3320252" y="5466995"/>
            <a:ext cx="574568" cy="5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PC\Desktop\FOTOS STAGES\DSCN2111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t="25029" r="3281"/>
          <a:stretch/>
        </p:blipFill>
        <p:spPr bwMode="auto">
          <a:xfrm>
            <a:off x="3283621" y="5445224"/>
            <a:ext cx="1172295" cy="7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73" y="5883085"/>
            <a:ext cx="1259182" cy="77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C:\Users\caro\Desktop\DCIM\100NIKON\DSCN6138.JPG"/>
          <p:cNvPicPr>
            <a:picLocks noChangeAspect="1" noChangeArrowheads="1"/>
          </p:cNvPicPr>
          <p:nvPr/>
        </p:nvPicPr>
        <p:blipFill rotWithShape="1">
          <a:blip r:embed="rId24" cstate="print"/>
          <a:srcRect l="9970" t="23219" r="7165" b="27792"/>
          <a:stretch/>
        </p:blipFill>
        <p:spPr bwMode="auto">
          <a:xfrm>
            <a:off x="5909240" y="5466995"/>
            <a:ext cx="1735049" cy="769314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t="24442"/>
          <a:stretch/>
        </p:blipFill>
        <p:spPr bwMode="auto">
          <a:xfrm>
            <a:off x="4521126" y="5882151"/>
            <a:ext cx="1347569" cy="7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 descr="http://media3.picsearch.com/is?voB5eyB1E8bND3AtBRDQloAId9yyDc1NmwrjwIdxdYg&amp;height=248"/>
          <p:cNvPicPr>
            <a:picLocks noGrp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7104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media1.picsearch.com/is?luNe_czsu9QRws_mdSVScOCtOP7S-sliCkG_UZXoAG8&amp;height=22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1360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edia3.picsearch.com/is?R7TR_RDlz8_BVdvm22Zbjec1EZ9WfMCzU2Gvicd5Sfw&amp;height=2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6520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media1.picsearch.com/is?q6-NyxIx-H-6cHumZdeBpgB2VdtwBC5D6HSJw79QJpQ&amp;height=25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1360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media3.picsearch.com/is?NzBNHP6KLq8bgEaCGF36vSlCsl77vbGo7k70wBa81ag&amp;height=2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357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media5.picsearch.com/is?94Ks2AgD2sYVn7BkLvp5vnXJSwrtIp9isdm4mnyJXDE&amp;height=25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1360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media2.picsearch.com/is?TkAm3Q4TjiKRWh0ItdPKyxukowFIyouHWAn9b5wKQ-E&amp;height=2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6357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media5.picsearch.com/is?i9RpFcdF_MmOmr4LGBe-ySGwLGK9CdhSPROlnAYE4nk&amp;height=25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57104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://media2.picsearch.com/is?vZG48-nuDYM86uiQPftqLzecL_EjEszme-mYy0QP-fU&amp;height=22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57104"/>
            <a:ext cx="2880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1988840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L'incorporation de nouvelles technologies dans le domaine de la stérilisation dans les centres de santé à entrainé la spécialisation des pharmaciens qui ont dû acquérir de nouvelles  compétences pour l'exécution efficace de leurs fonctions.</a:t>
            </a:r>
            <a:endParaRPr lang="es-AR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6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1988840"/>
            <a:ext cx="85765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Pourquoi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les </a:t>
            </a:r>
            <a:r>
              <a:rPr lang="es-ES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pharmaciens</a:t>
            </a: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?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• Et…pourquoi  pas d’autres professionnels ?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Parce que parmi toutes les formations par rapport à la santé celle de pharmacien est celle qui couvre le plus les besoins de la stérilisation, dû au nombre de matières liées à la stérilisation dans le programme de degré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2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995805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À la fin des années 60, avec l'augmentation des cas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d'infections nosocomiales,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l'OPS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suggéré  la création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d'une</a:t>
            </a:r>
            <a:r>
              <a:rPr lang="es-AR" dirty="0">
                <a:latin typeface="Calibri"/>
                <a:ea typeface="Calibri"/>
                <a:cs typeface="Times New Roman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formation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spécifique dans le domaine de la stérilisation.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Par conséquent, en 1969 le premier cours de stérilisation a été créé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1970, on a nommé le premier chef pharmacien de la Stérilisation Centrale.</a:t>
            </a:r>
            <a:endParaRPr lang="es-A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3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556792"/>
            <a:ext cx="864096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Plusieurs problèmes ont mis en lumière le besoin de ressources humaines dans le champ de la stérilisation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endParaRPr lang="es-AR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manque de connaissance des procédures à ce sujet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la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nomination de personnes ayant un faible niveau de formation pour effectuer des tâches extrêmement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complexes,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manque de formation des membres du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service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Symbol"/>
              <a:buChar char="·"/>
            </a:pP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et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surtout le faible engagement de la part des autorités.</a:t>
            </a: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AR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Les points cités </a:t>
            </a:r>
            <a:r>
              <a:rPr lang="fr-FR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çi-dessus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ont été 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les 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indicateurs du besoin de prendre les mesures nécessaires  afin d’améliorer le bon fonctionnement des secteurs de la stérilisation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09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239475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 Argentine, le besoin urgent des spécialisations destinées aux centres de santé, a </a:t>
            </a:r>
            <a:r>
              <a:rPr lang="fr-FR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originé</a:t>
            </a:r>
            <a:r>
              <a:rPr lang="fr-F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</a:t>
            </a:r>
            <a:r>
              <a:rPr lang="fr-F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en 1994, la création de la Fondation pour le développement de la stérilisation (FUDESA) afin de promouvoir le diplôme de pharmacien spécialisé en stérilisation et de technicien supérieur de stérilisation.</a:t>
            </a:r>
            <a:endParaRPr lang="es-A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48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4.picsearch.com/is?UXyljSYTQsW8cTqC2BewRPQ0ZiUEZP6lXKvinrsiARE&amp;height=27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42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406140"/>
            <a:ext cx="8640960" cy="952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Les programmes suivants peuvent subir certains changements selon les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critères des différentes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universités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s-AR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056256"/>
            <a:ext cx="6840760" cy="128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ts val="3000"/>
              </a:lnSpc>
              <a:buFont typeface="Arial" pitchFamily="34" charset="0"/>
              <a:buNone/>
            </a:pP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7544" y="1052736"/>
            <a:ext cx="6840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67544" y="1182466"/>
            <a:ext cx="6840760" cy="238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67544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 formation des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Pharmaciens et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des 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Techniciens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spécialisés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en 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matière de stérilisation en Argentine</a:t>
            </a:r>
            <a:endParaRPr lang="es-A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03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1188</TotalTime>
  <Words>410</Words>
  <Application>Microsoft Office PowerPoint</Application>
  <PresentationFormat>On-screen Show (4:3)</PresentationFormat>
  <Paragraphs>297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Book Antiqua</vt:lpstr>
      <vt:lpstr>Calibri</vt:lpstr>
      <vt:lpstr>Century Gothic</vt:lpstr>
      <vt:lpstr>Symbol</vt:lpstr>
      <vt:lpstr>Times New Roman</vt:lpstr>
      <vt:lpstr>Boticario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</vt:lpstr>
      <vt:lpstr>  </vt:lpstr>
      <vt:lpstr>PowerPoint Presentation</vt:lpstr>
      <vt:lpstr>  </vt:lpstr>
      <vt:lpstr>  </vt:lpstr>
      <vt:lpstr>PowerPoint Presentation</vt:lpstr>
      <vt:lpstr> 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key4events</cp:lastModifiedBy>
  <cp:revision>79</cp:revision>
  <dcterms:created xsi:type="dcterms:W3CDTF">2015-09-02T13:26:35Z</dcterms:created>
  <dcterms:modified xsi:type="dcterms:W3CDTF">2015-10-08T13:13:35Z</dcterms:modified>
</cp:coreProperties>
</file>