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64" r:id="rId4"/>
    <p:sldId id="265" r:id="rId5"/>
    <p:sldId id="263" r:id="rId6"/>
    <p:sldId id="270" r:id="rId7"/>
    <p:sldId id="272" r:id="rId8"/>
    <p:sldId id="258" r:id="rId9"/>
    <p:sldId id="267" r:id="rId10"/>
    <p:sldId id="279" r:id="rId11"/>
    <p:sldId id="273" r:id="rId12"/>
    <p:sldId id="284" r:id="rId13"/>
    <p:sldId id="285" r:id="rId14"/>
    <p:sldId id="274" r:id="rId15"/>
    <p:sldId id="275" r:id="rId16"/>
    <p:sldId id="276" r:id="rId17"/>
    <p:sldId id="277" r:id="rId18"/>
    <p:sldId id="283" r:id="rId19"/>
    <p:sldId id="289" r:id="rId20"/>
    <p:sldId id="287" r:id="rId21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C80"/>
    <a:srgbClr val="5177C2"/>
    <a:srgbClr val="4D88D4"/>
    <a:srgbClr val="617598"/>
    <a:srgbClr val="2C4C75"/>
    <a:srgbClr val="94BB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H:\M&#233;moire%20st&#233;\M&#233;moire%20st&#233;\tableau%20de%20synth&#232;se3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Résumé!$H$14</c:f>
              <c:strCache>
                <c:ptCount val="1"/>
                <c:pt idx="0">
                  <c:v>S.aureus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Résumé!$I$13:$K$13</c:f>
              <c:strCache>
                <c:ptCount val="3"/>
                <c:pt idx="0">
                  <c:v>CCOM</c:v>
                </c:pt>
                <c:pt idx="1">
                  <c:v>NHC</c:v>
                </c:pt>
                <c:pt idx="2">
                  <c:v>HP</c:v>
                </c:pt>
              </c:strCache>
            </c:strRef>
          </c:cat>
          <c:val>
            <c:numRef>
              <c:f>Résumé!$I$14:$K$14</c:f>
              <c:numCache>
                <c:formatCode>0.0</c:formatCode>
                <c:ptCount val="3"/>
                <c:pt idx="0">
                  <c:v>12.5</c:v>
                </c:pt>
                <c:pt idx="1">
                  <c:v>61.904761904761912</c:v>
                </c:pt>
                <c:pt idx="2">
                  <c:v>21.621621621621621</c:v>
                </c:pt>
              </c:numCache>
            </c:numRef>
          </c:val>
        </c:ser>
        <c:ser>
          <c:idx val="1"/>
          <c:order val="1"/>
          <c:tx>
            <c:strRef>
              <c:f>Résumé!$H$15</c:f>
              <c:strCache>
                <c:ptCount val="1"/>
                <c:pt idx="0">
                  <c:v>Champignons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Résumé!$I$13:$K$13</c:f>
              <c:strCache>
                <c:ptCount val="3"/>
                <c:pt idx="0">
                  <c:v>CCOM</c:v>
                </c:pt>
                <c:pt idx="1">
                  <c:v>NHC</c:v>
                </c:pt>
                <c:pt idx="2">
                  <c:v>HP</c:v>
                </c:pt>
              </c:strCache>
            </c:strRef>
          </c:cat>
          <c:val>
            <c:numRef>
              <c:f>Résumé!$I$15:$K$15</c:f>
              <c:numCache>
                <c:formatCode>0.0</c:formatCode>
                <c:ptCount val="3"/>
                <c:pt idx="0">
                  <c:v>37.5</c:v>
                </c:pt>
                <c:pt idx="1">
                  <c:v>14.285714285714301</c:v>
                </c:pt>
                <c:pt idx="2">
                  <c:v>21.621621621621621</c:v>
                </c:pt>
              </c:numCache>
            </c:numRef>
          </c:val>
        </c:ser>
        <c:ser>
          <c:idx val="2"/>
          <c:order val="2"/>
          <c:tx>
            <c:strRef>
              <c:f>Résumé!$H$16</c:f>
              <c:strCache>
                <c:ptCount val="1"/>
                <c:pt idx="0">
                  <c:v>&gt;25UFC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Résumé!$I$13:$K$13</c:f>
              <c:strCache>
                <c:ptCount val="3"/>
                <c:pt idx="0">
                  <c:v>CCOM</c:v>
                </c:pt>
                <c:pt idx="1">
                  <c:v>NHC</c:v>
                </c:pt>
                <c:pt idx="2">
                  <c:v>HP</c:v>
                </c:pt>
              </c:strCache>
            </c:strRef>
          </c:cat>
          <c:val>
            <c:numRef>
              <c:f>Résumé!$I$16:$K$16</c:f>
              <c:numCache>
                <c:formatCode>0.0</c:formatCode>
                <c:ptCount val="3"/>
                <c:pt idx="0">
                  <c:v>50</c:v>
                </c:pt>
                <c:pt idx="1">
                  <c:v>23.809523809523721</c:v>
                </c:pt>
                <c:pt idx="2">
                  <c:v>56.756756756756758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18192"/>
        <c:axId val="79518752"/>
      </c:barChart>
      <c:catAx>
        <c:axId val="79518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9518752"/>
        <c:crosses val="autoZero"/>
        <c:auto val="1"/>
        <c:lblAlgn val="ctr"/>
        <c:lblOffset val="100"/>
        <c:noMultiLvlLbl val="0"/>
      </c:catAx>
      <c:valAx>
        <c:axId val="79518752"/>
        <c:scaling>
          <c:orientation val="minMax"/>
          <c:max val="70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9518192"/>
        <c:crosses val="autoZero"/>
        <c:crossBetween val="between"/>
        <c:majorUnit val="10"/>
      </c:valAx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70503597122312"/>
          <c:y val="0.1153846153846154"/>
          <c:w val="0.61510791366906503"/>
          <c:h val="0.686813186813186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rgbClr val="9999FF"/>
            </a:solidFill>
            <a:ln w="1928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856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&lt;500</c:v>
                </c:pt>
                <c:pt idx="1">
                  <c:v>500-1000</c:v>
                </c:pt>
                <c:pt idx="2">
                  <c:v>&gt;1000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  <c:pt idx="1">
                  <c:v>2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privé</c:v>
                </c:pt>
              </c:strCache>
            </c:strRef>
          </c:tx>
          <c:spPr>
            <a:solidFill>
              <a:srgbClr val="993366"/>
            </a:solidFill>
            <a:ln w="1928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856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&lt;500</c:v>
                </c:pt>
                <c:pt idx="1">
                  <c:v>500-1000</c:v>
                </c:pt>
                <c:pt idx="2">
                  <c:v>&gt;1000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982016"/>
        <c:axId val="174982576"/>
      </c:barChart>
      <c:catAx>
        <c:axId val="17498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82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4982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4982576"/>
        <c:scaling>
          <c:orientation val="minMax"/>
        </c:scaling>
        <c:delete val="0"/>
        <c:axPos val="l"/>
        <c:majorGridlines>
          <c:spPr>
            <a:ln w="482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82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74982016"/>
        <c:crosses val="autoZero"/>
        <c:crossBetween val="between"/>
      </c:valAx>
      <c:spPr>
        <a:solidFill>
          <a:srgbClr val="FFFFFF"/>
        </a:solidFill>
        <a:ln w="1928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978410935627273"/>
          <c:y val="0.34615416493990886"/>
          <c:w val="0.21582722679896227"/>
          <c:h val="0.43246581019477831"/>
        </c:manualLayout>
      </c:layout>
      <c:overlay val="1"/>
      <c:spPr>
        <a:noFill/>
        <a:ln w="4820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18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D1E997-27F9-4508-9E0A-CA4BAAA32012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F718F1-3587-409A-924F-2CCF11EB3CD1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22037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E9C7EB5-ED65-4072-AD8F-9FEFC34A10DA}" type="slidenum">
              <a:rPr lang="fr-FR" altLang="fr-FR"/>
              <a:pPr eaLnBrk="1" hangingPunct="1">
                <a:spcBef>
                  <a:spcPct val="0"/>
                </a:spcBef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883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B75341E-9301-4A18-96E3-903682ABBC6D}" type="slidenum">
              <a:rPr lang="fr-FR" altLang="fr-FR"/>
              <a:pPr eaLnBrk="1" hangingPunct="1">
                <a:spcBef>
                  <a:spcPct val="0"/>
                </a:spcBef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5612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FD84508-976B-4746-95C5-5D69416147E4}" type="slidenum">
              <a:rPr lang="fr-FR" altLang="fr-FR"/>
              <a:pPr eaLnBrk="1" hangingPunct="1">
                <a:spcBef>
                  <a:spcPct val="0"/>
                </a:spcBef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0451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25A990F-A802-4154-BE83-9D977166B267}" type="slidenum">
              <a:rPr lang="fr-FR" altLang="fr-FR"/>
              <a:pPr eaLnBrk="1" hangingPunct="1">
                <a:spcBef>
                  <a:spcPct val="0"/>
                </a:spcBef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5101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3EE466C-B4A7-4CFF-BD7A-053667A5E125}" type="slidenum">
              <a:rPr lang="fr-FR" altLang="fr-FR"/>
              <a:pPr eaLnBrk="1" hangingPunct="1">
                <a:spcBef>
                  <a:spcPct val="0"/>
                </a:spcBef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2851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D38E7C-E3EB-43F2-ACE3-20C7DFE6C05C}" type="slidenum">
              <a:rPr lang="fr-FR" altLang="fr-FR"/>
              <a:pPr eaLnBrk="1" hangingPunct="1">
                <a:spcBef>
                  <a:spcPct val="0"/>
                </a:spcBef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700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1394-5FAC-4955-9EF2-C97F24CA8755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BA26D-B4E8-4968-BC9A-C28522DCF6A8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9523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8CEDE-B490-47CE-A975-922CA029C55C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7371-5846-4B94-AFE4-46DBB488BF88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29835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8EC-E4BC-4EF9-97DA-609FCB3DC94B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93EE9-1752-47A8-A864-6208ACAC05E4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26894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6EC5C-3471-4D30-BFC1-CB7458E33DA4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E987B-252A-498C-99C6-14C9A677E4F7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2337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F1E5-2BD3-4BEA-BF57-4FF8E7666A6F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21A00-3968-4F3F-8D89-1567769FC767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8213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3453-D9C0-4267-BB83-F9750F34786D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45515-0620-4304-8014-59AD72C56F68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9144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7D14-17CF-40B8-8117-1E2877F81546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D5197-0179-47B4-AC42-D85BC7742FDC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22629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3944C-1F6C-4B38-8826-CA38F6298CA9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F816F-F77B-4A03-8669-3C2732B2D1C2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4367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CFDAC-3941-4A01-8D73-451CC289A259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87AF8-841D-4257-895B-E5C4CAEC27DD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006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8599-0DF8-4BFD-864A-D3D0F0254B04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C87D3-9E31-458B-A8BC-B4D45908EAD1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0099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50245-6B07-4B8E-AE7E-382DC94E0292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44BE4-FE02-49C8-A0A0-FA9D6E96A22B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817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42C424-768C-4C0A-BBF7-2E3BA46823D4}" type="datetime1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5F68C0E-3A1D-4E67-A10E-44A7E5BF5E8A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fr/url?url=https://prezi.com/hbanfgn-ugbe/attache-culturel/&amp;rct=j&amp;frm=1&amp;q=&amp;esrc=s&amp;sa=U&amp;ved=0CCoQwW4wCmoVChMIxdmVn_zkxwIVCtgaCh3ngw8X&amp;usg=AFQjCNGd3XX-h2nShmSaLABg59C3G1L4C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5183188"/>
            <a:ext cx="22844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2894013" y="1692275"/>
            <a:ext cx="6096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3200" b="1"/>
              <a:t>Benchmarking to improve hygiene and environmental controls in sterilization unit</a:t>
            </a:r>
            <a:endParaRPr lang="fr-FR" altLang="fr-FR" sz="3200" b="1"/>
          </a:p>
        </p:txBody>
      </p:sp>
      <p:sp>
        <p:nvSpPr>
          <p:cNvPr id="3" name="Rectangle 2"/>
          <p:cNvSpPr/>
          <p:nvPr/>
        </p:nvSpPr>
        <p:spPr>
          <a:xfrm>
            <a:off x="1009650" y="3741738"/>
            <a:ext cx="8716963" cy="1920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Speaker : Aurélie </a:t>
            </a:r>
            <a:r>
              <a:rPr lang="fr-FR" dirty="0" err="1"/>
              <a:t>Reiter-Schatz</a:t>
            </a: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Aurélie </a:t>
            </a:r>
            <a:r>
              <a:rPr lang="fr-FR" dirty="0" err="1"/>
              <a:t>Reiter-Schatz</a:t>
            </a:r>
            <a:r>
              <a:rPr lang="fr-FR" dirty="0"/>
              <a:t> (1), Benjamin </a:t>
            </a:r>
            <a:r>
              <a:rPr lang="fr-FR" dirty="0" err="1"/>
              <a:t>Palas</a:t>
            </a:r>
            <a:r>
              <a:rPr lang="fr-FR" dirty="0"/>
              <a:t> (1), Julie </a:t>
            </a:r>
            <a:r>
              <a:rPr lang="fr-FR" dirty="0" err="1"/>
              <a:t>Scholler</a:t>
            </a:r>
            <a:r>
              <a:rPr lang="fr-FR" dirty="0"/>
              <a:t> (1), Bénédicte </a:t>
            </a:r>
            <a:r>
              <a:rPr lang="fr-FR" dirty="0" err="1"/>
              <a:t>Gourieux</a:t>
            </a:r>
            <a:r>
              <a:rPr lang="fr-FR" dirty="0"/>
              <a:t> (1)</a:t>
            </a:r>
          </a:p>
          <a:p>
            <a:pPr>
              <a:defRPr/>
            </a:pPr>
            <a:endParaRPr lang="fr-FR" dirty="0"/>
          </a:p>
          <a:p>
            <a:pPr marL="369888" indent="-342900">
              <a:lnSpc>
                <a:spcPct val="80000"/>
              </a:lnSpc>
              <a:buFont typeface="Arial" charset="0"/>
              <a:buAutoNum type="arabicParenBoth"/>
              <a:defRPr/>
            </a:pPr>
            <a:r>
              <a:rPr lang="fr-FR" altLang="fr-FR" dirty="0"/>
              <a:t>Etablissement : Strasbourg Hôpital Universitaire, FRANCE</a:t>
            </a:r>
          </a:p>
          <a:p>
            <a:pPr marL="26988">
              <a:lnSpc>
                <a:spcPct val="80000"/>
              </a:lnSpc>
              <a:defRPr/>
            </a:pPr>
            <a:r>
              <a:rPr lang="fr-FR" altLang="fr-FR" dirty="0"/>
              <a:t>     Service : Pharmacie-Stérilisation</a:t>
            </a:r>
          </a:p>
          <a:p>
            <a:pPr>
              <a:defRPr/>
            </a:pPr>
            <a:endParaRPr lang="fr-FR" dirty="0"/>
          </a:p>
        </p:txBody>
      </p:sp>
      <p:pic>
        <p:nvPicPr>
          <p:cNvPr id="2054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038" y="5524500"/>
            <a:ext cx="735012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1"/>
          </p:nvPr>
        </p:nvSpPr>
        <p:spPr>
          <a:xfrm>
            <a:off x="1589088" y="1077913"/>
            <a:ext cx="8362950" cy="5572125"/>
          </a:xfrm>
        </p:spPr>
        <p:txBody>
          <a:bodyPr/>
          <a:lstStyle/>
          <a:p>
            <a:r>
              <a:rPr lang="fr-FR" altLang="fr-FR" sz="2400" b="1" smtClean="0">
                <a:solidFill>
                  <a:srgbClr val="FF0000"/>
                </a:solidFill>
              </a:rPr>
              <a:t>Limites aux prélèvements microbiologiques ?</a:t>
            </a:r>
            <a:endParaRPr lang="fr-FR" altLang="fr-FR" sz="800" smtClean="0"/>
          </a:p>
          <a:p>
            <a:pPr lvl="1"/>
            <a:r>
              <a:rPr lang="fr-FR" altLang="fr-FR" sz="2000" b="1" smtClean="0"/>
              <a:t>Limites scientifiques</a:t>
            </a:r>
          </a:p>
          <a:p>
            <a:pPr lvl="2"/>
            <a:r>
              <a:rPr lang="fr-FR" altLang="fr-FR" sz="1800" smtClean="0"/>
              <a:t>Seuils de contamination et risque infectieux</a:t>
            </a:r>
          </a:p>
          <a:p>
            <a:pPr lvl="2"/>
            <a:endParaRPr lang="fr-FR" altLang="fr-FR" sz="600" smtClean="0"/>
          </a:p>
          <a:p>
            <a:pPr lvl="1"/>
            <a:r>
              <a:rPr lang="fr-FR" altLang="fr-FR" sz="2000" b="1" smtClean="0"/>
              <a:t>Limites méthodologiques</a:t>
            </a:r>
          </a:p>
          <a:p>
            <a:pPr lvl="2"/>
            <a:r>
              <a:rPr lang="fr-FR" altLang="fr-FR" sz="1800" smtClean="0"/>
              <a:t>Ecosystèmes complexes</a:t>
            </a:r>
          </a:p>
          <a:p>
            <a:pPr lvl="2"/>
            <a:r>
              <a:rPr lang="fr-FR" altLang="fr-FR" sz="1800" smtClean="0"/>
              <a:t>Récupération des micro-organismes</a:t>
            </a:r>
          </a:p>
          <a:p>
            <a:pPr lvl="2"/>
            <a:r>
              <a:rPr lang="fr-FR" altLang="fr-FR" sz="1800" smtClean="0"/>
              <a:t>Adaptation des milieux de culture</a:t>
            </a:r>
          </a:p>
          <a:p>
            <a:pPr lvl="2"/>
            <a:endParaRPr lang="fr-FR" altLang="fr-FR" sz="600" smtClean="0"/>
          </a:p>
          <a:p>
            <a:pPr lvl="1"/>
            <a:r>
              <a:rPr lang="fr-FR" altLang="fr-FR" sz="2000" b="1" smtClean="0"/>
              <a:t>Limites structurelles</a:t>
            </a:r>
          </a:p>
          <a:p>
            <a:pPr lvl="2"/>
            <a:r>
              <a:rPr lang="fr-FR" altLang="fr-FR" sz="1800" smtClean="0"/>
              <a:t>Personnel – matériel</a:t>
            </a:r>
          </a:p>
          <a:p>
            <a:pPr lvl="2"/>
            <a:r>
              <a:rPr lang="fr-FR" altLang="fr-FR" sz="1800" smtClean="0"/>
              <a:t>Intérêt/pertinence des points</a:t>
            </a:r>
            <a:r>
              <a:rPr lang="fr-FR" altLang="fr-FR" sz="1800" smtClean="0">
                <a:solidFill>
                  <a:srgbClr val="00B050"/>
                </a:solidFill>
              </a:rPr>
              <a:t> </a:t>
            </a:r>
            <a:r>
              <a:rPr lang="fr-FR" altLang="fr-FR" sz="1800" smtClean="0"/>
              <a:t>de prélèvements</a:t>
            </a:r>
          </a:p>
          <a:p>
            <a:pPr lvl="2"/>
            <a:endParaRPr lang="fr-FR" altLang="fr-FR" sz="1600" smtClean="0"/>
          </a:p>
          <a:p>
            <a:pPr lvl="1" eaLnBrk="1" hangingPunct="1"/>
            <a:r>
              <a:rPr lang="fr-FR" altLang="fr-FR" b="1" smtClean="0">
                <a:solidFill>
                  <a:srgbClr val="FF0000"/>
                </a:solidFill>
              </a:rPr>
              <a:t>Pistes d’</a:t>
            </a:r>
            <a:r>
              <a:rPr lang="fr-FR" altLang="ja-JP" b="1" smtClean="0">
                <a:solidFill>
                  <a:srgbClr val="FF0000"/>
                </a:solidFill>
              </a:rPr>
              <a:t>amélioration :</a:t>
            </a:r>
          </a:p>
          <a:p>
            <a:pPr lvl="2" eaLnBrk="1" hangingPunct="1"/>
            <a:r>
              <a:rPr lang="fr-FR" altLang="fr-FR" b="1" smtClean="0"/>
              <a:t>Tenue adaptée</a:t>
            </a:r>
          </a:p>
          <a:p>
            <a:pPr lvl="2" eaLnBrk="1" hangingPunct="1"/>
            <a:endParaRPr lang="fr-FR" altLang="fr-FR" sz="600" smtClean="0"/>
          </a:p>
          <a:p>
            <a:pPr lvl="2" eaLnBrk="1" hangingPunct="1"/>
            <a:r>
              <a:rPr lang="fr-FR" altLang="fr-FR" b="1" smtClean="0"/>
              <a:t>Hygiène des mains</a:t>
            </a:r>
          </a:p>
          <a:p>
            <a:pPr lvl="2" eaLnBrk="1" hangingPunct="1"/>
            <a:endParaRPr lang="fr-FR" altLang="fr-FR" sz="600" smtClean="0"/>
          </a:p>
          <a:p>
            <a:pPr lvl="2" eaLnBrk="1" hangingPunct="1"/>
            <a:r>
              <a:rPr lang="fr-FR" altLang="fr-FR" b="1" smtClean="0"/>
              <a:t>Technique de nettoyage</a:t>
            </a:r>
          </a:p>
          <a:p>
            <a:pPr lvl="2"/>
            <a:endParaRPr lang="fr-FR" altLang="fr-FR" sz="1600" smtClean="0"/>
          </a:p>
          <a:p>
            <a:pPr lvl="1" eaLnBrk="1" hangingPunct="1"/>
            <a:endParaRPr lang="fr-FR" altLang="fr-FR" sz="2000" smtClean="0"/>
          </a:p>
        </p:txBody>
      </p:sp>
      <p:sp>
        <p:nvSpPr>
          <p:cNvPr id="8" name="Rectangle 7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268" name="Titre 1"/>
          <p:cNvSpPr>
            <a:spLocks noGrp="1"/>
          </p:cNvSpPr>
          <p:nvPr>
            <p:ph type="title"/>
          </p:nvPr>
        </p:nvSpPr>
        <p:spPr>
          <a:xfrm>
            <a:off x="53975" y="-34925"/>
            <a:ext cx="12250738" cy="1325563"/>
          </a:xfrm>
        </p:spPr>
        <p:txBody>
          <a:bodyPr/>
          <a:lstStyle/>
          <a:p>
            <a:r>
              <a:rPr lang="fr-FR" altLang="fr-FR" sz="2700" b="1" smtClean="0">
                <a:latin typeface="Calibri" panose="020F0502020204030204" pitchFamily="34" charset="0"/>
              </a:rPr>
              <a:t>Réflexion sur les non-conformités </a:t>
            </a:r>
          </a:p>
        </p:txBody>
      </p:sp>
      <p:pic>
        <p:nvPicPr>
          <p:cNvPr id="11269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0" descr="Résultat de recherche d'images pour &quot;bonhomme 3D recherch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2116138"/>
            <a:ext cx="2220913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D8AAAF87-DB6B-472D-B9E9-6A22C9FF0752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2291" name="Espace réservé du contenu 2"/>
          <p:cNvSpPr txBox="1">
            <a:spLocks/>
          </p:cNvSpPr>
          <p:nvPr/>
        </p:nvSpPr>
        <p:spPr bwMode="auto">
          <a:xfrm>
            <a:off x="646113" y="1700213"/>
            <a:ext cx="10972800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Référentiels</a:t>
            </a:r>
            <a:r>
              <a:rPr lang="en-US" altLang="fr-FR" sz="2000"/>
              <a:t> : BPPH, guide « maîtrise et contrôles d’environnement en stérilisation » élaboré par l’AFS</a:t>
            </a:r>
            <a:r>
              <a:rPr lang="pt-PT" altLang="fr-FR" sz="2000"/>
              <a:t>, et les documents qualité de notre stérilisation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endParaRPr lang="en-US" altLang="fr-FR" sz="1000"/>
          </a:p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endParaRPr lang="en-US" altLang="fr-FR" sz="1000"/>
          </a:p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fr-FR" altLang="fr-FR" sz="2000" b="1">
                <a:solidFill>
                  <a:srgbClr val="FF0000"/>
                </a:solidFill>
              </a:rPr>
              <a:t>27 questions réparties en 5 domaines</a:t>
            </a:r>
            <a:r>
              <a:rPr lang="fr-FR" altLang="fr-FR" sz="2000"/>
              <a:t> :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altLang="fr-FR" sz="1800"/>
              <a:t>La </a:t>
            </a:r>
            <a:r>
              <a:rPr lang="fr-FR" altLang="fr-FR" sz="1800" b="1"/>
              <a:t>typologie</a:t>
            </a:r>
            <a:r>
              <a:rPr lang="fr-FR" altLang="fr-FR" sz="1800"/>
              <a:t> de l’établissement : type de structure et nombre de lits Médecine, Chirurgie et Obstétrique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altLang="fr-FR" sz="1800"/>
              <a:t>L’</a:t>
            </a:r>
            <a:r>
              <a:rPr lang="fr-FR" altLang="ja-JP" sz="1800" b="1"/>
              <a:t>organisation</a:t>
            </a:r>
            <a:r>
              <a:rPr lang="fr-FR" altLang="ja-JP" sz="1800"/>
              <a:t> de la stérilisation: surfaces des ZAC, certifications ISO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altLang="fr-FR" sz="1800"/>
              <a:t>L’</a:t>
            </a:r>
            <a:r>
              <a:rPr lang="fr-FR" altLang="ja-JP" sz="1800" b="1"/>
              <a:t>hygiène du personnel</a:t>
            </a:r>
            <a:r>
              <a:rPr lang="fr-FR" altLang="ja-JP" sz="1800"/>
              <a:t>: habillage, lavage des mains, port de masque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altLang="fr-FR" sz="1800"/>
              <a:t>L’</a:t>
            </a:r>
            <a:r>
              <a:rPr lang="fr-FR" altLang="ja-JP" sz="1800" b="1"/>
              <a:t>hygiène des locaux </a:t>
            </a:r>
            <a:r>
              <a:rPr lang="fr-FR" altLang="ja-JP" sz="1800"/>
              <a:t>: procédures de nettoyage, matériel utilisé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altLang="fr-FR" sz="1800"/>
              <a:t>Les</a:t>
            </a:r>
            <a:r>
              <a:rPr lang="fr-FR" altLang="fr-FR" sz="1800" b="1"/>
              <a:t> contrôles réalisés </a:t>
            </a:r>
            <a:r>
              <a:rPr lang="fr-FR" altLang="fr-FR" sz="1800"/>
              <a:t>: personnel, fréquences, techniques et résultats cibles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fr-FR" altLang="fr-FR" sz="3600"/>
          </a:p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Diffusion</a:t>
            </a:r>
            <a:r>
              <a:rPr lang="en-US" altLang="fr-FR" sz="2000"/>
              <a:t> </a:t>
            </a:r>
            <a:r>
              <a:rPr lang="en-US" altLang="fr-FR" sz="1800"/>
              <a:t>aux adhérents de l’AFS en février 2015 par mail et mise en ligne sur le site internet de l’association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fr-FR" sz="1000"/>
          </a:p>
        </p:txBody>
      </p:sp>
      <p:sp>
        <p:nvSpPr>
          <p:cNvPr id="6" name="Rectangle 5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12293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itre 1"/>
          <p:cNvSpPr>
            <a:spLocks noGrp="1"/>
          </p:cNvSpPr>
          <p:nvPr>
            <p:ph type="title"/>
          </p:nvPr>
        </p:nvSpPr>
        <p:spPr>
          <a:xfrm>
            <a:off x="130175" y="176213"/>
            <a:ext cx="12525375" cy="1260475"/>
          </a:xfrm>
        </p:spPr>
        <p:txBody>
          <a:bodyPr/>
          <a:lstStyle/>
          <a:p>
            <a:r>
              <a:rPr lang="en-US" altLang="fr-FR" sz="2800" b="1" smtClean="0">
                <a:latin typeface="Calibri" panose="020F0502020204030204" pitchFamily="34" charset="0"/>
              </a:rPr>
              <a:t>Enquête de pratique nationale : </a:t>
            </a:r>
            <a:br>
              <a:rPr lang="en-US" altLang="fr-FR" sz="2800" b="1" smtClean="0">
                <a:latin typeface="Calibri" panose="020F0502020204030204" pitchFamily="34" charset="0"/>
              </a:rPr>
            </a:br>
            <a:r>
              <a:rPr lang="en-US" altLang="fr-FR" sz="2800" b="1" smtClean="0">
                <a:latin typeface="Calibri" panose="020F0502020204030204" pitchFamily="34" charset="0"/>
              </a:rPr>
              <a:t>hygiène et contrôles environnementaux en stérilisation</a:t>
            </a:r>
            <a:r>
              <a:rPr lang="fr-FR" altLang="fr-FR" sz="3600" smtClean="0"/>
              <a:t/>
            </a:r>
            <a:br>
              <a:rPr lang="fr-FR" altLang="fr-FR" sz="3600" smtClean="0"/>
            </a:br>
            <a:endParaRPr lang="fr-FR" altLang="fr-FR" sz="3600" smtClean="0"/>
          </a:p>
        </p:txBody>
      </p:sp>
      <p:pic>
        <p:nvPicPr>
          <p:cNvPr id="12295" name="Picture 7" descr="Résultat de recherche d'images pour &quot;bonhomme 3D @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925" y="3629025"/>
            <a:ext cx="183515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3315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2ACD7D37-57C0-4D1B-9CC5-2740AF281CE2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3316" name="Espace réservé du contenu 2"/>
          <p:cNvSpPr txBox="1">
            <a:spLocks/>
          </p:cNvSpPr>
          <p:nvPr/>
        </p:nvSpPr>
        <p:spPr bwMode="auto">
          <a:xfrm>
            <a:off x="608013" y="1436688"/>
            <a:ext cx="10972800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20000"/>
              </a:spcBef>
            </a:pPr>
            <a:r>
              <a:rPr lang="fr-FR" altLang="fr-FR" sz="2000" b="1"/>
              <a:t>Typologie de l’établissement : type de structure et nombre de lits Médecine, Chirurgie et Obstétrique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</a:pPr>
            <a:endParaRPr lang="fr-FR" altLang="fr-FR" sz="1800" b="1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fr-FR" sz="2000"/>
              <a:t>	</a:t>
            </a:r>
            <a:r>
              <a:rPr lang="en-US" altLang="fr-FR" sz="2000" b="1">
                <a:solidFill>
                  <a:srgbClr val="FF0000"/>
                </a:solidFill>
              </a:rPr>
              <a:t>30 établissements </a:t>
            </a:r>
            <a:r>
              <a:rPr lang="en-US" altLang="fr-FR" sz="2000"/>
              <a:t>participants : 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1800"/>
              <a:t>Structure publique : </a:t>
            </a:r>
            <a:r>
              <a:rPr lang="en-US" altLang="fr-FR" sz="1800" b="1"/>
              <a:t>87% </a:t>
            </a:r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1800"/>
              <a:t>Structure de moins de 1 000 lits : </a:t>
            </a:r>
            <a:r>
              <a:rPr lang="en-US" altLang="fr-FR" sz="1800" b="1"/>
              <a:t>60%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fr-FR" altLang="fr-FR" sz="1800"/>
          </a:p>
        </p:txBody>
      </p:sp>
      <p:graphicFrame>
        <p:nvGraphicFramePr>
          <p:cNvPr id="2" name="Objet 1"/>
          <p:cNvGraphicFramePr>
            <a:graphicFrameLocks noGrp="1" noChangeAspect="1"/>
          </p:cNvGraphicFramePr>
          <p:nvPr>
            <p:ph idx="1"/>
          </p:nvPr>
        </p:nvGraphicFramePr>
        <p:xfrm>
          <a:off x="1752600" y="3670300"/>
          <a:ext cx="6770688" cy="223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318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itre 1"/>
          <p:cNvSpPr txBox="1">
            <a:spLocks/>
          </p:cNvSpPr>
          <p:nvPr/>
        </p:nvSpPr>
        <p:spPr bwMode="auto">
          <a:xfrm>
            <a:off x="130175" y="176213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  <p:sp>
        <p:nvSpPr>
          <p:cNvPr id="13320" name="ZoneTexte 2"/>
          <p:cNvSpPr txBox="1">
            <a:spLocks noChangeArrowheads="1"/>
          </p:cNvSpPr>
          <p:nvPr/>
        </p:nvSpPr>
        <p:spPr bwMode="auto">
          <a:xfrm>
            <a:off x="3883025" y="5783263"/>
            <a:ext cx="1593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Nombre de lits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339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4926E61-4FCD-4382-A829-CC5C363146D2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4340" name="Espace réservé du contenu 2"/>
          <p:cNvSpPr txBox="1">
            <a:spLocks/>
          </p:cNvSpPr>
          <p:nvPr/>
        </p:nvSpPr>
        <p:spPr bwMode="auto">
          <a:xfrm>
            <a:off x="563563" y="1414463"/>
            <a:ext cx="1097280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800100" indent="-3429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20000"/>
              </a:spcBef>
            </a:pPr>
            <a:r>
              <a:rPr lang="fr-FR" altLang="fr-FR" sz="2000" b="1"/>
              <a:t>Organisation de la stérilisation: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</a:pPr>
            <a:r>
              <a:rPr lang="fr-FR" altLang="fr-FR" sz="1600" b="1"/>
              <a:t>Surfaces des Zones à Atmosphère Contrôlées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fr-FR" altLang="fr-FR" sz="1600"/>
          </a:p>
          <a:p>
            <a:pPr lvl="2" eaLnBrk="1" hangingPunct="1">
              <a:lnSpc>
                <a:spcPct val="100000"/>
              </a:lnSpc>
              <a:spcBef>
                <a:spcPct val="20000"/>
              </a:spcBef>
            </a:pPr>
            <a:r>
              <a:rPr lang="fr-FR" altLang="fr-FR" sz="1600" b="1"/>
              <a:t>Certifications ISO 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fr-FR" sz="2000"/>
              <a:t>	</a:t>
            </a:r>
            <a:endParaRPr lang="fr-FR" altLang="fr-FR" sz="160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686050" y="2601913"/>
          <a:ext cx="6286500" cy="1306513"/>
        </p:xfrm>
        <a:graphic>
          <a:graphicData uri="http://schemas.openxmlformats.org/drawingml/2006/table">
            <a:tbl>
              <a:tblPr/>
              <a:tblGrid>
                <a:gridCol w="2095500"/>
                <a:gridCol w="2095500"/>
                <a:gridCol w="2095500"/>
              </a:tblGrid>
              <a:tr h="35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Taille de l’</a:t>
                      </a:r>
                      <a:r>
                        <a:rPr kumimoji="0" lang="fr-FR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établissement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Zone de conditionnement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Zone de validation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&lt;500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121,5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39,0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500-1000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131,0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97,5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&gt;1000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399,6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369,4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94" marB="507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62263" y="4678363"/>
          <a:ext cx="5807075" cy="1098552"/>
        </p:xfrm>
        <a:graphic>
          <a:graphicData uri="http://schemas.openxmlformats.org/drawingml/2006/table">
            <a:tbl>
              <a:tblPr/>
              <a:tblGrid>
                <a:gridCol w="1401762"/>
                <a:gridCol w="1501775"/>
                <a:gridCol w="663575"/>
                <a:gridCol w="738188"/>
                <a:gridCol w="150177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Taille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Non certifié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ISO9001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ISO13485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ISO9001 (En cours)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&lt;500 lits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12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500-1000 lits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&gt;1000 lits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6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pic>
        <p:nvPicPr>
          <p:cNvPr id="1439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96" name="Titre 1"/>
          <p:cNvSpPr txBox="1">
            <a:spLocks/>
          </p:cNvSpPr>
          <p:nvPr/>
        </p:nvSpPr>
        <p:spPr bwMode="auto">
          <a:xfrm>
            <a:off x="130175" y="187325"/>
            <a:ext cx="125253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  <p:sp>
        <p:nvSpPr>
          <p:cNvPr id="14397" name="ZoneTexte 4"/>
          <p:cNvSpPr txBox="1">
            <a:spLocks noChangeArrowheads="1"/>
          </p:cNvSpPr>
          <p:nvPr/>
        </p:nvSpPr>
        <p:spPr bwMode="auto">
          <a:xfrm>
            <a:off x="5046663" y="6223000"/>
            <a:ext cx="4433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</a:rPr>
              <a:t>37% en cours de certification ou certifiés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22190"/>
              </p:ext>
            </p:extLst>
          </p:nvPr>
        </p:nvGraphicFramePr>
        <p:xfrm>
          <a:off x="814388" y="1803400"/>
          <a:ext cx="4778375" cy="3419483"/>
        </p:xfrm>
        <a:graphic>
          <a:graphicData uri="http://schemas.openxmlformats.org/drawingml/2006/table">
            <a:tbl>
              <a:tblPr/>
              <a:tblGrid>
                <a:gridCol w="4184650"/>
                <a:gridCol w="593725"/>
              </a:tblGrid>
              <a:tr h="4697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Tenue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OUI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4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58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Tenue dédiée par zone sale et propre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90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58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Interdiction du port de bijoux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97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58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Interdiction du port de bijoux y compris les alliances</a:t>
                      </a: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57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58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Interdiction du maquillage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77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Changement de tenue en cas de sortie du service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77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d'une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surblouse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 en cas de sortie du service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58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Changement de tenue ET port d</a:t>
                      </a:r>
                      <a:r>
                        <a:rPr kumimoji="0" lang="ja-JP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’</a:t>
                      </a:r>
                      <a:r>
                        <a:rPr kumimoji="0" lang="fr-FR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une surblouse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777" marB="507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192838" y="1835150"/>
          <a:ext cx="4884737" cy="3429000"/>
        </p:xfrm>
        <a:graphic>
          <a:graphicData uri="http://schemas.openxmlformats.org/drawingml/2006/table">
            <a:tbl>
              <a:tblPr/>
              <a:tblGrid>
                <a:gridCol w="3848100"/>
                <a:gridCol w="403225"/>
                <a:gridCol w="633412"/>
              </a:tblGrid>
              <a:tr h="498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Mains, gants et masque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Oui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7419">
                <a:tc>
                  <a:txBody>
                    <a:bodyPr/>
                    <a:lstStyle/>
                    <a:p>
                      <a:pPr lvl="0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Lavage systématique des mains et usage de solution</a:t>
                      </a:r>
                      <a:r>
                        <a:rPr lang="fr-F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hydro-alcoolique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chaque entrée en zone « propre »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14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47 %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lvl="0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Lavage des mains SI BESOIN et usage de solution</a:t>
                      </a:r>
                      <a:r>
                        <a:rPr lang="fr-F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hydro-alcoolique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chaque entrée en zone « propre »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14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47 %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31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de gants en zone de conditionnement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31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de gants en zone de validation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016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de masque en zone de conditionnement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14 %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de masque en zone de validation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10 %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016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Port de masque si barbe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15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50 %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67733" marR="67733" marT="50815" marB="508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5434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780D761-1BBE-4990-A2E5-C69013968056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5435" name="Espace réservé du contenu 2"/>
          <p:cNvSpPr txBox="1">
            <a:spLocks/>
          </p:cNvSpPr>
          <p:nvPr/>
        </p:nvSpPr>
        <p:spPr bwMode="auto">
          <a:xfrm>
            <a:off x="590550" y="1265238"/>
            <a:ext cx="11202988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Hygiène du personnel :</a:t>
            </a:r>
            <a:endParaRPr lang="fr-FR" altLang="fr-FR" sz="1600" b="1"/>
          </a:p>
        </p:txBody>
      </p:sp>
      <p:sp>
        <p:nvSpPr>
          <p:cNvPr id="15436" name="ZoneTexte 6"/>
          <p:cNvSpPr txBox="1">
            <a:spLocks noChangeArrowheads="1"/>
          </p:cNvSpPr>
          <p:nvPr/>
        </p:nvSpPr>
        <p:spPr bwMode="auto">
          <a:xfrm>
            <a:off x="877888" y="5448300"/>
            <a:ext cx="9798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102870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 b="1">
                <a:solidFill>
                  <a:srgbClr val="FF0000"/>
                </a:solidFill>
              </a:rPr>
              <a:t>Comparatif avec nos pratiques : </a:t>
            </a:r>
            <a:endParaRPr lang="fr-FR" altLang="fr-FR" sz="1800" b="1">
              <a:solidFill>
                <a:srgbClr val="00B050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Habillage : port d’une surblouse en cas de sortie du service, interdiction totale des bijoux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Lavage des mains si besoin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Port masque : si port de barbe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</a:endParaRPr>
          </a:p>
        </p:txBody>
      </p:sp>
      <p:pic>
        <p:nvPicPr>
          <p:cNvPr id="15437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38" name="Titre 1"/>
          <p:cNvSpPr txBox="1">
            <a:spLocks/>
          </p:cNvSpPr>
          <p:nvPr/>
        </p:nvSpPr>
        <p:spPr bwMode="auto">
          <a:xfrm>
            <a:off x="130175" y="176213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 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97F8A0D8-9ED5-461B-994D-6A6D41A93E46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6388" name="Espace réservé du contenu 2"/>
          <p:cNvSpPr txBox="1">
            <a:spLocks/>
          </p:cNvSpPr>
          <p:nvPr/>
        </p:nvSpPr>
        <p:spPr bwMode="auto">
          <a:xfrm>
            <a:off x="369888" y="1073150"/>
            <a:ext cx="54943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Hygiène des locaux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fr-FR" sz="100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776189"/>
              </p:ext>
            </p:extLst>
          </p:nvPr>
        </p:nvGraphicFramePr>
        <p:xfrm>
          <a:off x="415925" y="1447800"/>
          <a:ext cx="5462588" cy="5289574"/>
        </p:xfrm>
        <a:graphic>
          <a:graphicData uri="http://schemas.openxmlformats.org/drawingml/2006/table">
            <a:tbl>
              <a:tblPr/>
              <a:tblGrid>
                <a:gridCol w="895350"/>
                <a:gridCol w="2255838"/>
                <a:gridCol w="1171575"/>
                <a:gridCol w="1139825"/>
              </a:tblGrid>
              <a:tr h="469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Mobilier et équipements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Sols et murs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06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Personnel réalisant le nettoyage                               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 de stérilisation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83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47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 hôtelière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Prestataire externe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27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Autre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Equipement pour le nettoyage                                   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4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Lingettes à UU pré imprégnées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Lingettes à UU à imbiber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4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Lingettes lavables réutilisables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Association de 2 types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155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Fréquence du nettoyage                                               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Quotidien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47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Pluriquotidien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Fréquence du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bionettoyage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 3 temps                    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Hebdomadaire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Mensuel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13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3670" marR="43670" marT="43657" marB="43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pic>
        <p:nvPicPr>
          <p:cNvPr id="16481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2" name="Titre 1"/>
          <p:cNvSpPr txBox="1">
            <a:spLocks/>
          </p:cNvSpPr>
          <p:nvPr/>
        </p:nvSpPr>
        <p:spPr bwMode="auto">
          <a:xfrm>
            <a:off x="130175" y="-49213"/>
            <a:ext cx="12525375" cy="126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</a:t>
            </a:r>
            <a:endParaRPr lang="fr-FR" altLang="fr-FR" sz="3600">
              <a:latin typeface="Calibri Light" panose="020F0302020204030204" pitchFamily="34" charset="0"/>
            </a:endParaRPr>
          </a:p>
        </p:txBody>
      </p:sp>
      <p:sp>
        <p:nvSpPr>
          <p:cNvPr id="16483" name="ZoneTexte 6"/>
          <p:cNvSpPr txBox="1">
            <a:spLocks noChangeArrowheads="1"/>
          </p:cNvSpPr>
          <p:nvPr/>
        </p:nvSpPr>
        <p:spPr bwMode="auto">
          <a:xfrm>
            <a:off x="6450013" y="2274888"/>
            <a:ext cx="5494337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102870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 b="1">
                <a:solidFill>
                  <a:srgbClr val="FF0000"/>
                </a:solidFill>
              </a:rPr>
              <a:t>Comparatif avec nos pratiques : </a:t>
            </a:r>
            <a:endParaRPr lang="fr-FR" altLang="fr-FR" sz="1800" b="1">
              <a:solidFill>
                <a:srgbClr val="00B050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Nettoyage équipements et mobilier effectué par le personnel de stérilisation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Equipement : lingettes lavables réutilisables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Fréquence pluriquotidien des surfaces, mensuel du 3 temps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</a:endParaRPr>
          </a:p>
        </p:txBody>
      </p:sp>
      <p:pic>
        <p:nvPicPr>
          <p:cNvPr id="16484" name="Picture 99" descr="http://us.cdn4.123rf.com/168nwm/3dmask/3dmask1207/3dmask120700017/14627978-3d-blanc-propre-peuple-avec-une-vadrouille-un-seau-et-signe-d-avertissement-isol-sur-fond-blanc-im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975" y="4916488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CB3330E9-A85D-433A-A721-3862861AE544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191952"/>
              </p:ext>
            </p:extLst>
          </p:nvPr>
        </p:nvGraphicFramePr>
        <p:xfrm>
          <a:off x="6577013" y="1271588"/>
          <a:ext cx="5440362" cy="5335590"/>
        </p:xfrm>
        <a:graphic>
          <a:graphicData uri="http://schemas.openxmlformats.org/drawingml/2006/table">
            <a:tbl>
              <a:tblPr/>
              <a:tblGrid>
                <a:gridCol w="173037"/>
                <a:gridCol w="2536825"/>
                <a:gridCol w="1222375"/>
                <a:gridCol w="1508125"/>
              </a:tblGrid>
              <a:tr h="73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particulaire %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microbiologique %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961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Personnel réalisant le contrôle         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 de stérilisation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12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 d'hygiène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28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54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Prestataire externe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55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33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Autre (service technique)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17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17961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Fréquence de contrôle hors activité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1x/an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autre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30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20 / 40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17961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Fréquence de contrôle en activité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1x/an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17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autre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40 / 40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48949" marR="48949" marT="48950" marB="489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pic>
        <p:nvPicPr>
          <p:cNvPr id="17479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80" name="Titre 1"/>
          <p:cNvSpPr txBox="1">
            <a:spLocks/>
          </p:cNvSpPr>
          <p:nvPr/>
        </p:nvSpPr>
        <p:spPr bwMode="auto">
          <a:xfrm>
            <a:off x="130175" y="152400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 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  <p:sp>
        <p:nvSpPr>
          <p:cNvPr id="17481" name="ZoneTexte 6"/>
          <p:cNvSpPr txBox="1">
            <a:spLocks noChangeArrowheads="1"/>
          </p:cNvSpPr>
          <p:nvPr/>
        </p:nvSpPr>
        <p:spPr bwMode="auto">
          <a:xfrm>
            <a:off x="414338" y="2914650"/>
            <a:ext cx="580548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102870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 b="1">
                <a:solidFill>
                  <a:srgbClr val="FF0000"/>
                </a:solidFill>
              </a:rPr>
              <a:t>Comparatif avec nos pratiques 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Contrôle microbiologique : équipe d’hygiène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Contrôle particulaire : prestataire externe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/>
              <a:t>Fréquence contrôle en activité et hors activité : 1x par trimestre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</a:endParaRPr>
          </a:p>
        </p:txBody>
      </p:sp>
      <p:pic>
        <p:nvPicPr>
          <p:cNvPr id="17482" name="Picture 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4881563"/>
            <a:ext cx="1735138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83" name="Rectangle 9"/>
          <p:cNvSpPr>
            <a:spLocks noChangeArrowheads="1"/>
          </p:cNvSpPr>
          <p:nvPr/>
        </p:nvSpPr>
        <p:spPr bwMode="auto">
          <a:xfrm>
            <a:off x="368300" y="1976438"/>
            <a:ext cx="4449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 Contrôles environnementaux réalisés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945F55BC-329E-45D5-A1BB-2F585A5C81B7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8436" name="Espace réservé du contenu 1"/>
          <p:cNvSpPr>
            <a:spLocks noGrp="1"/>
          </p:cNvSpPr>
          <p:nvPr>
            <p:ph idx="1"/>
          </p:nvPr>
        </p:nvSpPr>
        <p:spPr>
          <a:xfrm>
            <a:off x="833438" y="5091113"/>
            <a:ext cx="10515600" cy="1428750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FF0000"/>
                </a:solidFill>
              </a:rPr>
              <a:t>Comparatif avec nos pratiques </a:t>
            </a:r>
            <a:r>
              <a:rPr lang="fr-FR" altLang="fr-FR" sz="2000" smtClean="0">
                <a:solidFill>
                  <a:srgbClr val="FF0000"/>
                </a:solidFill>
              </a:rPr>
              <a:t>: </a:t>
            </a:r>
          </a:p>
          <a:p>
            <a:pPr lvl="1"/>
            <a:r>
              <a:rPr lang="fr-FR" altLang="fr-FR" sz="1800" smtClean="0"/>
              <a:t>Contrôles microbiologiques effectué</a:t>
            </a:r>
            <a:r>
              <a:rPr lang="es-ES_tradnl" altLang="fr-FR" sz="1800" smtClean="0"/>
              <a:t>s de fa</a:t>
            </a:r>
            <a:r>
              <a:rPr lang="fr-FR" altLang="fr-FR" sz="1800" smtClean="0"/>
              <a:t>çon trimestrielle en activité et hors activité et utilisation de deux techniques, écouvillonnage et gélose. </a:t>
            </a:r>
          </a:p>
          <a:p>
            <a:pPr lvl="1"/>
            <a:r>
              <a:rPr lang="fr-FR" altLang="fr-FR" sz="1800" smtClean="0"/>
              <a:t>Nombre de points de prélèvements plus élevés. </a:t>
            </a:r>
          </a:p>
        </p:txBody>
      </p:sp>
      <p:pic>
        <p:nvPicPr>
          <p:cNvPr id="18437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itre 1"/>
          <p:cNvSpPr txBox="1">
            <a:spLocks/>
          </p:cNvSpPr>
          <p:nvPr/>
        </p:nvSpPr>
        <p:spPr bwMode="auto">
          <a:xfrm>
            <a:off x="130175" y="176213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résultats 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  <p:sp>
        <p:nvSpPr>
          <p:cNvPr id="18439" name="Espace réservé du contenu 2"/>
          <p:cNvSpPr txBox="1">
            <a:spLocks/>
          </p:cNvSpPr>
          <p:nvPr/>
        </p:nvSpPr>
        <p:spPr bwMode="auto">
          <a:xfrm>
            <a:off x="855663" y="1822450"/>
            <a:ext cx="10850562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en-US" altLang="fr-FR" sz="1600"/>
              <a:t> </a:t>
            </a:r>
            <a:r>
              <a:rPr lang="en-US" altLang="fr-FR" sz="1800"/>
              <a:t>Contrôle </a:t>
            </a:r>
            <a:r>
              <a:rPr lang="en-US" altLang="fr-FR" sz="1800" b="1"/>
              <a:t>trimestriel (40%) </a:t>
            </a:r>
            <a:r>
              <a:rPr lang="en-US" altLang="fr-FR" sz="1800"/>
              <a:t>ou semestriel (33%)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en-US" altLang="fr-FR" sz="1800"/>
              <a:t> Contrôle effectué à </a:t>
            </a:r>
            <a:r>
              <a:rPr lang="en-US" altLang="fr-FR" sz="1800" b="1"/>
              <a:t>distance du bionettoyage (60%)</a:t>
            </a:r>
            <a:r>
              <a:rPr lang="en-US" altLang="fr-FR" sz="1800"/>
              <a:t>, à </a:t>
            </a:r>
            <a:r>
              <a:rPr lang="en-US" altLang="fr-FR" sz="1800" b="1"/>
              <a:t>l’aide d’empreintes gélosées (80%)</a:t>
            </a:r>
            <a:r>
              <a:rPr lang="en-US" altLang="fr-FR" sz="1800"/>
              <a:t>, associées à un écouvillonnage (18%)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endParaRPr lang="en-US" altLang="fr-FR" sz="1100"/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en-US" altLang="fr-FR" sz="1800"/>
              <a:t> En moyenne,  9,5 points de prélèvements en zone de conditionnement et 6 en zone de validation 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en-US" altLang="fr-FR" sz="1800"/>
              <a:t>Pour 30% des établissements :  niveau cible &lt; 5UFC, niveau d’alerte &lt; 10UFC, </a:t>
            </a:r>
            <a:r>
              <a:rPr lang="en-US" altLang="fr-FR" sz="1800" b="1"/>
              <a:t>niveau d’action 25UFC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endParaRPr lang="en-US" altLang="fr-FR" sz="1100"/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en-US" altLang="fr-FR" sz="1800"/>
              <a:t> Matériel informatique spécifique (clavier lavable..) 42%</a:t>
            </a:r>
            <a:endParaRPr lang="en-US" altLang="fr-FR" sz="1800" b="1"/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800"/>
              <a:t> Contrôle microbiologique des mains des agents jamais systématique mais ponctuel, à visée </a:t>
            </a:r>
            <a:r>
              <a:rPr lang="fr-FR" altLang="fr-FR" sz="1800" b="1"/>
              <a:t>pédagogique</a:t>
            </a:r>
            <a:r>
              <a:rPr lang="fr-FR" altLang="fr-FR" sz="1800"/>
              <a:t> (27%)</a:t>
            </a:r>
          </a:p>
        </p:txBody>
      </p:sp>
      <p:sp>
        <p:nvSpPr>
          <p:cNvPr id="18440" name="Rectangle 3"/>
          <p:cNvSpPr>
            <a:spLocks noChangeArrowheads="1"/>
          </p:cNvSpPr>
          <p:nvPr/>
        </p:nvSpPr>
        <p:spPr bwMode="auto">
          <a:xfrm>
            <a:off x="471488" y="1330325"/>
            <a:ext cx="3014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fr-FR" sz="2000" b="1"/>
              <a:t> Contrôles des surfaces 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360363" y="1420813"/>
            <a:ext cx="11171237" cy="4781550"/>
          </a:xfrm>
        </p:spPr>
        <p:txBody>
          <a:bodyPr/>
          <a:lstStyle/>
          <a:p>
            <a:pPr lvl="1">
              <a:buFont typeface="Arial" charset="0"/>
              <a:buChar char="•"/>
              <a:defRPr/>
            </a:pPr>
            <a:endParaRPr lang="fr-FR" altLang="fr-FR" sz="2000" dirty="0" smtClean="0"/>
          </a:p>
          <a:p>
            <a:pPr>
              <a:buFont typeface="Arial" charset="0"/>
              <a:buChar char="•"/>
              <a:defRPr/>
            </a:pPr>
            <a:r>
              <a:rPr lang="fr-FR" altLang="fr-FR" sz="2600" dirty="0" smtClean="0"/>
              <a:t>Bilan de l’enquête de pratique :</a:t>
            </a:r>
          </a:p>
          <a:p>
            <a:pPr>
              <a:buFont typeface="Arial" charset="0"/>
              <a:buChar char="•"/>
              <a:defRPr/>
            </a:pPr>
            <a:endParaRPr lang="fr-FR" altLang="fr-FR" sz="800" dirty="0" smtClean="0"/>
          </a:p>
          <a:p>
            <a:pPr lvl="1">
              <a:buFont typeface="Arial" charset="0"/>
              <a:buNone/>
              <a:defRPr/>
            </a:pPr>
            <a:r>
              <a:rPr lang="fr-FR" altLang="fr-FR" sz="2000" b="1" dirty="0" smtClean="0">
                <a:solidFill>
                  <a:srgbClr val="FF0000"/>
                </a:solidFill>
              </a:rPr>
              <a:t>Dénominateurs communs entre établissements :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Interdiction du port de bijoux, 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Tenue dédiée par zone, 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Nettoyage des surfaces, des équipements et du mobilier par l’équipe de stérilisation,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Nettoyage quotidien du </a:t>
            </a:r>
            <a:r>
              <a:rPr lang="fr-FR" altLang="fr-FR" sz="2000" dirty="0" smtClean="0"/>
              <a:t>sol,</a:t>
            </a:r>
            <a:endParaRPr lang="fr-FR" altLang="fr-FR" sz="2000" dirty="0" smtClean="0"/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Contrôle particulaire de l’air 1x par an,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/>
              <a:t>Prélèvement par empreinte gélosée à distance du </a:t>
            </a:r>
            <a:r>
              <a:rPr lang="fr-FR" altLang="fr-FR" sz="2000" dirty="0" err="1" smtClean="0"/>
              <a:t>bionettoyage</a:t>
            </a:r>
            <a:r>
              <a:rPr lang="fr-FR" altLang="fr-FR" sz="2000" dirty="0" smtClean="0"/>
              <a:t> sur les équipements et le mobilier.</a:t>
            </a:r>
          </a:p>
          <a:p>
            <a:pPr lvl="1">
              <a:buFont typeface="Arial" charset="0"/>
              <a:buChar char="•"/>
              <a:defRPr/>
            </a:pPr>
            <a:endParaRPr lang="fr-FR" altLang="fr-FR" sz="2000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fr-FR" altLang="fr-FR" sz="2000" b="1" dirty="0" smtClean="0">
                <a:solidFill>
                  <a:srgbClr val="FF0000"/>
                </a:solidFill>
              </a:rPr>
              <a:t>Limite de l’enquête </a:t>
            </a:r>
            <a:r>
              <a:rPr lang="fr-FR" altLang="fr-FR" sz="2000" dirty="0" smtClean="0">
                <a:solidFill>
                  <a:srgbClr val="FF0000"/>
                </a:solidFill>
              </a:rPr>
              <a:t>: 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2000" dirty="0" smtClean="0">
                <a:solidFill>
                  <a:srgbClr val="FF0000"/>
                </a:solidFill>
              </a:rPr>
              <a:t>Taux de conformité de leurs prélèvements non demandé aux participants.</a:t>
            </a:r>
          </a:p>
          <a:p>
            <a:pPr>
              <a:buFont typeface="Arial" charset="0"/>
              <a:buChar char="•"/>
              <a:defRPr/>
            </a:pPr>
            <a:endParaRPr lang="fr-FR" altLang="fr-FR" sz="2600" dirty="0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4CE4B189-2DE0-4A25-A47E-AA9D7863968F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pic>
        <p:nvPicPr>
          <p:cNvPr id="19461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0" y="1622425"/>
            <a:ext cx="16795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itre 1"/>
          <p:cNvSpPr txBox="1">
            <a:spLocks/>
          </p:cNvSpPr>
          <p:nvPr/>
        </p:nvSpPr>
        <p:spPr bwMode="auto">
          <a:xfrm>
            <a:off x="130175" y="176213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discussion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60363" y="946150"/>
            <a:ext cx="11171237" cy="478155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fr-FR" sz="2000" dirty="0" smtClean="0"/>
          </a:p>
          <a:p>
            <a:pPr>
              <a:defRPr/>
            </a:pPr>
            <a:r>
              <a:rPr lang="fr-FR" sz="2600" dirty="0" smtClean="0"/>
              <a:t>Bilan de l</a:t>
            </a:r>
            <a:r>
              <a:rPr lang="fr-FR" altLang="fr-FR" sz="2600" dirty="0" smtClean="0"/>
              <a:t>’</a:t>
            </a:r>
            <a:r>
              <a:rPr lang="fr-FR" sz="2600" dirty="0" smtClean="0"/>
              <a:t>enquête de pratique :</a:t>
            </a:r>
          </a:p>
          <a:p>
            <a:pPr>
              <a:defRPr/>
            </a:pPr>
            <a:endParaRPr lang="fr-FR" sz="600" dirty="0" smtClean="0"/>
          </a:p>
          <a:p>
            <a:pPr lvl="1">
              <a:buFont typeface="Arial" charset="0"/>
              <a:buNone/>
              <a:defRPr/>
            </a:pPr>
            <a:r>
              <a:rPr lang="fr-FR" sz="2000" b="1" dirty="0" smtClean="0">
                <a:solidFill>
                  <a:srgbClr val="FF0000"/>
                </a:solidFill>
              </a:rPr>
              <a:t>Pistes de réflexion :</a:t>
            </a:r>
          </a:p>
          <a:p>
            <a:pPr lvl="1">
              <a:buFont typeface="Arial" charset="0"/>
              <a:buNone/>
              <a:defRPr/>
            </a:pPr>
            <a:endParaRPr lang="fr-FR" sz="900" b="1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fr-FR" sz="2000" dirty="0" smtClean="0"/>
              <a:t>Port du masque en zone de conditionnement ?</a:t>
            </a:r>
          </a:p>
          <a:p>
            <a:pPr lvl="1">
              <a:defRPr/>
            </a:pPr>
            <a:endParaRPr lang="fr-FR" sz="1050" dirty="0" smtClean="0"/>
          </a:p>
          <a:p>
            <a:pPr lvl="1">
              <a:defRPr/>
            </a:pPr>
            <a:r>
              <a:rPr lang="fr-FR" sz="2000" dirty="0" smtClean="0"/>
              <a:t>Lingettes à usage unique,</a:t>
            </a:r>
          </a:p>
          <a:p>
            <a:pPr lvl="1">
              <a:defRPr/>
            </a:pPr>
            <a:endParaRPr lang="fr-FR" sz="1050" dirty="0" smtClean="0"/>
          </a:p>
          <a:p>
            <a:pPr lvl="1">
              <a:defRPr/>
            </a:pPr>
            <a:r>
              <a:rPr lang="fr-FR" sz="2000" dirty="0" smtClean="0"/>
              <a:t>Intérêt du double prélèvement : </a:t>
            </a:r>
          </a:p>
          <a:p>
            <a:pPr lvl="2">
              <a:defRPr/>
            </a:pPr>
            <a:r>
              <a:rPr lang="fr-FR" sz="1800" dirty="0" smtClean="0"/>
              <a:t>après </a:t>
            </a:r>
            <a:r>
              <a:rPr lang="fr-FR" sz="1800" dirty="0" err="1" smtClean="0"/>
              <a:t>bionettoyage</a:t>
            </a:r>
            <a:r>
              <a:rPr lang="fr-FR" sz="1800" dirty="0" smtClean="0"/>
              <a:t> et à distance du </a:t>
            </a:r>
            <a:r>
              <a:rPr lang="fr-FR" sz="1800" dirty="0" err="1" smtClean="0"/>
              <a:t>bionettoyage</a:t>
            </a:r>
            <a:r>
              <a:rPr lang="fr-FR" sz="1800" dirty="0" smtClean="0"/>
              <a:t> ?</a:t>
            </a:r>
          </a:p>
          <a:p>
            <a:pPr lvl="2">
              <a:defRPr/>
            </a:pPr>
            <a:r>
              <a:rPr lang="fr-FR" sz="1800" dirty="0" smtClean="0"/>
              <a:t>par empreinte gélosée et écouvillonnage ? </a:t>
            </a:r>
          </a:p>
          <a:p>
            <a:pPr lvl="1">
              <a:defRPr/>
            </a:pPr>
            <a:endParaRPr lang="fr-FR" sz="1050" dirty="0" smtClean="0"/>
          </a:p>
          <a:p>
            <a:pPr lvl="1">
              <a:defRPr/>
            </a:pPr>
            <a:r>
              <a:rPr lang="fr-FR" sz="2000" dirty="0" smtClean="0"/>
              <a:t>Points de prélèvements :</a:t>
            </a:r>
          </a:p>
          <a:p>
            <a:pPr lvl="2">
              <a:defRPr/>
            </a:pPr>
            <a:r>
              <a:rPr lang="fr-FR" sz="1600" dirty="0" smtClean="0"/>
              <a:t>Nombre</a:t>
            </a:r>
          </a:p>
          <a:p>
            <a:pPr lvl="2">
              <a:defRPr/>
            </a:pPr>
            <a:r>
              <a:rPr lang="fr-FR" sz="1600" dirty="0" smtClean="0"/>
              <a:t>Pertinence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endParaRPr lang="fr-FR" sz="2000" i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fr-FR" sz="2600" dirty="0" smtClean="0"/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D7ED1773-EAFA-4188-B06B-662C675F4DF3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1436688" y="6113463"/>
            <a:ext cx="847725" cy="37306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485" name="ZoneTexte 2"/>
          <p:cNvSpPr txBox="1">
            <a:spLocks noChangeArrowheads="1"/>
          </p:cNvSpPr>
          <p:nvPr/>
        </p:nvSpPr>
        <p:spPr bwMode="auto">
          <a:xfrm>
            <a:off x="2352675" y="6089650"/>
            <a:ext cx="87725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100" b="1"/>
              <a:t>Travail en collaboration avec l’Equipe d’hygiène pour adapter nos pratiques  </a:t>
            </a:r>
          </a:p>
        </p:txBody>
      </p:sp>
      <p:pic>
        <p:nvPicPr>
          <p:cNvPr id="20486" name="Picture 2" descr="https://encrypted-tbn0.gstatic.com/images?q=tbn:ANd9GcQwnJSuTc-bRrL89LHhLZgXBGogyi_zabBrSa9lAzpi2hXPh5AZHyKid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213" y="2873375"/>
            <a:ext cx="164147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0488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itre 1"/>
          <p:cNvSpPr txBox="1">
            <a:spLocks/>
          </p:cNvSpPr>
          <p:nvPr/>
        </p:nvSpPr>
        <p:spPr bwMode="auto">
          <a:xfrm>
            <a:off x="130175" y="176213"/>
            <a:ext cx="125253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b="1"/>
              <a:t>Enquête de pratique nationale : conclusion</a:t>
            </a:r>
            <a:r>
              <a:rPr lang="fr-FR" altLang="fr-FR" sz="3600">
                <a:latin typeface="Calibri Light" panose="020F0302020204030204" pitchFamily="34" charset="0"/>
              </a:rPr>
              <a:t/>
            </a:r>
            <a:br>
              <a:rPr lang="fr-FR" altLang="fr-FR" sz="3600">
                <a:latin typeface="Calibri Light" panose="020F0302020204030204" pitchFamily="34" charset="0"/>
              </a:rPr>
            </a:br>
            <a:endParaRPr lang="fr-FR" altLang="fr-FR" sz="36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307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849313" y="574675"/>
            <a:ext cx="9521825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858838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13716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1828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286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2743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2004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fr-FR" altLang="fr-FR" sz="2700" b="1" dirty="0" smtClean="0"/>
              <a:t>La stérilisation hospitalière requiert un environnement maîtrisé</a:t>
            </a:r>
          </a:p>
          <a:p>
            <a:pPr eaLnBrk="1" hangingPunct="1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fr-FR" altLang="fr-FR" sz="2700" b="1" dirty="0" smtClean="0"/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r>
              <a:rPr lang="fr-FR" altLang="fr-FR" sz="2100" dirty="0" smtClean="0"/>
              <a:t>Surveillance et contrôle de la contamination de l’environnement : </a:t>
            </a:r>
          </a:p>
          <a:p>
            <a:pPr lvl="3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r>
              <a:rPr lang="fr-FR" altLang="fr-FR" sz="2100" dirty="0" smtClean="0">
                <a:solidFill>
                  <a:srgbClr val="FF0000"/>
                </a:solidFill>
              </a:rPr>
              <a:t>particulaire : </a:t>
            </a:r>
            <a:r>
              <a:rPr lang="fr-FR" altLang="fr-FR" sz="2100" dirty="0" smtClean="0"/>
              <a:t>ISO 8</a:t>
            </a:r>
          </a:p>
          <a:p>
            <a:pPr lvl="3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r>
              <a:rPr lang="fr-FR" altLang="fr-FR" sz="2100" dirty="0" smtClean="0">
                <a:solidFill>
                  <a:srgbClr val="FF0000"/>
                </a:solidFill>
              </a:rPr>
              <a:t>microbiologique : </a:t>
            </a:r>
            <a:r>
              <a:rPr lang="fr-FR" altLang="fr-FR" sz="2100" dirty="0" smtClean="0"/>
              <a:t>absence de germes pathogènes, absence de germes indicateurs d’un défaut d’hygiène, absence de champignons</a:t>
            </a:r>
          </a:p>
          <a:p>
            <a:pPr lvl="3" eaLnBrk="1" hangingPunct="1">
              <a:lnSpc>
                <a:spcPct val="200000"/>
              </a:lnSpc>
              <a:spcBef>
                <a:spcPts val="350"/>
              </a:spcBef>
              <a:buClr>
                <a:schemeClr val="accent2"/>
              </a:buClr>
              <a:defRPr/>
            </a:pPr>
            <a:r>
              <a:rPr lang="fr-FR" altLang="fr-FR" sz="2100" dirty="0" smtClean="0">
                <a:solidFill>
                  <a:srgbClr val="FF0000"/>
                </a:solidFill>
              </a:rPr>
              <a:t>	risque de contamination le plus faible.</a:t>
            </a:r>
            <a:endParaRPr lang="fr-FR" altLang="fr-FR" sz="2100" dirty="0" smtClean="0"/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2100" dirty="0" smtClean="0"/>
          </a:p>
          <a:p>
            <a:pPr lvl="4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500" dirty="0" smtClean="0"/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r>
              <a:rPr lang="fr-FR" altLang="fr-FR" sz="2100" dirty="0" smtClean="0"/>
              <a:t>Nécessité de la mise en place d’un système d’assurance de la qualité :</a:t>
            </a:r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800" dirty="0" smtClean="0"/>
          </a:p>
          <a:p>
            <a:pPr lvl="3" eaLnBrk="1" hangingPunct="1">
              <a:buFontTx/>
              <a:buChar char="-"/>
              <a:defRPr/>
            </a:pPr>
            <a:r>
              <a:rPr lang="fr-FR" altLang="fr-FR" sz="2000" dirty="0" smtClean="0">
                <a:solidFill>
                  <a:srgbClr val="FF0000"/>
                </a:solidFill>
              </a:rPr>
              <a:t>validation des procédés</a:t>
            </a:r>
            <a:r>
              <a:rPr lang="fr-FR" altLang="fr-FR" sz="2000" dirty="0" smtClean="0"/>
              <a:t> de stérilisation avant leur mise en application,</a:t>
            </a:r>
          </a:p>
          <a:p>
            <a:pPr lvl="3" eaLnBrk="1" hangingPunct="1">
              <a:buFontTx/>
              <a:buChar char="-"/>
              <a:defRPr/>
            </a:pPr>
            <a:r>
              <a:rPr lang="fr-FR" altLang="fr-FR" sz="2000" dirty="0" smtClean="0">
                <a:solidFill>
                  <a:srgbClr val="FF0000"/>
                </a:solidFill>
              </a:rPr>
              <a:t>surveillance </a:t>
            </a:r>
            <a:r>
              <a:rPr lang="fr-FR" altLang="fr-FR" sz="2000" dirty="0" smtClean="0"/>
              <a:t>de leur fonctionnement en routine,</a:t>
            </a:r>
          </a:p>
          <a:p>
            <a:pPr lvl="3" eaLnBrk="1" hangingPunct="1">
              <a:buFontTx/>
              <a:buChar char="-"/>
              <a:defRPr/>
            </a:pPr>
            <a:r>
              <a:rPr lang="fr-FR" altLang="fr-FR" sz="2000" dirty="0" smtClean="0">
                <a:solidFill>
                  <a:srgbClr val="FF0000"/>
                </a:solidFill>
              </a:rPr>
              <a:t>entretien et </a:t>
            </a:r>
            <a:r>
              <a:rPr lang="fr-FR" altLang="fr-FR" sz="2000" dirty="0" err="1" smtClean="0">
                <a:solidFill>
                  <a:srgbClr val="FF0000"/>
                </a:solidFill>
              </a:rPr>
              <a:t>bionettoyage</a:t>
            </a:r>
            <a:r>
              <a:rPr lang="fr-FR" altLang="fr-FR" sz="2000" dirty="0" smtClean="0"/>
              <a:t> du matériel et des locaux.</a:t>
            </a:r>
          </a:p>
          <a:p>
            <a:pPr lvl="3" eaLnBrk="1" hangingPunct="1">
              <a:buFontTx/>
              <a:buChar char="-"/>
              <a:defRPr/>
            </a:pPr>
            <a:endParaRPr lang="fr-FR" altLang="fr-FR" sz="2000" dirty="0" smtClean="0"/>
          </a:p>
          <a:p>
            <a:pPr lvl="3" eaLnBrk="1" hangingPunct="1">
              <a:buFontTx/>
              <a:buChar char="-"/>
              <a:defRPr/>
            </a:pPr>
            <a:endParaRPr lang="fr-FR" altLang="fr-FR" sz="2000" dirty="0" smtClean="0"/>
          </a:p>
          <a:p>
            <a:pPr marL="973138" lvl="2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fr-FR" altLang="fr-FR" sz="2000" dirty="0" smtClean="0">
                <a:solidFill>
                  <a:srgbClr val="FF0000"/>
                </a:solidFill>
              </a:rPr>
              <a:t>De nombreux référentiels réglementaires et professionnels.</a:t>
            </a:r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2100" dirty="0" smtClean="0"/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2100" baseline="30000" dirty="0" smtClean="0">
              <a:solidFill>
                <a:srgbClr val="990033"/>
              </a:solidFill>
            </a:endParaRPr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2100" baseline="30000" dirty="0" smtClean="0">
              <a:solidFill>
                <a:srgbClr val="990033"/>
              </a:solidFill>
            </a:endParaRPr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defRPr/>
            </a:pPr>
            <a:r>
              <a:rPr lang="fr-FR" altLang="fr-FR" sz="2100" dirty="0" smtClean="0">
                <a:solidFill>
                  <a:srgbClr val="990033"/>
                </a:solidFill>
              </a:rPr>
              <a:t>		</a:t>
            </a:r>
            <a:endParaRPr lang="fr-FR" altLang="fr-FR" sz="600" dirty="0" smtClean="0">
              <a:solidFill>
                <a:srgbClr val="CC0000"/>
              </a:solidFill>
            </a:endParaRPr>
          </a:p>
          <a:p>
            <a:pPr lvl="2" eaLnBrk="1" hangingPunct="1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/>
            </a:pPr>
            <a:endParaRPr lang="fr-FR" altLang="fr-FR" sz="2100" dirty="0" smtClean="0">
              <a:solidFill>
                <a:srgbClr val="990033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1516063" y="3182938"/>
            <a:ext cx="681037" cy="393700"/>
          </a:xfrm>
          <a:prstGeom prst="rightArrow">
            <a:avLst>
              <a:gd name="adj1" fmla="val 32448"/>
              <a:gd name="adj2" fmla="val 43418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900" y="4884738"/>
            <a:ext cx="2593975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ZoneTexte 1"/>
          <p:cNvSpPr txBox="1">
            <a:spLocks noChangeArrowheads="1"/>
          </p:cNvSpPr>
          <p:nvPr/>
        </p:nvSpPr>
        <p:spPr bwMode="auto">
          <a:xfrm>
            <a:off x="1841500" y="2765425"/>
            <a:ext cx="7961313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4000" b="1"/>
              <a:t>Merci de votre attention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894013" y="1347788"/>
            <a:ext cx="6096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3200" b="1"/>
              <a:t>Benchmarking to improve hygiene and environmental controls in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3200" b="1"/>
              <a:t>sterilization unit</a:t>
            </a:r>
            <a:endParaRPr lang="fr-FR" altLang="fr-FR" sz="3200" b="1"/>
          </a:p>
        </p:txBody>
      </p:sp>
      <p:pic>
        <p:nvPicPr>
          <p:cNvPr id="215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3463" y="5391150"/>
            <a:ext cx="731837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1" name="AutoShape 10" descr="Résultat de recherche d'images pour &quot;pmtl strasbourg hopital&quot;"/>
          <p:cNvSpPr>
            <a:spLocks noChangeAspect="1" noChangeArrowheads="1"/>
          </p:cNvSpPr>
          <p:nvPr/>
        </p:nvSpPr>
        <p:spPr bwMode="auto">
          <a:xfrm>
            <a:off x="52388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1512" name="AutoShape 12" descr="Résultat de recherche d'images pour &quot;pmtl strasbourg hopital&quot;"/>
          <p:cNvSpPr>
            <a:spLocks noChangeAspect="1" noChangeArrowheads="1"/>
          </p:cNvSpPr>
          <p:nvPr/>
        </p:nvSpPr>
        <p:spPr bwMode="auto">
          <a:xfrm>
            <a:off x="204788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1513" name="AutoShape 14" descr="Résultat de recherche d'images pour &quot;pmtl strasbourg hopital&quot;"/>
          <p:cNvSpPr>
            <a:spLocks noChangeAspect="1" noChangeArrowheads="1"/>
          </p:cNvSpPr>
          <p:nvPr/>
        </p:nvSpPr>
        <p:spPr bwMode="auto">
          <a:xfrm>
            <a:off x="357188" y="1682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pic>
        <p:nvPicPr>
          <p:cNvPr id="21514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4822825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37"/>
          <a:stretch>
            <a:fillRect/>
          </a:stretch>
        </p:blipFill>
        <p:spPr bwMode="auto">
          <a:xfrm>
            <a:off x="4330700" y="4454525"/>
            <a:ext cx="3292475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4099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Espace réservé du contenu 5"/>
          <p:cNvSpPr>
            <a:spLocks noGrp="1"/>
          </p:cNvSpPr>
          <p:nvPr>
            <p:ph idx="1"/>
          </p:nvPr>
        </p:nvSpPr>
        <p:spPr>
          <a:xfrm>
            <a:off x="327025" y="539750"/>
            <a:ext cx="10515600" cy="57118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fr-FR" altLang="fr-FR" b="1" smtClean="0"/>
              <a:t>Stérilisation des Hôpitaux Universitaires de Strasbourg (HUS)</a:t>
            </a:r>
            <a:endParaRPr lang="fr-FR" altLang="fr-FR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fr-FR" altLang="fr-FR" smtClean="0"/>
          </a:p>
          <a:p>
            <a:pPr lvl="1" eaLnBrk="1" hangingPunct="1"/>
            <a:r>
              <a:rPr lang="fr-FR" altLang="fr-FR" smtClean="0"/>
              <a:t>3 sites distincts</a:t>
            </a:r>
          </a:p>
          <a:p>
            <a:pPr lvl="1" eaLnBrk="1" hangingPunct="1"/>
            <a:endParaRPr lang="fr-FR" altLang="fr-FR" sz="1800" smtClean="0"/>
          </a:p>
          <a:p>
            <a:pPr lvl="1" eaLnBrk="1" hangingPunct="1"/>
            <a:r>
              <a:rPr lang="fr-FR" altLang="fr-FR" smtClean="0"/>
              <a:t>Une organisation transversale : </a:t>
            </a:r>
          </a:p>
          <a:p>
            <a:pPr lvl="2" eaLnBrk="1" hangingPunct="1"/>
            <a:r>
              <a:rPr lang="fr-FR" altLang="fr-FR" smtClean="0"/>
              <a:t>La tenue de travail :</a:t>
            </a:r>
          </a:p>
          <a:p>
            <a:pPr lvl="3" eaLnBrk="1" hangingPunct="1"/>
            <a:r>
              <a:rPr lang="fr-FR" altLang="fr-FR" smtClean="0">
                <a:solidFill>
                  <a:srgbClr val="FF0000"/>
                </a:solidFill>
              </a:rPr>
              <a:t>Pyjama</a:t>
            </a:r>
            <a:r>
              <a:rPr lang="fr-FR" altLang="fr-FR" smtClean="0"/>
              <a:t> composé d’une blouse et d’un pantalon (verts pour la </a:t>
            </a:r>
            <a:r>
              <a:rPr lang="it-IT" altLang="fr-FR" smtClean="0"/>
              <a:t>zone </a:t>
            </a:r>
            <a:r>
              <a:rPr lang="fr-FR" altLang="fr-FR" smtClean="0"/>
              <a:t>de conditionnement et de validation et bleus pour la zone de réception et de lavage), </a:t>
            </a:r>
          </a:p>
          <a:p>
            <a:pPr lvl="3" eaLnBrk="1" hangingPunct="1"/>
            <a:r>
              <a:rPr lang="fr-FR" altLang="fr-FR" smtClean="0">
                <a:solidFill>
                  <a:srgbClr val="FF0000"/>
                </a:solidFill>
              </a:rPr>
              <a:t>Sabots </a:t>
            </a:r>
            <a:r>
              <a:rPr lang="fr-FR" altLang="fr-FR" smtClean="0"/>
              <a:t>de même couleur que le pyjama ou sur-chaussures pour les visiteurs,</a:t>
            </a:r>
          </a:p>
          <a:p>
            <a:pPr lvl="3" eaLnBrk="1" hangingPunct="1"/>
            <a:r>
              <a:rPr lang="fr-FR" altLang="fr-FR" smtClean="0">
                <a:solidFill>
                  <a:srgbClr val="FF0000"/>
                </a:solidFill>
              </a:rPr>
              <a:t>Charlotte </a:t>
            </a:r>
            <a:r>
              <a:rPr lang="fr-FR" altLang="fr-FR" smtClean="0"/>
              <a:t>recouvrant cheveux et boucles d’oreilles,</a:t>
            </a:r>
          </a:p>
          <a:p>
            <a:pPr lvl="3" eaLnBrk="1" hangingPunct="1"/>
            <a:r>
              <a:rPr lang="fr-FR" altLang="fr-FR" smtClean="0"/>
              <a:t>Port du masque si enrhumé ou barbu.</a:t>
            </a:r>
          </a:p>
          <a:p>
            <a:pPr lvl="2" eaLnBrk="1" hangingPunct="1"/>
            <a:endParaRPr lang="fr-FR" altLang="fr-FR" sz="1600" smtClean="0"/>
          </a:p>
          <a:p>
            <a:pPr lvl="2" eaLnBrk="1" hangingPunct="1"/>
            <a:r>
              <a:rPr lang="fr-FR" altLang="fr-FR" smtClean="0"/>
              <a:t>Nettoyage des </a:t>
            </a:r>
            <a:r>
              <a:rPr lang="fr-FR" altLang="fr-FR" smtClean="0">
                <a:solidFill>
                  <a:srgbClr val="FF0000"/>
                </a:solidFill>
              </a:rPr>
              <a:t>locaux quotidien.</a:t>
            </a:r>
          </a:p>
          <a:p>
            <a:pPr lvl="2" eaLnBrk="1" hangingPunct="1"/>
            <a:endParaRPr lang="fr-FR" altLang="fr-FR" sz="100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fr-FR" altLang="fr-FR" smtClean="0"/>
              <a:t>Nettoyage des </a:t>
            </a:r>
            <a:r>
              <a:rPr lang="fr-FR" altLang="fr-FR" smtClean="0">
                <a:solidFill>
                  <a:srgbClr val="FF0000"/>
                </a:solidFill>
              </a:rPr>
              <a:t>équipements et mobiliers pluriquotidien.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5123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1327150" y="6283325"/>
            <a:ext cx="103790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Déterminés par le pharmacien, le médecin hygiéniste et l’ingénieur référent.</a:t>
            </a:r>
          </a:p>
        </p:txBody>
      </p:sp>
      <p:sp>
        <p:nvSpPr>
          <p:cNvPr id="5125" name="Rectangle 1"/>
          <p:cNvSpPr>
            <a:spLocks noChangeArrowheads="1"/>
          </p:cNvSpPr>
          <p:nvPr/>
        </p:nvSpPr>
        <p:spPr bwMode="auto">
          <a:xfrm>
            <a:off x="796925" y="514350"/>
            <a:ext cx="71977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700" b="1"/>
              <a:t>Contrôles environnementaux : notre programme</a:t>
            </a:r>
            <a:endParaRPr lang="fr-FR" altLang="fr-FR" sz="270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46088" y="1649413"/>
          <a:ext cx="6465887" cy="4419600"/>
        </p:xfrm>
        <a:graphic>
          <a:graphicData uri="http://schemas.openxmlformats.org/drawingml/2006/table">
            <a:tbl>
              <a:tblPr/>
              <a:tblGrid>
                <a:gridCol w="1217612"/>
                <a:gridCol w="2905125"/>
                <a:gridCol w="1311275"/>
                <a:gridCol w="10318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Descriptif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Fréquence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Intervenant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52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Empreintes gélosées</a:t>
                      </a:r>
                      <a:endParaRPr kumimoji="0" lang="fr-FR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Zone de conditionnement, au niveau des tables de conditionnement :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- 5 boîtes contrôle bactériologique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- 5 boîtes contrôle mycologique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Magasin stérile, au niveau des plans de travail et chariots :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- 5 boîtes contrôle bactériologique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- 5 boîtes contrôle mycologique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Local STERRAD :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- 3 boîtes contrôles bactériologique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- 3 boîtes contrôle mycologique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Une fois / trimestre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Laboratoire Hygiène Hospitalière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Frottis de surfaces (écouvillons stériles humidifiés)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Zone de conditionnement et magasin stérile, au niveau des objets manipulés :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- 10 pour contrôle bactériologique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- 10 pour contrôle mycologique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Propreté microbiologique de l’</a:t>
                      </a:r>
                      <a:r>
                        <a:rPr kumimoji="0" lang="fr-FR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air</a:t>
                      </a:r>
                      <a:endParaRPr kumimoji="0" lang="fr-FR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(bactériologique  et fongique)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Détermination de la concentration maximale en nombre de particules viables par mètre cube d’</a:t>
                      </a:r>
                      <a:r>
                        <a:rPr kumimoji="0" lang="fr-FR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air :</a:t>
                      </a:r>
                      <a:endParaRPr kumimoji="0" lang="fr-FR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Points de prélèvement et répartition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Volume d’</a:t>
                      </a:r>
                      <a:r>
                        <a:rPr kumimoji="0" lang="fr-FR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air prélevé</a:t>
                      </a:r>
                      <a:endParaRPr kumimoji="0" lang="fr-FR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- Utilisation d’</a:t>
                      </a:r>
                      <a:r>
                        <a:rPr kumimoji="0" lang="fr-FR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un </a:t>
                      </a:r>
                      <a:r>
                        <a:rPr kumimoji="0" lang="fr-FR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biocollecteur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 fois/ semestre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1" marR="50801" marT="50798" marB="507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539038" y="1725613"/>
          <a:ext cx="3979862" cy="3581402"/>
        </p:xfrm>
        <a:graphic>
          <a:graphicData uri="http://schemas.openxmlformats.org/drawingml/2006/table">
            <a:tbl>
              <a:tblPr/>
              <a:tblGrid>
                <a:gridCol w="981075"/>
                <a:gridCol w="998537"/>
                <a:gridCol w="1000125"/>
                <a:gridCol w="100012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Descriptif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Résultats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14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 Empreintes gélosées</a:t>
                      </a:r>
                      <a:endParaRPr kumimoji="0" lang="fr-FR" sz="1000" b="1" i="1" u="none" strike="noStrike" cap="none" normalizeH="0" baseline="0" smtClean="0">
                        <a:ln>
                          <a:noFill/>
                        </a:ln>
                        <a:solidFill>
                          <a:srgbClr val="243F6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bactériologique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 repos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 25 UFC / boîte, et absence de micro-organismes indicateurs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508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 activité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mycologique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 repos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 1 UFC / boîte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 activité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 1 UFC / boîte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714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 Frottis de surfaces (écouvillons stériles humidifiés)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bactériologique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 repos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Analyse qualitative : absence de micro-organismes indicateurs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 activité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Contrôle mycologique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 repos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 activité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33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Propreté microbiologique de l’</a:t>
                      </a:r>
                      <a:r>
                        <a:rPr kumimoji="0" lang="fr-FR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air (BPPH, NF S 90-351)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Limite de contamination bactériologique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5743575" algn="r"/>
                        </a:tabLst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Classe B100 au repos pour ISO 8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25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Limite de contamination fongique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Absence / m</a:t>
                      </a:r>
                      <a:r>
                        <a:rPr kumimoji="0" lang="fr-FR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2" marR="50802" marT="50802" marB="508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5194" name="Rectangle 5"/>
          <p:cNvSpPr>
            <a:spLocks noChangeArrowheads="1"/>
          </p:cNvSpPr>
          <p:nvPr/>
        </p:nvSpPr>
        <p:spPr bwMode="auto">
          <a:xfrm>
            <a:off x="7451725" y="1317625"/>
            <a:ext cx="4283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600" b="1"/>
              <a:t>Valeurs cibles des contrôles environnementaux :</a:t>
            </a:r>
            <a:endParaRPr lang="fr-FR" altLang="fr-FR" sz="1600" b="1"/>
          </a:p>
        </p:txBody>
      </p:sp>
      <p:sp>
        <p:nvSpPr>
          <p:cNvPr id="5195" name="Rectangle 6"/>
          <p:cNvSpPr>
            <a:spLocks noChangeArrowheads="1"/>
          </p:cNvSpPr>
          <p:nvPr/>
        </p:nvSpPr>
        <p:spPr bwMode="auto">
          <a:xfrm>
            <a:off x="371475" y="1231900"/>
            <a:ext cx="3889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600" b="1"/>
              <a:t>Contrôles environnementaux programmés :</a:t>
            </a:r>
            <a:endParaRPr lang="fr-FR" altLang="fr-FR" sz="1600" b="1"/>
          </a:p>
        </p:txBody>
      </p:sp>
      <p:sp>
        <p:nvSpPr>
          <p:cNvPr id="2" name="Flèche droite 1"/>
          <p:cNvSpPr/>
          <p:nvPr/>
        </p:nvSpPr>
        <p:spPr>
          <a:xfrm>
            <a:off x="944563" y="6230938"/>
            <a:ext cx="765175" cy="36353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6147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Espace réservé du contenu 2"/>
          <p:cNvSpPr>
            <a:spLocks noGrp="1"/>
          </p:cNvSpPr>
          <p:nvPr>
            <p:ph idx="1"/>
          </p:nvPr>
        </p:nvSpPr>
        <p:spPr>
          <a:xfrm>
            <a:off x="739775" y="927100"/>
            <a:ext cx="11210925" cy="5357813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fr-FR" altLang="fr-FR" sz="1800" smtClean="0"/>
          </a:p>
          <a:p>
            <a:pPr lvl="1" eaLnBrk="1" hangingPunct="1">
              <a:lnSpc>
                <a:spcPct val="80000"/>
              </a:lnSpc>
            </a:pPr>
            <a:r>
              <a:rPr lang="es-ES_tradnl" altLang="fr-FR" sz="2100" smtClean="0"/>
              <a:t>Organisation  : </a:t>
            </a:r>
          </a:p>
          <a:p>
            <a:pPr lvl="2" eaLnBrk="1" hangingPunct="1">
              <a:lnSpc>
                <a:spcPct val="80000"/>
              </a:lnSpc>
            </a:pPr>
            <a:r>
              <a:rPr lang="es-ES_tradnl" altLang="fr-FR" sz="1800" smtClean="0"/>
              <a:t>proc</a:t>
            </a:r>
            <a:r>
              <a:rPr lang="en-US" altLang="fr-FR" sz="1800" smtClean="0"/>
              <a:t>édure définissant les modalités de contrôles de l’environnement,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fr-FR" sz="1800" smtClean="0"/>
              <a:t>règles d’hygiène,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fr-FR" sz="1800" smtClean="0"/>
              <a:t>formation,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fr-FR" sz="1800" smtClean="0"/>
              <a:t>évaluation régulière du personnel.</a:t>
            </a:r>
          </a:p>
          <a:p>
            <a:pPr lvl="2" eaLnBrk="1" hangingPunct="1">
              <a:lnSpc>
                <a:spcPct val="80000"/>
              </a:lnSpc>
            </a:pPr>
            <a:endParaRPr lang="en-US" altLang="fr-FR" sz="1600" smtClean="0"/>
          </a:p>
          <a:p>
            <a:pPr lvl="1" eaLnBrk="1" hangingPunct="1">
              <a:lnSpc>
                <a:spcPct val="80000"/>
              </a:lnSpc>
            </a:pPr>
            <a:r>
              <a:rPr lang="fr-FR" altLang="fr-FR" sz="2100" smtClean="0"/>
              <a:t>Résultats des prélèvements insatisfaisants :</a:t>
            </a:r>
          </a:p>
          <a:p>
            <a:pPr lvl="2" eaLnBrk="1" hangingPunct="1">
              <a:lnSpc>
                <a:spcPct val="80000"/>
              </a:lnSpc>
            </a:pPr>
            <a:r>
              <a:rPr lang="fr-FR" altLang="fr-FR" sz="1800" smtClean="0"/>
              <a:t>actions correctives : </a:t>
            </a:r>
          </a:p>
          <a:p>
            <a:pPr lvl="3" eaLnBrk="1" hangingPunct="1">
              <a:lnSpc>
                <a:spcPct val="80000"/>
              </a:lnSpc>
            </a:pPr>
            <a:r>
              <a:rPr lang="fr-FR" altLang="fr-FR" sz="1800" smtClean="0"/>
              <a:t>bionettoyage des surfaces, des mobiliers et des équipements, </a:t>
            </a:r>
          </a:p>
          <a:p>
            <a:pPr lvl="3" eaLnBrk="1" hangingPunct="1">
              <a:lnSpc>
                <a:spcPct val="80000"/>
              </a:lnSpc>
            </a:pPr>
            <a:r>
              <a:rPr lang="fr-FR" altLang="fr-FR" sz="1800" smtClean="0"/>
              <a:t>sensibilisation et formation du personnel.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fr-FR" altLang="fr-FR" sz="170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altLang="fr-FR" sz="1700" smtClean="0"/>
              <a:t>			              </a:t>
            </a:r>
            <a:r>
              <a:rPr lang="fr-FR" altLang="fr-FR" sz="2100" smtClean="0"/>
              <a:t>Persistance des non conformités</a:t>
            </a:r>
          </a:p>
          <a:p>
            <a:pPr lvl="1" eaLnBrk="1" hangingPunct="1">
              <a:lnSpc>
                <a:spcPct val="80000"/>
              </a:lnSpc>
            </a:pPr>
            <a:endParaRPr lang="en-US" altLang="fr-FR" sz="2100" smtClean="0"/>
          </a:p>
          <a:p>
            <a:pPr lvl="1" eaLnBrk="1" hangingPunct="1">
              <a:lnSpc>
                <a:spcPct val="80000"/>
              </a:lnSpc>
            </a:pPr>
            <a:endParaRPr lang="en-US" altLang="fr-FR" sz="2800" smtClean="0"/>
          </a:p>
          <a:p>
            <a:pPr lvl="1" eaLnBrk="1" hangingPunct="1">
              <a:lnSpc>
                <a:spcPct val="80000"/>
              </a:lnSpc>
            </a:pPr>
            <a:endParaRPr lang="en-US" altLang="fr-FR" sz="50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fr-FR" sz="2000" smtClean="0">
                <a:solidFill>
                  <a:srgbClr val="FF0000"/>
                </a:solidFill>
              </a:rPr>
              <a:t>Révision des pratiques d’entretien des locaux </a:t>
            </a:r>
            <a:r>
              <a:rPr lang="en-US" altLang="fr-FR" sz="2000" smtClean="0"/>
              <a:t>en 2012 pour améliorer la qualité microbiologique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fr-FR" sz="1800" smtClean="0"/>
              <a:t>Instauration du nettoyage des équipements et du mobilier </a:t>
            </a:r>
            <a:r>
              <a:rPr lang="en-US" altLang="fr-FR" sz="1800" b="1" smtClean="0"/>
              <a:t>à chaque prise de poste</a:t>
            </a:r>
            <a:r>
              <a:rPr lang="en-US" altLang="fr-FR" sz="1800" smtClean="0"/>
              <a:t>, en insistant sur les zones sensibles (téléphone, table de recomposition, poignées de porte,…).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fr-FR" sz="2100" smtClean="0"/>
          </a:p>
        </p:txBody>
      </p:sp>
      <p:sp>
        <p:nvSpPr>
          <p:cNvPr id="2" name="Flèche vers le bas 1"/>
          <p:cNvSpPr/>
          <p:nvPr/>
        </p:nvSpPr>
        <p:spPr>
          <a:xfrm>
            <a:off x="4900613" y="4787900"/>
            <a:ext cx="390525" cy="603250"/>
          </a:xfrm>
          <a:prstGeom prst="down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6150" name="Picture 8" descr="Résultat de recherche d'images pour &quot;bonhomme 3D non conform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738" y="2854325"/>
            <a:ext cx="1646237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1"/>
          <p:cNvSpPr>
            <a:spLocks noChangeArrowheads="1"/>
          </p:cNvSpPr>
          <p:nvPr/>
        </p:nvSpPr>
        <p:spPr bwMode="auto">
          <a:xfrm>
            <a:off x="796925" y="514350"/>
            <a:ext cx="71564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700" b="1"/>
              <a:t>Contrôles environnementaux : assurance qualité</a:t>
            </a:r>
            <a:endParaRPr lang="fr-FR" altLang="fr-FR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351338"/>
          </a:xfrm>
        </p:spPr>
        <p:txBody>
          <a:bodyPr/>
          <a:lstStyle/>
          <a:p>
            <a:r>
              <a:rPr lang="en-US" altLang="fr-FR" sz="2000" b="1" smtClean="0">
                <a:solidFill>
                  <a:srgbClr val="FF0000"/>
                </a:solidFill>
              </a:rPr>
              <a:t>Analyse rétrospective </a:t>
            </a:r>
            <a:r>
              <a:rPr lang="en-US" altLang="fr-FR" sz="2000" b="1" smtClean="0"/>
              <a:t>des résultats des contrôles microbiologiques </a:t>
            </a:r>
            <a:r>
              <a:rPr lang="fr-FR" altLang="fr-FR" sz="2000" b="1" smtClean="0"/>
              <a:t>de </a:t>
            </a:r>
            <a:r>
              <a:rPr lang="nl-NL" altLang="fr-FR" sz="2000" b="1" smtClean="0">
                <a:solidFill>
                  <a:srgbClr val="FF0000"/>
                </a:solidFill>
              </a:rPr>
              <a:t>2012 </a:t>
            </a:r>
            <a:r>
              <a:rPr lang="en-US" altLang="fr-FR" sz="2000" b="1" smtClean="0">
                <a:solidFill>
                  <a:srgbClr val="FF0000"/>
                </a:solidFill>
              </a:rPr>
              <a:t>à 2014</a:t>
            </a:r>
            <a:r>
              <a:rPr lang="en-US" altLang="fr-FR" sz="2000" smtClean="0">
                <a:solidFill>
                  <a:srgbClr val="FF0000"/>
                </a:solidFill>
              </a:rPr>
              <a:t> </a:t>
            </a:r>
            <a:r>
              <a:rPr lang="en-US" altLang="fr-FR" sz="2000" smtClean="0"/>
              <a:t>: </a:t>
            </a:r>
          </a:p>
          <a:p>
            <a:pPr lvl="1"/>
            <a:r>
              <a:rPr lang="en-US" altLang="fr-FR" sz="1600" smtClean="0"/>
              <a:t>46 campagnes :</a:t>
            </a:r>
          </a:p>
          <a:p>
            <a:pPr lvl="2"/>
            <a:r>
              <a:rPr lang="fr-FR" altLang="fr-FR" sz="1600" smtClean="0"/>
              <a:t>32 campagnes de prélèvements de surfaces ( 76 à 92 points de prélèvement par campagne), </a:t>
            </a:r>
          </a:p>
          <a:p>
            <a:pPr lvl="2"/>
            <a:r>
              <a:rPr lang="fr-FR" altLang="fr-FR" sz="1600" smtClean="0"/>
              <a:t>14 campagnes de prélèvements d’air (4 à 16 points de prélèvement par campagne).</a:t>
            </a:r>
          </a:p>
          <a:p>
            <a:pPr lvl="2"/>
            <a:endParaRPr lang="fr-FR" altLang="fr-FR" sz="1600" smtClean="0">
              <a:solidFill>
                <a:srgbClr val="FF0000"/>
              </a:solidFill>
            </a:endParaRPr>
          </a:p>
          <a:p>
            <a:pPr lvl="2"/>
            <a:r>
              <a:rPr lang="en-US" altLang="fr-FR" sz="1600" smtClean="0">
                <a:solidFill>
                  <a:srgbClr val="FF0000"/>
                </a:solidFill>
              </a:rPr>
              <a:t>2790 points de prélèvements </a:t>
            </a:r>
            <a:r>
              <a:rPr lang="en-US" altLang="fr-FR" sz="1600" smtClean="0"/>
              <a:t>: </a:t>
            </a:r>
            <a:r>
              <a:rPr lang="fr-FR" altLang="fr-FR" sz="1600" smtClean="0"/>
              <a:t>2652 prélèvements de surface (95%) et 138 prélèvements d’air (5%).</a:t>
            </a:r>
            <a:endParaRPr lang="en-US" altLang="fr-FR" sz="1600" smtClean="0"/>
          </a:p>
          <a:p>
            <a:pPr lvl="1">
              <a:buFont typeface="Arial" panose="020B0604020202020204" pitchFamily="34" charset="0"/>
              <a:buNone/>
            </a:pPr>
            <a:endParaRPr lang="en-US" altLang="fr-FR" sz="1000" smtClean="0"/>
          </a:p>
          <a:p>
            <a:r>
              <a:rPr lang="fr-FR" altLang="fr-FR" sz="2000" smtClean="0"/>
              <a:t>Définition de la </a:t>
            </a:r>
            <a:r>
              <a:rPr lang="fr-FR" altLang="fr-FR" sz="2000" b="1" smtClean="0"/>
              <a:t>conformité</a:t>
            </a:r>
            <a:r>
              <a:rPr lang="fr-FR" altLang="fr-FR" sz="2000" smtClean="0"/>
              <a:t>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600" smtClean="0"/>
              <a:t>absence de </a:t>
            </a:r>
            <a:r>
              <a:rPr lang="fr-FR" altLang="fr-FR" sz="1600" i="1" smtClean="0"/>
              <a:t>Staphylococcus aureus</a:t>
            </a:r>
            <a:endParaRPr lang="fr-FR" altLang="fr-FR" sz="160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600" smtClean="0"/>
              <a:t>absence de </a:t>
            </a:r>
            <a:r>
              <a:rPr lang="fr-FR" altLang="fr-FR" sz="1600" i="1" smtClean="0"/>
              <a:t>Streptococcus B / D </a:t>
            </a:r>
            <a:r>
              <a:rPr lang="en-US" altLang="fr-FR" sz="1600" smtClean="0"/>
              <a:t>(ou autres micro-organismes indicateurs d’un défaut d’hygiène)</a:t>
            </a:r>
            <a:endParaRPr lang="fr-FR" altLang="fr-FR" sz="1600" i="1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600" smtClean="0"/>
              <a:t>absence de champignon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600" smtClean="0"/>
              <a:t>absence de points de prélèvement avec une contamination &gt; 25 UFC/25cm²</a:t>
            </a:r>
          </a:p>
          <a:p>
            <a:pPr lvl="1">
              <a:buFont typeface="Arial" panose="020B0604020202020204" pitchFamily="34" charset="0"/>
              <a:buNone/>
            </a:pPr>
            <a:endParaRPr lang="fr-FR" altLang="fr-FR" sz="1000" smtClean="0"/>
          </a:p>
          <a:p>
            <a:r>
              <a:rPr lang="fr-FR" altLang="fr-FR" sz="2000" smtClean="0"/>
              <a:t>Résultats :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fr-FR" sz="1600" smtClean="0"/>
              <a:t>74 points de prélèvements non-conformes (NC) soit </a:t>
            </a:r>
            <a:r>
              <a:rPr lang="en-US" altLang="fr-FR" sz="1600" smtClean="0">
                <a:solidFill>
                  <a:srgbClr val="FF0000"/>
                </a:solidFill>
              </a:rPr>
              <a:t>2,65%  </a:t>
            </a:r>
            <a:r>
              <a:rPr lang="en-US" altLang="fr-FR" sz="1600" smtClean="0"/>
              <a:t>[2,1 à 3,6% selon le site].</a:t>
            </a:r>
            <a:endParaRPr lang="fr-FR" altLang="fr-FR" sz="1600" smtClean="0"/>
          </a:p>
        </p:txBody>
      </p:sp>
      <p:sp>
        <p:nvSpPr>
          <p:cNvPr id="7171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0168AC55-FBC1-463B-959A-8D7735D437EC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173" name="Titre 1"/>
          <p:cNvSpPr>
            <a:spLocks noGrp="1"/>
          </p:cNvSpPr>
          <p:nvPr>
            <p:ph type="title"/>
          </p:nvPr>
        </p:nvSpPr>
        <p:spPr>
          <a:xfrm>
            <a:off x="598488" y="111125"/>
            <a:ext cx="9291637" cy="1325563"/>
          </a:xfrm>
        </p:spPr>
        <p:txBody>
          <a:bodyPr/>
          <a:lstStyle/>
          <a:p>
            <a:r>
              <a:rPr lang="fr-FR" altLang="fr-FR" sz="2700" b="1" smtClean="0">
                <a:latin typeface="Calibri" panose="020F0502020204030204" pitchFamily="34" charset="0"/>
              </a:rPr>
              <a:t>Analyse des contrôles microbiologiques </a:t>
            </a:r>
          </a:p>
        </p:txBody>
      </p:sp>
      <p:pic>
        <p:nvPicPr>
          <p:cNvPr id="7174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>
            <a:graphicFrameLocks/>
          </p:cNvGraphicFramePr>
          <p:nvPr/>
        </p:nvGraphicFramePr>
        <p:xfrm>
          <a:off x="6960096" y="2276872"/>
          <a:ext cx="460851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5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79158493-F4C1-4FB8-9E47-15FCF58A40AF}" type="slidenum">
              <a:rPr lang="fr-FR" altLang="fr-FR" sz="12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pic>
        <p:nvPicPr>
          <p:cNvPr id="8196" name="char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2252663"/>
            <a:ext cx="57229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Espace réservé du contenu 2"/>
          <p:cNvSpPr>
            <a:spLocks noGrp="1"/>
          </p:cNvSpPr>
          <p:nvPr>
            <p:ph idx="1"/>
          </p:nvPr>
        </p:nvSpPr>
        <p:spPr>
          <a:xfrm>
            <a:off x="609600" y="1517650"/>
            <a:ext cx="11150600" cy="4525963"/>
          </a:xfrm>
        </p:spPr>
        <p:txBody>
          <a:bodyPr/>
          <a:lstStyle/>
          <a:p>
            <a:pPr marL="355600" lvl="1" indent="-355600"/>
            <a:r>
              <a:rPr lang="fr-FR" altLang="fr-FR" sz="2000" b="1" smtClean="0"/>
              <a:t>Résultats selon le type de non conformité et selon les sites de stérilisation : </a:t>
            </a:r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735013" y="4830763"/>
            <a:ext cx="5565775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800" b="1"/>
              <a:t>87% des résultats non-conformes </a:t>
            </a:r>
            <a:r>
              <a:rPr lang="en-US" altLang="fr-FR" sz="1800"/>
              <a:t>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fr-FR" sz="1600"/>
              <a:t> </a:t>
            </a:r>
            <a:r>
              <a:rPr lang="en-US" altLang="fr-FR" sz="1600" b="1"/>
              <a:t>mobilier </a:t>
            </a:r>
            <a:r>
              <a:rPr lang="en-US" altLang="fr-FR" sz="1600"/>
              <a:t>(armoires de dotation, chaises, chariots, rails de     chargement/déchargement et table de conditionnement)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fr-FR" sz="1600"/>
              <a:t> </a:t>
            </a:r>
            <a:r>
              <a:rPr lang="en-US" altLang="fr-FR" sz="1600" b="1"/>
              <a:t>téléphones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en-US" altLang="fr-FR" sz="1600"/>
              <a:t> </a:t>
            </a:r>
            <a:r>
              <a:rPr lang="en-US" altLang="fr-FR" sz="1600" b="1"/>
              <a:t>postes informatiques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fr-FR" sz="16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800" b="1">
                <a:solidFill>
                  <a:srgbClr val="FF0000"/>
                </a:solidFill>
              </a:rPr>
              <a:t>60 % des résultats non-conformes prélevés en activité</a:t>
            </a:r>
            <a:endParaRPr lang="fr-FR" altLang="fr-FR" sz="1800" b="1">
              <a:solidFill>
                <a:srgbClr val="FF0000"/>
              </a:solidFill>
            </a:endParaRPr>
          </a:p>
        </p:txBody>
      </p:sp>
      <p:sp>
        <p:nvSpPr>
          <p:cNvPr id="11" name="Flèche courbée vers la droite 10"/>
          <p:cNvSpPr/>
          <p:nvPr/>
        </p:nvSpPr>
        <p:spPr>
          <a:xfrm>
            <a:off x="239713" y="4462463"/>
            <a:ext cx="325437" cy="5508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Flèche courbée vers la droite 11"/>
          <p:cNvSpPr/>
          <p:nvPr/>
        </p:nvSpPr>
        <p:spPr>
          <a:xfrm>
            <a:off x="7204075" y="5229225"/>
            <a:ext cx="325438" cy="431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201" name="ZoneTexte 12"/>
          <p:cNvSpPr txBox="1">
            <a:spLocks noChangeArrowheads="1"/>
          </p:cNvSpPr>
          <p:nvPr/>
        </p:nvSpPr>
        <p:spPr bwMode="auto">
          <a:xfrm>
            <a:off x="7643813" y="5445125"/>
            <a:ext cx="3922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Divergence des non-conformités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 selon les sites</a:t>
            </a:r>
          </a:p>
        </p:txBody>
      </p:sp>
      <p:pic>
        <p:nvPicPr>
          <p:cNvPr id="8202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8204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1238" y="65088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Titre 1"/>
          <p:cNvSpPr>
            <a:spLocks noGrp="1"/>
          </p:cNvSpPr>
          <p:nvPr>
            <p:ph type="title"/>
          </p:nvPr>
        </p:nvSpPr>
        <p:spPr>
          <a:xfrm>
            <a:off x="90488" y="0"/>
            <a:ext cx="12250737" cy="1325563"/>
          </a:xfrm>
        </p:spPr>
        <p:txBody>
          <a:bodyPr/>
          <a:lstStyle/>
          <a:p>
            <a:r>
              <a:rPr lang="fr-FR" altLang="fr-FR" sz="2700" b="1" smtClean="0">
                <a:latin typeface="Calibri" panose="020F0502020204030204" pitchFamily="34" charset="0"/>
              </a:rPr>
              <a:t>Analyse des contrôles microbiologiques : nos résultats</a:t>
            </a:r>
          </a:p>
        </p:txBody>
      </p:sp>
      <p:sp>
        <p:nvSpPr>
          <p:cNvPr id="8206" name="ZoneTexte 1"/>
          <p:cNvSpPr txBox="1">
            <a:spLocks noChangeArrowheads="1"/>
          </p:cNvSpPr>
          <p:nvPr/>
        </p:nvSpPr>
        <p:spPr bwMode="auto">
          <a:xfrm>
            <a:off x="7035800" y="1984375"/>
            <a:ext cx="349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2752725" y="354013"/>
            <a:ext cx="8362950" cy="4525962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lvl="1" indent="0" eaLnBrk="1" hangingPunct="1"/>
            <a:r>
              <a:rPr lang="fr-FR" altLang="fr-FR" sz="2000" smtClean="0"/>
              <a:t>NC selon point de prélèvement  :</a:t>
            </a:r>
          </a:p>
          <a:p>
            <a:pPr marL="0" lvl="1" indent="0" eaLnBrk="1" hangingPunct="1"/>
            <a:endParaRPr lang="fr-FR" altLang="fr-FR" sz="2000" smtClean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90550" y="1733550"/>
          <a:ext cx="4029075" cy="3060740"/>
        </p:xfrm>
        <a:graphic>
          <a:graphicData uri="http://schemas.openxmlformats.org/drawingml/2006/table">
            <a:tbl>
              <a:tblPr/>
              <a:tblGrid>
                <a:gridCol w="1279525"/>
                <a:gridCol w="927100"/>
                <a:gridCol w="863600"/>
                <a:gridCol w="958850"/>
              </a:tblGrid>
              <a:tr h="46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 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Total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Non Conforme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% de Non Conforme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Mobilier 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1402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54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3,85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Téléphone 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120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3,33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 PC 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106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2,83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67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Produit de stérilisation 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263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6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2,28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Locaux 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270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0,74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Equipement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491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0,20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50800" marR="50800" marT="50775" marB="507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6342063" y="1430338"/>
          <a:ext cx="4845050" cy="5387974"/>
        </p:xfrm>
        <a:graphic>
          <a:graphicData uri="http://schemas.openxmlformats.org/drawingml/2006/table">
            <a:tbl>
              <a:tblPr/>
              <a:tblGrid>
                <a:gridCol w="3074987"/>
                <a:gridCol w="838200"/>
                <a:gridCol w="931863"/>
              </a:tblGrid>
              <a:tr h="341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Germes rencontrés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Nombre de prélèvements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Type de flore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Staphylococcus à coagulase négative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544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07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Staphylococcus autres (epidermidis, hominis, haemolyticus, warneri, cohnii, capitis, xylosus) (dont aureus)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60 (23)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 (pathogène)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Candida sp. (dont albicans)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4 (1)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Levures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Micrococcus sp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283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Bacillus sp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113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Corynebacterium sp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71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Paenibacillus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21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Moraxella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15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Streptococcus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8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Cutanée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Acinetobacter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7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Environnement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Kocuria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6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Environnement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Brevibacterium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6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Environnement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Penicillium sp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Aspergillus sp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5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Alternaria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 non fructifiants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3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752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Autres bactéries (Enterobacter cowanii, Pantoea sp, Brevibacillus sp, Pseudomonas sp, Rhizobium sp, Microbacterium sp, Mycobacterium sp, Chaetomium sp, Arthrobacter sp, Dermabacter sp, Rothia amarae, Serratia marcescens, Aerococcus sp)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&lt;5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Environnement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4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Cladosporium sp.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2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Champignons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L="33356" marR="33356" marT="33382" marB="333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14463" name="Rectangle 48"/>
          <p:cNvSpPr>
            <a:spLocks noChangeArrowheads="1"/>
          </p:cNvSpPr>
          <p:nvPr/>
        </p:nvSpPr>
        <p:spPr bwMode="auto">
          <a:xfrm>
            <a:off x="422910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endParaRPr lang="fr-FR">
              <a:latin typeface="Calibri" charset="0"/>
              <a:ea typeface="MS PGothic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934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350" y="53975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46" name="Titre 1"/>
          <p:cNvSpPr>
            <a:spLocks noGrp="1"/>
          </p:cNvSpPr>
          <p:nvPr>
            <p:ph type="title"/>
          </p:nvPr>
        </p:nvSpPr>
        <p:spPr>
          <a:xfrm>
            <a:off x="53975" y="-34925"/>
            <a:ext cx="12250738" cy="1325563"/>
          </a:xfrm>
        </p:spPr>
        <p:txBody>
          <a:bodyPr/>
          <a:lstStyle/>
          <a:p>
            <a:r>
              <a:rPr lang="fr-FR" altLang="fr-FR" sz="2700" b="1" smtClean="0">
                <a:latin typeface="Calibri" panose="020F0502020204030204" pitchFamily="34" charset="0"/>
              </a:rPr>
              <a:t>Analyse des contrôles microbiologiques : nos résultats</a:t>
            </a:r>
          </a:p>
        </p:txBody>
      </p:sp>
      <p:sp>
        <p:nvSpPr>
          <p:cNvPr id="9347" name="Rectangle 3"/>
          <p:cNvSpPr>
            <a:spLocks noChangeArrowheads="1"/>
          </p:cNvSpPr>
          <p:nvPr/>
        </p:nvSpPr>
        <p:spPr bwMode="auto">
          <a:xfrm>
            <a:off x="249238" y="1039813"/>
            <a:ext cx="10534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fr-FR" altLang="fr-FR" sz="1800" b="1"/>
              <a:t>Répartition des non-conformités selon les points de prélèvement et type de micro-organismes rencontrés :</a:t>
            </a:r>
          </a:p>
        </p:txBody>
      </p:sp>
      <p:sp>
        <p:nvSpPr>
          <p:cNvPr id="9348" name="ZoneTexte 4"/>
          <p:cNvSpPr txBox="1">
            <a:spLocks noChangeArrowheads="1"/>
          </p:cNvSpPr>
          <p:nvPr/>
        </p:nvSpPr>
        <p:spPr bwMode="auto">
          <a:xfrm>
            <a:off x="676275" y="5165725"/>
            <a:ext cx="35544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 b="1"/>
              <a:t>Plans de travail </a:t>
            </a:r>
            <a:r>
              <a:rPr lang="fr-FR" altLang="fr-FR" sz="1600"/>
              <a:t>classés avec le mobilier 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/>
              <a:t>- </a:t>
            </a:r>
            <a:r>
              <a:rPr lang="fr-FR" altLang="fr-FR" sz="1600" b="1"/>
              <a:t>50% </a:t>
            </a:r>
            <a:r>
              <a:rPr lang="fr-FR" altLang="fr-FR" sz="1600"/>
              <a:t>des prélèvements (681),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600"/>
              <a:t>- seulement </a:t>
            </a:r>
            <a:r>
              <a:rPr lang="fr-FR" altLang="fr-FR" sz="1600" b="1"/>
              <a:t>1,76% </a:t>
            </a:r>
            <a:r>
              <a:rPr lang="fr-FR" altLang="fr-FR" sz="1600"/>
              <a:t>(12) non-conformes.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5" name="Flèche courbée vers la droite 14"/>
          <p:cNvSpPr/>
          <p:nvPr/>
        </p:nvSpPr>
        <p:spPr>
          <a:xfrm>
            <a:off x="239713" y="4783138"/>
            <a:ext cx="325437" cy="5508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588" y="-1588"/>
            <a:ext cx="12192001" cy="1079501"/>
          </a:xfrm>
          <a:prstGeom prst="rect">
            <a:avLst/>
          </a:prstGeom>
          <a:gradFill flip="none" rotWithShape="1">
            <a:gsLst>
              <a:gs pos="0">
                <a:srgbClr val="797C80">
                  <a:tint val="66000"/>
                  <a:satMod val="160000"/>
                </a:srgbClr>
              </a:gs>
              <a:gs pos="50000">
                <a:srgbClr val="797C80">
                  <a:tint val="44500"/>
                  <a:satMod val="160000"/>
                </a:srgbClr>
              </a:gs>
              <a:gs pos="100000">
                <a:srgbClr val="797C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10243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50" y="317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re 1"/>
          <p:cNvSpPr>
            <a:spLocks noGrp="1"/>
          </p:cNvSpPr>
          <p:nvPr>
            <p:ph type="title"/>
          </p:nvPr>
        </p:nvSpPr>
        <p:spPr>
          <a:xfrm>
            <a:off x="292100" y="92075"/>
            <a:ext cx="11010900" cy="1325563"/>
          </a:xfrm>
        </p:spPr>
        <p:txBody>
          <a:bodyPr/>
          <a:lstStyle/>
          <a:p>
            <a:r>
              <a:rPr lang="fr-FR" altLang="fr-FR" sz="2700" b="1" smtClean="0">
                <a:latin typeface="Calibri" panose="020F0502020204030204" pitchFamily="34" charset="0"/>
              </a:rPr>
              <a:t>Bilan et analyse des contrôles microbiologiques 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520700" y="1352550"/>
            <a:ext cx="11671300" cy="4525963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fr-FR" b="1" dirty="0" smtClean="0">
                <a:solidFill>
                  <a:srgbClr val="FF0000"/>
                </a:solidFill>
              </a:rPr>
              <a:t>Discussion :</a:t>
            </a:r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endParaRPr lang="fr-FR" sz="1100" b="1" dirty="0" smtClean="0">
              <a:solidFill>
                <a:srgbClr val="FF0000"/>
              </a:solidFill>
            </a:endParaRPr>
          </a:p>
          <a:p>
            <a:pPr marL="228600"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fr-FR" altLang="fr-FR" sz="2000" dirty="0" smtClean="0"/>
              <a:t>Evolution </a:t>
            </a:r>
            <a:r>
              <a:rPr lang="fr-FR" altLang="fr-FR" sz="2000" dirty="0"/>
              <a:t>du taux de non-conformité stable sur 2 sites, en progression pour un site. </a:t>
            </a:r>
            <a:endParaRPr lang="fr-FR" altLang="fr-FR" sz="2000" dirty="0" smtClean="0"/>
          </a:p>
          <a:p>
            <a:pPr marL="228600" lvl="1">
              <a:spcBef>
                <a:spcPts val="1000"/>
              </a:spcBef>
              <a:buFont typeface="Arial" charset="0"/>
              <a:buChar char="•"/>
              <a:defRPr/>
            </a:pPr>
            <a:endParaRPr lang="fr-FR" altLang="fr-FR" sz="600" dirty="0"/>
          </a:p>
          <a:p>
            <a:pPr marL="228600"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fr-FR" altLang="fr-FR" sz="2000" dirty="0"/>
              <a:t>Récurrence de points de prélèvements non conformes sur </a:t>
            </a:r>
            <a:r>
              <a:rPr lang="fr-FR" altLang="fr-FR" sz="2000" dirty="0" smtClean="0"/>
              <a:t>les téléphones </a:t>
            </a:r>
            <a:r>
              <a:rPr lang="fr-FR" altLang="fr-FR" sz="2000" dirty="0"/>
              <a:t>et postes informatiques</a:t>
            </a:r>
            <a:r>
              <a:rPr lang="fr-FR" altLang="fr-FR" sz="2000" dirty="0" smtClean="0"/>
              <a:t>.</a:t>
            </a:r>
          </a:p>
          <a:p>
            <a:pPr marL="228600" lvl="1">
              <a:spcBef>
                <a:spcPts val="1000"/>
              </a:spcBef>
              <a:buFont typeface="Arial" charset="0"/>
              <a:buChar char="•"/>
              <a:defRPr/>
            </a:pPr>
            <a:endParaRPr lang="fr-FR" altLang="fr-FR" sz="600" dirty="0"/>
          </a:p>
          <a:p>
            <a:pPr>
              <a:buFont typeface="Arial" charset="0"/>
              <a:buChar char="•"/>
              <a:defRPr/>
            </a:pPr>
            <a:r>
              <a:rPr lang="fr-FR" altLang="fr-FR" sz="2000" dirty="0"/>
              <a:t>Points de prélèvement sur le </a:t>
            </a:r>
            <a:r>
              <a:rPr lang="fr-FR" altLang="fr-FR" sz="2000" b="1" dirty="0">
                <a:solidFill>
                  <a:srgbClr val="FF0000"/>
                </a:solidFill>
              </a:rPr>
              <a:t>mobilier</a:t>
            </a:r>
            <a:r>
              <a:rPr lang="fr-FR" altLang="fr-FR" sz="2000" dirty="0"/>
              <a:t> :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1800" dirty="0"/>
              <a:t>Taux de non-conformité supérieur à la moyenne ,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1800" dirty="0"/>
              <a:t>Plans de travail : contamination et taux de non-conformité inférieurs à la moyenne,</a:t>
            </a:r>
          </a:p>
          <a:p>
            <a:pPr lvl="1">
              <a:buFont typeface="Arial" charset="0"/>
              <a:buChar char="•"/>
              <a:defRPr/>
            </a:pPr>
            <a:r>
              <a:rPr lang="fr-FR" altLang="fr-FR" sz="1800" b="1" dirty="0"/>
              <a:t>Points de prélèvements critiquables </a:t>
            </a:r>
            <a:r>
              <a:rPr lang="fr-FR" altLang="fr-FR" sz="1800" dirty="0"/>
              <a:t>(dessus des armoires) et non indiqués dans la procédure d’organisation des contrôles environnementaux</a:t>
            </a:r>
            <a:r>
              <a:rPr lang="fr-FR" altLang="fr-FR" sz="1800" dirty="0" smtClean="0"/>
              <a:t>.</a:t>
            </a:r>
          </a:p>
          <a:p>
            <a:pPr lvl="1">
              <a:buFont typeface="Arial" charset="0"/>
              <a:buChar char="•"/>
              <a:defRPr/>
            </a:pPr>
            <a:endParaRPr lang="fr-FR" altLang="fr-FR" sz="600" dirty="0"/>
          </a:p>
          <a:p>
            <a:pPr>
              <a:buFont typeface="Arial" charset="0"/>
              <a:buChar char="•"/>
              <a:defRPr/>
            </a:pPr>
            <a:r>
              <a:rPr lang="fr-FR" altLang="fr-FR" sz="2000" dirty="0"/>
              <a:t> Aucune contamination anormale des prélèvements d’air</a:t>
            </a:r>
            <a:r>
              <a:rPr lang="fr-FR" altLang="fr-FR" sz="2000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endParaRPr lang="fr-FR" altLang="fr-FR" sz="600" dirty="0"/>
          </a:p>
          <a:p>
            <a:pPr>
              <a:buFont typeface="Arial" charset="0"/>
              <a:buChar char="•"/>
              <a:defRPr/>
            </a:pPr>
            <a:r>
              <a:rPr lang="fr-FR" altLang="fr-FR" sz="2000" dirty="0"/>
              <a:t>60% des non conformités concernent des prélèvements </a:t>
            </a:r>
            <a:r>
              <a:rPr lang="fr-FR" altLang="fr-FR" sz="2000" b="1" dirty="0"/>
              <a:t>en activité</a:t>
            </a:r>
            <a:r>
              <a:rPr lang="fr-FR" altLang="fr-FR" sz="2000" dirty="0"/>
              <a:t>. </a:t>
            </a:r>
            <a:endParaRPr lang="fr-FR" altLang="fr-FR" sz="2000" dirty="0" smtClean="0"/>
          </a:p>
          <a:p>
            <a:pPr>
              <a:buFont typeface="Arial" charset="0"/>
              <a:buChar char="•"/>
              <a:defRPr/>
            </a:pPr>
            <a:endParaRPr lang="fr-FR" altLang="fr-FR" sz="600" dirty="0"/>
          </a:p>
          <a:p>
            <a:pPr>
              <a:buFont typeface="Arial" charset="0"/>
              <a:buChar char="•"/>
              <a:defRPr/>
            </a:pPr>
            <a:r>
              <a:rPr lang="fr-FR" altLang="fr-FR" sz="2000" dirty="0"/>
              <a:t>Absence de germes indicateurs d’un défaut d’hygiène.</a:t>
            </a:r>
          </a:p>
          <a:p>
            <a:pPr marL="0" lvl="1" indent="0">
              <a:defRPr/>
            </a:pPr>
            <a:endParaRPr lang="fr-FR" sz="2000" dirty="0" smtClean="0"/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fr-FR" sz="1600" dirty="0" smtClean="0"/>
              <a:t> </a:t>
            </a:r>
          </a:p>
          <a:p>
            <a:pPr marL="0" lvl="1" indent="0" eaLnBrk="1" hangingPunct="1">
              <a:defRPr/>
            </a:pPr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1851</Words>
  <Application>Microsoft Office PowerPoint</Application>
  <PresentationFormat>Widescreen</PresentationFormat>
  <Paragraphs>575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MS PGothic</vt:lpstr>
      <vt:lpstr>Arial</vt:lpstr>
      <vt:lpstr>Calibri</vt:lpstr>
      <vt:lpstr>Calibri Light</vt:lpstr>
      <vt:lpstr>Symbol</vt:lpstr>
      <vt:lpstr>Times New Roman</vt:lpstr>
      <vt:lpstr>Wingdings</vt:lpstr>
      <vt:lpstr>Wingdings 2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Analyse des contrôles microbiologiques </vt:lpstr>
      <vt:lpstr>Analyse des contrôles microbiologiques : nos résultats</vt:lpstr>
      <vt:lpstr>Analyse des contrôles microbiologiques : nos résultats</vt:lpstr>
      <vt:lpstr>Bilan et analyse des contrôles microbiologiques </vt:lpstr>
      <vt:lpstr>Réflexion sur les non-conformités </vt:lpstr>
      <vt:lpstr>Enquête de pratique nationale :  hygiène et contrôles environnementaux en stérilisation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 Public Systeme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KNESS Rachel</dc:creator>
  <cp:lastModifiedBy>key4events</cp:lastModifiedBy>
  <cp:revision>144</cp:revision>
  <dcterms:created xsi:type="dcterms:W3CDTF">2015-09-01T21:32:57Z</dcterms:created>
  <dcterms:modified xsi:type="dcterms:W3CDTF">2015-10-08T15:36:09Z</dcterms:modified>
</cp:coreProperties>
</file>